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718" autoAdjust="0"/>
  </p:normalViewPr>
  <p:slideViewPr>
    <p:cSldViewPr>
      <p:cViewPr>
        <p:scale>
          <a:sx n="120" d="100"/>
          <a:sy n="120" d="100"/>
        </p:scale>
        <p:origin x="-810" y="110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0CBB3-25A9-4727-B43D-DBA1FEC9F921}" type="datetimeFigureOut">
              <a:rPr lang="lv-LV" smtClean="0"/>
              <a:t>20.05.2021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D2024-83F5-4F21-B2B5-8F6364E8B0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60993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D2024-83F5-4F21-B2B5-8F6364E8B098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54408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Rediģēt šablona apakšvirsraksta stilu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2C8C8-939C-4290-9716-B2E991F37FDF}" type="datetimeFigureOut">
              <a:rPr lang="lv-LV" smtClean="0"/>
              <a:t>20.05.2021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9461-C181-4CC0-BE51-BB78EBF0A0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24916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2C8C8-939C-4290-9716-B2E991F37FDF}" type="datetimeFigureOut">
              <a:rPr lang="lv-LV" smtClean="0"/>
              <a:t>20.05.2021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9461-C181-4CC0-BE51-BB78EBF0A0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09063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2C8C8-939C-4290-9716-B2E991F37FDF}" type="datetimeFigureOut">
              <a:rPr lang="lv-LV" smtClean="0"/>
              <a:t>20.05.2021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9461-C181-4CC0-BE51-BB78EBF0A0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71195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2C8C8-939C-4290-9716-B2E991F37FDF}" type="datetimeFigureOut">
              <a:rPr lang="lv-LV" smtClean="0"/>
              <a:t>20.05.2021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9461-C181-4CC0-BE51-BB78EBF0A0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37882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2C8C8-939C-4290-9716-B2E991F37FDF}" type="datetimeFigureOut">
              <a:rPr lang="lv-LV" smtClean="0"/>
              <a:t>20.05.2021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9461-C181-4CC0-BE51-BB78EBF0A0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09624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2C8C8-939C-4290-9716-B2E991F37FDF}" type="datetimeFigureOut">
              <a:rPr lang="lv-LV" smtClean="0"/>
              <a:t>20.05.2021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9461-C181-4CC0-BE51-BB78EBF0A0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93037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2C8C8-939C-4290-9716-B2E991F37FDF}" type="datetimeFigureOut">
              <a:rPr lang="lv-LV" smtClean="0"/>
              <a:t>20.05.2021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9461-C181-4CC0-BE51-BB78EBF0A0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8601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2C8C8-939C-4290-9716-B2E991F37FDF}" type="datetimeFigureOut">
              <a:rPr lang="lv-LV" smtClean="0"/>
              <a:t>20.05.2021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9461-C181-4CC0-BE51-BB78EBF0A0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9387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2C8C8-939C-4290-9716-B2E991F37FDF}" type="datetimeFigureOut">
              <a:rPr lang="lv-LV" smtClean="0"/>
              <a:t>20.05.2021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9461-C181-4CC0-BE51-BB78EBF0A0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41362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2C8C8-939C-4290-9716-B2E991F37FDF}" type="datetimeFigureOut">
              <a:rPr lang="lv-LV" smtClean="0"/>
              <a:t>20.05.2021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9461-C181-4CC0-BE51-BB78EBF0A0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04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2C8C8-939C-4290-9716-B2E991F37FDF}" type="datetimeFigureOut">
              <a:rPr lang="lv-LV" smtClean="0"/>
              <a:t>20.05.2021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9461-C181-4CC0-BE51-BB78EBF0A0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398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2C8C8-939C-4290-9716-B2E991F37FDF}" type="datetimeFigureOut">
              <a:rPr lang="lv-LV" smtClean="0"/>
              <a:t>20.05.2021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29461-C181-4CC0-BE51-BB78EBF0A0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91932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rei.lv/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10" Type="http://schemas.openxmlformats.org/officeDocument/2006/relationships/image" Target="../media/image6.jpeg"/><Relationship Id="rId4" Type="http://schemas.openxmlformats.org/officeDocument/2006/relationships/image" Target="../media/image2.jpeg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\Pictures\2018 augusts 14 Soja Laulema u.c\20180814_12003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434" y="-733721"/>
            <a:ext cx="3168353" cy="29372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10922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aisnstūris 5"/>
          <p:cNvSpPr/>
          <p:nvPr/>
        </p:nvSpPr>
        <p:spPr>
          <a:xfrm>
            <a:off x="244680" y="1133127"/>
            <a:ext cx="657801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Latvijas Lauku attīstības programmas 2014-2020</a:t>
            </a:r>
          </a:p>
          <a:p>
            <a:pPr algn="ctr"/>
            <a:r>
              <a:rPr lang="lv-LV" sz="1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Pasākuma 16  “Sadarbība”  16.1.   </a:t>
            </a:r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projekts Nr. Nr. 18-00-A01612-000015 </a:t>
            </a:r>
          </a:p>
          <a:p>
            <a:pPr algn="ctr"/>
            <a:r>
              <a:rPr lang="lv-LV" sz="10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“Jaunas tehnoloģijas un ekonomiski pamatoti risinājumi vietējās lopbarības ražošanai cūkkopībā: ģenētiski nemodificētas sojas un jaunu vietējo lopbarības miežu šķirņu audzēšana Latvijā”   </a:t>
            </a:r>
          </a:p>
          <a:p>
            <a:pPr algn="ctr"/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piedāvā  </a:t>
            </a:r>
            <a:r>
              <a:rPr lang="lv-LV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endParaRPr lang="lv-LV" sz="1600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2" name="Picture 2" descr="C:\Users\PC\Desktop\Sojas lauku diena 2018\Soja 1 emb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209" y="321528"/>
            <a:ext cx="1656184" cy="54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PC\Pictures\2018 augusts 14 Soja Laulema u.c\20180814_12003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7464" y="-733722"/>
            <a:ext cx="3121104" cy="28934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10922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aisnstūris 2"/>
          <p:cNvSpPr/>
          <p:nvPr/>
        </p:nvSpPr>
        <p:spPr>
          <a:xfrm>
            <a:off x="0" y="1855721"/>
            <a:ext cx="6858000" cy="43204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lv-LV" sz="1600" b="1" i="1" dirty="0">
                <a:solidFill>
                  <a:schemeClr val="bg1"/>
                </a:solidFill>
                <a:latin typeface="Cambria" panose="02040503050406030204" pitchFamily="18" charset="0"/>
                <a:ea typeface="Calibri"/>
                <a:cs typeface="Times New Roman" panose="02020603050405020304" pitchFamily="18" charset="0"/>
              </a:rPr>
              <a:t>Latvijā audzēta soja + </a:t>
            </a:r>
            <a:r>
              <a:rPr lang="lv-LV" sz="1600" b="1" i="1" dirty="0" err="1">
                <a:solidFill>
                  <a:schemeClr val="bg1"/>
                </a:solidFill>
                <a:latin typeface="Cambria" panose="02040503050406030204" pitchFamily="18" charset="0"/>
                <a:ea typeface="Calibri"/>
                <a:cs typeface="Times New Roman" panose="02020603050405020304" pitchFamily="18" charset="0"/>
              </a:rPr>
              <a:t>kailgraudu</a:t>
            </a:r>
            <a:r>
              <a:rPr lang="lv-LV" sz="1600" b="1" i="1" dirty="0">
                <a:solidFill>
                  <a:schemeClr val="bg1"/>
                </a:solidFill>
                <a:latin typeface="Cambria" panose="02040503050406030204" pitchFamily="18" charset="0"/>
                <a:ea typeface="Calibri"/>
                <a:cs typeface="Times New Roman" panose="02020603050405020304" pitchFamily="18" charset="0"/>
              </a:rPr>
              <a:t> mieži = inovācija cūku ēdināšanā</a:t>
            </a:r>
            <a:endParaRPr lang="lv-LV" sz="1200" dirty="0">
              <a:solidFill>
                <a:schemeClr val="bg1"/>
              </a:solidFill>
              <a:latin typeface="Cambria" panose="020405030504060302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19" name="Picture 5" descr="C:\Users\PC\Desktop\20180807_165017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3933" y="8069802"/>
            <a:ext cx="7632848" cy="2148396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aisnstūris 7"/>
          <p:cNvSpPr/>
          <p:nvPr/>
        </p:nvSpPr>
        <p:spPr>
          <a:xfrm>
            <a:off x="244680" y="2494079"/>
            <a:ext cx="6451686" cy="61981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100" b="1" dirty="0">
                <a:latin typeface="Times New Roman"/>
                <a:ea typeface="Calibri"/>
                <a:cs typeface="Times New Roman"/>
              </a:rPr>
              <a:t>Tiešsaistes konferences programma</a:t>
            </a:r>
            <a:endParaRPr lang="lv-LV" sz="1100" dirty="0"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050" dirty="0">
                <a:latin typeface="Times New Roman"/>
                <a:ea typeface="Calibri"/>
                <a:cs typeface="Times New Roman"/>
              </a:rPr>
              <a:t>9.00 - konferences atklāšana - Sanita Zute </a:t>
            </a:r>
            <a:r>
              <a:rPr lang="lv-LV" sz="1050" i="1" dirty="0">
                <a:latin typeface="Times New Roman"/>
                <a:ea typeface="Calibri"/>
                <a:cs typeface="Times New Roman"/>
              </a:rPr>
              <a:t>(AREI)</a:t>
            </a:r>
            <a:endParaRPr lang="lv-LV" sz="1050" dirty="0"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050" b="1" dirty="0">
                <a:latin typeface="Times New Roman"/>
                <a:ea typeface="Calibri"/>
                <a:cs typeface="Times New Roman"/>
              </a:rPr>
              <a:t>9.15 – </a:t>
            </a:r>
            <a:r>
              <a:rPr lang="lv-LV" sz="1100" b="1" dirty="0">
                <a:latin typeface="Times New Roman"/>
                <a:ea typeface="Calibri"/>
                <a:cs typeface="Times New Roman"/>
              </a:rPr>
              <a:t>Vietēji audzēta soja – iespējas un izaicinājumi</a:t>
            </a:r>
            <a:r>
              <a:rPr lang="lv-LV" sz="105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vada Aigars Šutka,</a:t>
            </a:r>
            <a:r>
              <a:rPr lang="lv-LV" sz="1050" i="1" dirty="0">
                <a:latin typeface="Times New Roman"/>
                <a:ea typeface="Calibri"/>
                <a:cs typeface="Times New Roman"/>
              </a:rPr>
              <a:t> agronoms – konsultants un Iveta Grudovska </a:t>
            </a:r>
            <a:endParaRPr lang="lv-LV" sz="1050" dirty="0">
              <a:ea typeface="Calibri"/>
              <a:cs typeface="Times New Roman"/>
            </a:endParaRP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Symbol"/>
              <a:buChar char=""/>
            </a:pPr>
            <a:r>
              <a:rPr lang="lv-LV" sz="1050" b="1" dirty="0">
                <a:latin typeface="Times New Roman"/>
                <a:ea typeface="Calibri"/>
                <a:cs typeface="Times New Roman"/>
              </a:rPr>
              <a:t>Sojas audzēšanas pieredze Latvijā 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- Aigars </a:t>
            </a:r>
            <a:r>
              <a:rPr lang="lv-LV" sz="1050" dirty="0" err="1">
                <a:latin typeface="Times New Roman"/>
                <a:ea typeface="Calibri"/>
                <a:cs typeface="Times New Roman"/>
              </a:rPr>
              <a:t>Šutka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 </a:t>
            </a:r>
            <a:endParaRPr lang="lv-LV" sz="1050" dirty="0">
              <a:ea typeface="Calibri"/>
              <a:cs typeface="Times New Roman"/>
            </a:endParaRP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Symbol"/>
              <a:buChar char=""/>
            </a:pPr>
            <a:r>
              <a:rPr lang="lv-LV" sz="1050" b="1" dirty="0">
                <a:latin typeface="Times New Roman"/>
                <a:ea typeface="Calibri"/>
                <a:cs typeface="Times New Roman"/>
              </a:rPr>
              <a:t>Soja Vācijā: audzēšanas pieredze un pētījumi 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– </a:t>
            </a:r>
            <a:r>
              <a:rPr lang="lv-LV" sz="1050" dirty="0" err="1">
                <a:latin typeface="Times New Roman"/>
                <a:ea typeface="Calibri"/>
                <a:cs typeface="Times New Roman"/>
              </a:rPr>
              <a:t>Carola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 </a:t>
            </a:r>
            <a:r>
              <a:rPr lang="lv-LV" sz="1050" dirty="0" err="1">
                <a:latin typeface="Times New Roman"/>
                <a:ea typeface="Calibri"/>
                <a:cs typeface="Times New Roman"/>
              </a:rPr>
              <a:t>Blessing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 (</a:t>
            </a:r>
            <a:r>
              <a:rPr lang="lv-LV" sz="1050" i="1" dirty="0" err="1">
                <a:latin typeface="Times New Roman"/>
                <a:ea typeface="Calibri"/>
                <a:cs typeface="Times New Roman"/>
              </a:rPr>
              <a:t>Augustenbergas</a:t>
            </a:r>
            <a:r>
              <a:rPr lang="lv-LV" sz="1050" i="1" dirty="0">
                <a:latin typeface="Times New Roman"/>
                <a:ea typeface="Calibri"/>
                <a:cs typeface="Times New Roman"/>
              </a:rPr>
              <a:t> Lauksaimniecības tehnoloģiju institūts) </a:t>
            </a:r>
            <a:endParaRPr lang="lv-LV" sz="1050" dirty="0">
              <a:ea typeface="Calibri"/>
              <a:cs typeface="Times New Roman"/>
            </a:endParaRPr>
          </a:p>
          <a:p>
            <a:pPr marL="742950" lvl="1" indent="-285750">
              <a:lnSpc>
                <a:spcPct val="107000"/>
              </a:lnSpc>
              <a:spcAft>
                <a:spcPts val="600"/>
              </a:spcAft>
              <a:buFont typeface="Symbol"/>
              <a:buChar char=""/>
            </a:pPr>
            <a:r>
              <a:rPr lang="lv-LV" sz="1050" b="1" dirty="0">
                <a:latin typeface="Times New Roman"/>
                <a:ea typeface="Calibri"/>
                <a:cs typeface="Times New Roman"/>
              </a:rPr>
              <a:t>Soja Igaunijā: audzēšanas pieredze un selekcija 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– </a:t>
            </a:r>
            <a:r>
              <a:rPr lang="lv-LV" sz="1050" dirty="0" err="1">
                <a:latin typeface="Times New Roman"/>
                <a:ea typeface="Calibri"/>
                <a:cs typeface="Times New Roman"/>
              </a:rPr>
              <a:t>Lea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 </a:t>
            </a:r>
            <a:r>
              <a:rPr lang="lv-LV" sz="1050" dirty="0" err="1">
                <a:latin typeface="Times New Roman"/>
                <a:ea typeface="Calibri"/>
                <a:cs typeface="Times New Roman"/>
              </a:rPr>
              <a:t>Narits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 (</a:t>
            </a:r>
            <a:r>
              <a:rPr lang="lv-LV" sz="1050" i="1" dirty="0">
                <a:latin typeface="Times New Roman"/>
                <a:ea typeface="Calibri"/>
                <a:cs typeface="Times New Roman"/>
              </a:rPr>
              <a:t>Igaunijas Augkopības institūts)</a:t>
            </a:r>
            <a:endParaRPr lang="lv-LV" sz="1050" dirty="0">
              <a:ea typeface="Calibri"/>
              <a:cs typeface="Times New Roman"/>
            </a:endParaRPr>
          </a:p>
          <a:p>
            <a:pPr marL="228600">
              <a:lnSpc>
                <a:spcPct val="107000"/>
              </a:lnSpc>
              <a:spcAft>
                <a:spcPts val="600"/>
              </a:spcAft>
            </a:pPr>
            <a:r>
              <a:rPr lang="lv-LV" sz="1050" i="1" dirty="0">
                <a:solidFill>
                  <a:srgbClr val="008000"/>
                </a:solidFill>
                <a:latin typeface="Times New Roman"/>
                <a:ea typeface="Calibri"/>
                <a:cs typeface="Times New Roman"/>
              </a:rPr>
              <a:t>Laiks diskusijai kopā ar Aigaru </a:t>
            </a:r>
            <a:r>
              <a:rPr lang="lv-LV" sz="1050" i="1" dirty="0" err="1">
                <a:solidFill>
                  <a:srgbClr val="008000"/>
                </a:solidFill>
                <a:latin typeface="Times New Roman"/>
                <a:ea typeface="Calibri"/>
                <a:cs typeface="Times New Roman"/>
              </a:rPr>
              <a:t>Šutku</a:t>
            </a:r>
            <a:r>
              <a:rPr lang="lv-LV" sz="1050" i="1" dirty="0">
                <a:solidFill>
                  <a:srgbClr val="008000"/>
                </a:solidFill>
                <a:latin typeface="Times New Roman"/>
                <a:ea typeface="Calibri"/>
                <a:cs typeface="Times New Roman"/>
              </a:rPr>
              <a:t>: Sergejs Virts (z/</a:t>
            </a:r>
            <a:r>
              <a:rPr lang="lv-LV" sz="1050" i="1" dirty="0" err="1">
                <a:solidFill>
                  <a:srgbClr val="008000"/>
                </a:solidFill>
                <a:latin typeface="Times New Roman"/>
                <a:ea typeface="Calibri"/>
                <a:cs typeface="Times New Roman"/>
              </a:rPr>
              <a:t>sRubuļi</a:t>
            </a:r>
            <a:r>
              <a:rPr lang="lv-LV" sz="1050" i="1" dirty="0">
                <a:solidFill>
                  <a:srgbClr val="008000"/>
                </a:solidFill>
                <a:latin typeface="Times New Roman"/>
                <a:ea typeface="Calibri"/>
                <a:cs typeface="Times New Roman"/>
              </a:rPr>
              <a:t>) un Kārlis Ruks (z/s </a:t>
            </a:r>
            <a:r>
              <a:rPr lang="lv-LV" sz="1050" i="1" dirty="0" smtClean="0">
                <a:solidFill>
                  <a:srgbClr val="008000"/>
                </a:solidFill>
                <a:latin typeface="Times New Roman"/>
                <a:ea typeface="Calibri"/>
                <a:cs typeface="Times New Roman"/>
              </a:rPr>
              <a:t>Ja</a:t>
            </a:r>
            <a:r>
              <a:rPr lang="en-US" sz="1050" i="1" dirty="0" smtClean="0">
                <a:solidFill>
                  <a:srgbClr val="008000"/>
                </a:solidFill>
                <a:latin typeface="Times New Roman"/>
                <a:ea typeface="Calibri"/>
                <a:cs typeface="Times New Roman"/>
              </a:rPr>
              <a:t>un</a:t>
            </a:r>
            <a:r>
              <a:rPr lang="lv-LV" sz="1050" i="1" dirty="0" smtClean="0">
                <a:solidFill>
                  <a:srgbClr val="008000"/>
                </a:solidFill>
                <a:latin typeface="Times New Roman"/>
                <a:ea typeface="Calibri"/>
                <a:cs typeface="Times New Roman"/>
              </a:rPr>
              <a:t>kalējiņi</a:t>
            </a:r>
            <a:r>
              <a:rPr lang="lv-LV" sz="1050" i="1" dirty="0">
                <a:solidFill>
                  <a:srgbClr val="008000"/>
                </a:solidFill>
                <a:latin typeface="Times New Roman"/>
                <a:ea typeface="Calibri"/>
                <a:cs typeface="Times New Roman"/>
              </a:rPr>
              <a:t>) </a:t>
            </a:r>
            <a:endParaRPr lang="lv-LV" sz="1050" dirty="0">
              <a:solidFill>
                <a:srgbClr val="008000"/>
              </a:solidFill>
              <a:ea typeface="Calibri"/>
              <a:cs typeface="Times New Roman"/>
            </a:endParaRP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Symbol"/>
              <a:buChar char=""/>
            </a:pPr>
            <a:r>
              <a:rPr lang="lv-LV" sz="1050" b="1" dirty="0">
                <a:latin typeface="Times New Roman"/>
                <a:ea typeface="Calibri"/>
                <a:cs typeface="Times New Roman"/>
              </a:rPr>
              <a:t>Pētnieku atziņas par  sojas audzēšanas nosacījumiem Latvijā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 -                                                         Sanita Zute, Inga Jansone (</a:t>
            </a:r>
            <a:r>
              <a:rPr lang="lv-LV" sz="1050" i="1" dirty="0">
                <a:latin typeface="Times New Roman"/>
                <a:ea typeface="Calibri"/>
                <a:cs typeface="Times New Roman"/>
              </a:rPr>
              <a:t>AREI Stende)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, Veneranda Stramkale </a:t>
            </a:r>
            <a:r>
              <a:rPr lang="lv-LV" sz="1050" i="1" dirty="0">
                <a:latin typeface="Times New Roman"/>
                <a:ea typeface="Calibri"/>
                <a:cs typeface="Times New Roman"/>
              </a:rPr>
              <a:t>(LLZC/AREI Viļāni)</a:t>
            </a:r>
            <a:endParaRPr lang="lv-LV" sz="1050" dirty="0">
              <a:ea typeface="Calibri"/>
              <a:cs typeface="Times New Roman"/>
            </a:endParaRP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Symbol"/>
              <a:buChar char=""/>
            </a:pPr>
            <a:r>
              <a:rPr lang="lv-LV" sz="1050" b="1" dirty="0">
                <a:latin typeface="Times New Roman"/>
                <a:ea typeface="Calibri"/>
                <a:cs typeface="Times New Roman"/>
              </a:rPr>
              <a:t>Soja Lietuvā: pieredze, audzējot soju bioloģiski - </a:t>
            </a:r>
            <a:r>
              <a:rPr lang="en-US" sz="10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Tadas</a:t>
            </a: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Baliutavičius</a:t>
            </a: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0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lv-LV" sz="105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Ltd</a:t>
            </a:r>
            <a:r>
              <a:rPr lang="lv-LV" sz="105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05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AUGA group</a:t>
            </a:r>
            <a:r>
              <a:rPr lang="lv-LV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lv-LV" sz="105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600"/>
              </a:spcAft>
              <a:buFont typeface="Symbol"/>
              <a:buChar char=""/>
            </a:pPr>
            <a:r>
              <a:rPr lang="lv-LV" sz="1050" b="1" dirty="0">
                <a:latin typeface="Times New Roman"/>
                <a:ea typeface="Calibri"/>
                <a:cs typeface="Times New Roman"/>
              </a:rPr>
              <a:t>Vietējās sojas audzēšanas ekonomiskie aspekti 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- Ieva Leimane (</a:t>
            </a:r>
            <a:r>
              <a:rPr lang="lv-LV" sz="1050" i="1" dirty="0">
                <a:latin typeface="Times New Roman"/>
                <a:ea typeface="Calibri"/>
                <a:cs typeface="Times New Roman"/>
              </a:rPr>
              <a:t>EDO </a:t>
            </a:r>
            <a:r>
              <a:rPr lang="lv-LV" sz="1050" i="1" dirty="0" err="1">
                <a:latin typeface="Times New Roman"/>
                <a:ea typeface="Calibri"/>
                <a:cs typeface="Times New Roman"/>
              </a:rPr>
              <a:t>Consult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)</a:t>
            </a:r>
            <a:endParaRPr lang="lv-LV" sz="1050" dirty="0">
              <a:ea typeface="Calibri"/>
              <a:cs typeface="Times New Roman"/>
            </a:endParaRPr>
          </a:p>
          <a:p>
            <a:pPr marL="260350">
              <a:lnSpc>
                <a:spcPct val="107000"/>
              </a:lnSpc>
              <a:spcAft>
                <a:spcPts val="800"/>
              </a:spcAft>
            </a:pPr>
            <a:r>
              <a:rPr lang="lv-LV" sz="1050" i="1" dirty="0">
                <a:solidFill>
                  <a:srgbClr val="008000"/>
                </a:solidFill>
                <a:latin typeface="Times New Roman"/>
                <a:ea typeface="Calibri"/>
                <a:cs typeface="Times New Roman"/>
              </a:rPr>
              <a:t>Laiks diskusijai – kopā ar Ivetu </a:t>
            </a:r>
            <a:r>
              <a:rPr lang="lv-LV" sz="1050" i="1" dirty="0" err="1">
                <a:solidFill>
                  <a:srgbClr val="008000"/>
                </a:solidFill>
                <a:latin typeface="Times New Roman"/>
                <a:ea typeface="Calibri"/>
                <a:cs typeface="Times New Roman"/>
              </a:rPr>
              <a:t>Grudovsku</a:t>
            </a:r>
            <a:r>
              <a:rPr lang="lv-LV" sz="1050" i="1" dirty="0">
                <a:solidFill>
                  <a:srgbClr val="008000"/>
                </a:solidFill>
                <a:latin typeface="Times New Roman"/>
                <a:ea typeface="Calibri"/>
                <a:cs typeface="Times New Roman"/>
              </a:rPr>
              <a:t>: Gustavs </a:t>
            </a:r>
            <a:r>
              <a:rPr lang="lv-LV" sz="1050" i="1" dirty="0" err="1" smtClean="0">
                <a:solidFill>
                  <a:srgbClr val="008000"/>
                </a:solidFill>
                <a:latin typeface="Times New Roman"/>
                <a:ea typeface="Calibri"/>
                <a:cs typeface="Times New Roman"/>
              </a:rPr>
              <a:t>Norkārkl</a:t>
            </a:r>
            <a:r>
              <a:rPr lang="en-US" sz="1050" i="1" dirty="0" err="1" smtClean="0">
                <a:solidFill>
                  <a:srgbClr val="008000"/>
                </a:solidFill>
                <a:latin typeface="Times New Roman"/>
                <a:ea typeface="Calibri"/>
                <a:cs typeface="Times New Roman"/>
              </a:rPr>
              <a:t>i</a:t>
            </a:r>
            <a:r>
              <a:rPr lang="lv-LV" sz="1050" i="1" dirty="0" smtClean="0">
                <a:solidFill>
                  <a:srgbClr val="008000"/>
                </a:solidFill>
                <a:latin typeface="Times New Roman"/>
                <a:ea typeface="Calibri"/>
                <a:cs typeface="Times New Roman"/>
              </a:rPr>
              <a:t>s </a:t>
            </a:r>
            <a:r>
              <a:rPr lang="lv-LV" sz="1050" i="1" dirty="0">
                <a:solidFill>
                  <a:srgbClr val="008000"/>
                </a:solidFill>
                <a:latin typeface="Times New Roman"/>
                <a:ea typeface="Calibri"/>
                <a:cs typeface="Times New Roman"/>
              </a:rPr>
              <a:t>(SIA BIOGUS) un Ieva Leimane </a:t>
            </a:r>
            <a:endParaRPr lang="lv-LV" sz="1050" dirty="0">
              <a:solidFill>
                <a:srgbClr val="008000"/>
              </a:solidFill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050" dirty="0">
                <a:latin typeface="Times New Roman"/>
                <a:ea typeface="Calibri"/>
                <a:cs typeface="Times New Roman"/>
              </a:rPr>
              <a:t>Pusdienu pauze 12.30 - 13.00</a:t>
            </a:r>
            <a:endParaRPr lang="lv-LV" sz="1050" dirty="0"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050" b="1" dirty="0">
                <a:latin typeface="Times New Roman"/>
                <a:ea typeface="Calibri"/>
                <a:cs typeface="Times New Roman"/>
              </a:rPr>
              <a:t>13.00 –</a:t>
            </a:r>
            <a:r>
              <a:rPr lang="lv-LV" sz="1100" b="1" dirty="0">
                <a:latin typeface="Times New Roman"/>
                <a:ea typeface="Calibri"/>
                <a:cs typeface="Times New Roman"/>
              </a:rPr>
              <a:t>Latvijā audzēta lopbarība cūkkopībai</a:t>
            </a:r>
            <a:r>
              <a:rPr lang="lv-LV" sz="105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vada Dzintra Lejniece un Dzintars Veide, </a:t>
            </a:r>
            <a:r>
              <a:rPr lang="lv-LV" sz="1050" i="1" dirty="0">
                <a:latin typeface="Times New Roman"/>
                <a:ea typeface="Calibri"/>
                <a:cs typeface="Times New Roman"/>
              </a:rPr>
              <a:t>cūku ēdināšanas konsultants</a:t>
            </a:r>
            <a:endParaRPr lang="lv-LV" sz="1050" dirty="0">
              <a:ea typeface="Calibri"/>
              <a:cs typeface="Times New Roman"/>
            </a:endParaRPr>
          </a:p>
          <a:p>
            <a:pPr marL="712788" lvl="0" indent="-261938">
              <a:lnSpc>
                <a:spcPct val="107000"/>
              </a:lnSpc>
              <a:spcAft>
                <a:spcPts val="0"/>
              </a:spcAft>
              <a:buFont typeface="Symbol"/>
              <a:buChar char=""/>
            </a:pPr>
            <a:r>
              <a:rPr lang="lv-LV" sz="1050" b="1" dirty="0">
                <a:latin typeface="Times New Roman"/>
                <a:ea typeface="Calibri"/>
                <a:cs typeface="Times New Roman"/>
              </a:rPr>
              <a:t>Cūkkopības nozare un tās vajadzības Latvijā 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– Dzintra Lejniece </a:t>
            </a:r>
            <a:r>
              <a:rPr lang="lv-LV" sz="1050" i="1" dirty="0">
                <a:latin typeface="Times New Roman"/>
                <a:ea typeface="Calibri"/>
                <a:cs typeface="Times New Roman"/>
              </a:rPr>
              <a:t>(Latvijas cūkaudzētāju asociācija)</a:t>
            </a:r>
            <a:endParaRPr lang="lv-LV" sz="1050" dirty="0">
              <a:ea typeface="Calibri"/>
              <a:cs typeface="Times New Roman"/>
            </a:endParaRPr>
          </a:p>
          <a:p>
            <a:pPr marL="712788" lvl="0" indent="-261938">
              <a:lnSpc>
                <a:spcPct val="107000"/>
              </a:lnSpc>
              <a:spcAft>
                <a:spcPts val="0"/>
              </a:spcAft>
              <a:buFont typeface="Symbol"/>
              <a:buChar char=""/>
            </a:pPr>
            <a:r>
              <a:rPr lang="lv-LV" sz="1050" b="1" dirty="0" err="1">
                <a:latin typeface="Times New Roman"/>
                <a:ea typeface="Calibri"/>
                <a:cs typeface="Times New Roman"/>
              </a:rPr>
              <a:t>Kailgraudi</a:t>
            </a:r>
            <a:r>
              <a:rPr lang="lv-LV" sz="1050" b="1" dirty="0">
                <a:latin typeface="Times New Roman"/>
                <a:ea typeface="Calibri"/>
                <a:cs typeface="Times New Roman"/>
              </a:rPr>
              <a:t> un plēkšņu mieži - kopīgais un atšķirīgais audzēšanā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 – Māra </a:t>
            </a:r>
            <a:r>
              <a:rPr lang="lv-LV" sz="1050" dirty="0" err="1">
                <a:latin typeface="Times New Roman"/>
                <a:ea typeface="Calibri"/>
                <a:cs typeface="Times New Roman"/>
              </a:rPr>
              <a:t>Bleidere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 (</a:t>
            </a:r>
            <a:r>
              <a:rPr lang="lv-LV" sz="1050" i="1" dirty="0">
                <a:latin typeface="Times New Roman"/>
                <a:ea typeface="Calibri"/>
                <a:cs typeface="Times New Roman"/>
              </a:rPr>
              <a:t>AREI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)</a:t>
            </a:r>
            <a:endParaRPr lang="lv-LV" sz="1050" dirty="0">
              <a:ea typeface="Calibri"/>
              <a:cs typeface="Times New Roman"/>
            </a:endParaRPr>
          </a:p>
          <a:p>
            <a:pPr marL="712788" indent="-261938">
              <a:lnSpc>
                <a:spcPct val="107000"/>
              </a:lnSpc>
              <a:buFont typeface="Symbol"/>
              <a:buChar char=""/>
            </a:pPr>
            <a:r>
              <a:rPr lang="lv-LV" sz="1050" b="1" dirty="0" err="1">
                <a:latin typeface="Times New Roman"/>
                <a:ea typeface="Calibri"/>
                <a:cs typeface="Times New Roman"/>
              </a:rPr>
              <a:t>Kailgraudu</a:t>
            </a:r>
            <a:r>
              <a:rPr lang="lv-LV" sz="1050" b="1" dirty="0">
                <a:latin typeface="Times New Roman"/>
                <a:ea typeface="Calibri"/>
                <a:cs typeface="Times New Roman"/>
              </a:rPr>
              <a:t> mieži cūku ēdināšanā 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– Lilija Degola (</a:t>
            </a:r>
            <a:r>
              <a:rPr lang="lv-LV" sz="1050" i="1" dirty="0">
                <a:latin typeface="Times New Roman"/>
                <a:ea typeface="Calibri"/>
                <a:cs typeface="Times New Roman"/>
              </a:rPr>
              <a:t>LLU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)</a:t>
            </a:r>
            <a:endParaRPr lang="lv-LV" sz="1050" dirty="0">
              <a:ea typeface="Calibri"/>
              <a:cs typeface="Times New Roman"/>
            </a:endParaRPr>
          </a:p>
          <a:p>
            <a:pPr marL="712788" lvl="0" indent="-261938">
              <a:lnSpc>
                <a:spcPct val="107000"/>
              </a:lnSpc>
              <a:spcAft>
                <a:spcPts val="0"/>
              </a:spcAft>
              <a:buFont typeface="Symbol"/>
              <a:buChar char=""/>
            </a:pPr>
            <a:r>
              <a:rPr lang="lv-LV" sz="1050" b="1" dirty="0" err="1">
                <a:latin typeface="Times New Roman"/>
                <a:ea typeface="Calibri"/>
                <a:cs typeface="Times New Roman"/>
              </a:rPr>
              <a:t>Kailgraudu</a:t>
            </a:r>
            <a:r>
              <a:rPr lang="lv-LV" sz="1050" b="1" dirty="0">
                <a:latin typeface="Times New Roman"/>
                <a:ea typeface="Calibri"/>
                <a:cs typeface="Times New Roman"/>
              </a:rPr>
              <a:t> mieži / plēkšņu mieži barības maisījumos  - lopbarības ražotāja viedoklis 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– Raitis  </a:t>
            </a:r>
            <a:r>
              <a:rPr lang="lv-LV" sz="1050" dirty="0" err="1">
                <a:latin typeface="Times New Roman"/>
                <a:ea typeface="Calibri"/>
                <a:cs typeface="Times New Roman"/>
              </a:rPr>
              <a:t>Pavinkšnis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 </a:t>
            </a:r>
            <a:r>
              <a:rPr lang="lv-LV" sz="1050" i="1" dirty="0">
                <a:latin typeface="Times New Roman"/>
                <a:ea typeface="Calibri"/>
                <a:cs typeface="Times New Roman"/>
              </a:rPr>
              <a:t>(LRS Mūsa), 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 </a:t>
            </a:r>
            <a:endParaRPr lang="lv-LV" sz="1050" dirty="0">
              <a:ea typeface="Calibri"/>
              <a:cs typeface="Times New Roman"/>
            </a:endParaRPr>
          </a:p>
          <a:p>
            <a:pPr marL="712788" lvl="0" indent="-261938">
              <a:lnSpc>
                <a:spcPct val="107000"/>
              </a:lnSpc>
              <a:spcAft>
                <a:spcPts val="800"/>
              </a:spcAft>
              <a:buFont typeface="Symbol"/>
              <a:buChar char=""/>
            </a:pPr>
            <a:r>
              <a:rPr lang="lv-LV" sz="1050" b="1" dirty="0">
                <a:latin typeface="Times New Roman"/>
                <a:ea typeface="Calibri"/>
                <a:cs typeface="Times New Roman"/>
              </a:rPr>
              <a:t>Mieži lopbarībā – ekonomiskais pamatojums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 – Alberts Auziņš (</a:t>
            </a:r>
            <a:r>
              <a:rPr lang="lv-LV" sz="1050" i="1" dirty="0">
                <a:latin typeface="Times New Roman"/>
                <a:ea typeface="Calibri"/>
                <a:cs typeface="Times New Roman"/>
              </a:rPr>
              <a:t>EDO </a:t>
            </a:r>
            <a:r>
              <a:rPr lang="lv-LV" sz="1050" i="1" dirty="0" err="1">
                <a:latin typeface="Times New Roman"/>
                <a:ea typeface="Calibri"/>
                <a:cs typeface="Times New Roman"/>
              </a:rPr>
              <a:t>Consult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) </a:t>
            </a:r>
            <a:endParaRPr lang="lv-LV" sz="1050" dirty="0">
              <a:ea typeface="Calibri"/>
              <a:cs typeface="Times New Roman"/>
            </a:endParaRPr>
          </a:p>
          <a:p>
            <a:pPr marL="712788" indent="-261938">
              <a:lnSpc>
                <a:spcPct val="107000"/>
              </a:lnSpc>
              <a:spcAft>
                <a:spcPts val="800"/>
              </a:spcAft>
            </a:pPr>
            <a:r>
              <a:rPr lang="lv-LV" sz="1050" i="1" dirty="0">
                <a:solidFill>
                  <a:srgbClr val="008000"/>
                </a:solidFill>
                <a:latin typeface="Times New Roman"/>
                <a:ea typeface="Calibri"/>
                <a:cs typeface="Times New Roman"/>
              </a:rPr>
              <a:t>Laiks diskusijai ar Dzintru Lejnieci  un Dzintaru Veidi: Raitis </a:t>
            </a:r>
            <a:r>
              <a:rPr lang="lv-LV" sz="1050" i="1" dirty="0" err="1">
                <a:solidFill>
                  <a:srgbClr val="008000"/>
                </a:solidFill>
                <a:latin typeface="Times New Roman"/>
                <a:ea typeface="Calibri"/>
                <a:cs typeface="Times New Roman"/>
              </a:rPr>
              <a:t>Pavinkšnis</a:t>
            </a:r>
            <a:r>
              <a:rPr lang="lv-LV" sz="1050" i="1" dirty="0">
                <a:solidFill>
                  <a:srgbClr val="008000"/>
                </a:solidFill>
                <a:latin typeface="Times New Roman"/>
                <a:ea typeface="Calibri"/>
                <a:cs typeface="Times New Roman"/>
              </a:rPr>
              <a:t>, Sergejs Virts, Alberts Auziņš </a:t>
            </a:r>
            <a:endParaRPr lang="lv-LV" sz="1050" dirty="0">
              <a:solidFill>
                <a:srgbClr val="008000"/>
              </a:solidFill>
              <a:ea typeface="Calibri"/>
              <a:cs typeface="Times New Roman"/>
            </a:endParaRPr>
          </a:p>
          <a:p>
            <a:pPr marL="712788" lvl="0" indent="-261938">
              <a:lnSpc>
                <a:spcPct val="107000"/>
              </a:lnSpc>
              <a:spcAft>
                <a:spcPts val="0"/>
              </a:spcAft>
              <a:buFont typeface="Symbol"/>
              <a:buChar char=""/>
            </a:pPr>
            <a:r>
              <a:rPr lang="lv-LV" sz="1050" b="1" dirty="0">
                <a:latin typeface="Times New Roman"/>
                <a:ea typeface="Calibri"/>
                <a:cs typeface="Times New Roman"/>
              </a:rPr>
              <a:t>Vietējās sojas kvalitāte, pārstrādes iespējas un pārstrādātā produkta kvalitāte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 – Vita Šterna, Imants Jansons (</a:t>
            </a:r>
            <a:r>
              <a:rPr lang="lv-LV" sz="1050" i="1" dirty="0">
                <a:latin typeface="Times New Roman"/>
                <a:ea typeface="Calibri"/>
                <a:cs typeface="Times New Roman"/>
              </a:rPr>
              <a:t>AREI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) </a:t>
            </a:r>
            <a:endParaRPr lang="lv-LV" sz="1050" dirty="0">
              <a:ea typeface="Calibri"/>
              <a:cs typeface="Times New Roman"/>
            </a:endParaRPr>
          </a:p>
          <a:p>
            <a:pPr marL="712788" lvl="0" indent="-261938">
              <a:lnSpc>
                <a:spcPct val="107000"/>
              </a:lnSpc>
              <a:spcAft>
                <a:spcPts val="0"/>
              </a:spcAft>
              <a:buFont typeface="Symbol"/>
              <a:buChar char=""/>
            </a:pPr>
            <a:r>
              <a:rPr lang="lv-LV" sz="1050" b="1" dirty="0">
                <a:latin typeface="Times New Roman"/>
                <a:ea typeface="Calibri"/>
                <a:cs typeface="Times New Roman"/>
              </a:rPr>
              <a:t>Vietējā soja kā izejviela cūku ēdināšanā z/s «</a:t>
            </a:r>
            <a:r>
              <a:rPr lang="lv-LV" sz="1050" b="1" dirty="0" err="1" smtClean="0">
                <a:latin typeface="Times New Roman"/>
                <a:ea typeface="Calibri"/>
                <a:cs typeface="Times New Roman"/>
              </a:rPr>
              <a:t>Rubuļi</a:t>
            </a:r>
            <a:r>
              <a:rPr lang="lv-LV" sz="1050" b="1" dirty="0">
                <a:latin typeface="Times New Roman"/>
                <a:ea typeface="Calibri"/>
                <a:cs typeface="Times New Roman"/>
              </a:rPr>
              <a:t>» - 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Benita Virta (</a:t>
            </a:r>
            <a:r>
              <a:rPr lang="lv-LV" sz="1050" i="1" dirty="0">
                <a:latin typeface="Times New Roman"/>
                <a:ea typeface="Calibri"/>
                <a:cs typeface="Times New Roman"/>
              </a:rPr>
              <a:t>z/s Rubuļi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)</a:t>
            </a:r>
            <a:endParaRPr lang="lv-LV" sz="1050" dirty="0">
              <a:ea typeface="Calibri"/>
              <a:cs typeface="Times New Roman"/>
            </a:endParaRPr>
          </a:p>
          <a:p>
            <a:pPr marL="712788" lvl="0" indent="-261938">
              <a:lnSpc>
                <a:spcPct val="107000"/>
              </a:lnSpc>
              <a:spcAft>
                <a:spcPts val="0"/>
              </a:spcAft>
              <a:buFont typeface="Symbol"/>
              <a:buChar char=""/>
            </a:pPr>
            <a:r>
              <a:rPr lang="lv-LV" sz="1050" b="1" dirty="0">
                <a:latin typeface="Times New Roman"/>
                <a:ea typeface="Calibri"/>
                <a:cs typeface="Times New Roman"/>
              </a:rPr>
              <a:t>Sojas produktu izēdināšanas vērtējums dažādām cūku grupām 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- Imants Jansons (</a:t>
            </a:r>
            <a:r>
              <a:rPr lang="lv-LV" sz="1050" i="1" dirty="0">
                <a:latin typeface="Times New Roman"/>
                <a:ea typeface="Calibri"/>
                <a:cs typeface="Times New Roman"/>
              </a:rPr>
              <a:t>AREI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) </a:t>
            </a:r>
            <a:endParaRPr lang="lv-LV" sz="1050" dirty="0">
              <a:ea typeface="Calibri"/>
              <a:cs typeface="Times New Roman"/>
            </a:endParaRPr>
          </a:p>
          <a:p>
            <a:pPr marL="712788" lvl="0" indent="-261938">
              <a:lnSpc>
                <a:spcPct val="107000"/>
              </a:lnSpc>
              <a:spcAft>
                <a:spcPts val="800"/>
              </a:spcAft>
              <a:buFont typeface="Symbol"/>
              <a:buChar char=""/>
            </a:pPr>
            <a:r>
              <a:rPr lang="lv-LV" sz="1050" b="1" dirty="0">
                <a:latin typeface="Times New Roman"/>
                <a:ea typeface="Calibri"/>
                <a:cs typeface="Times New Roman"/>
              </a:rPr>
              <a:t>Vietējā soja un citi </a:t>
            </a:r>
            <a:r>
              <a:rPr lang="lv-LV" sz="1050" b="1" dirty="0" err="1">
                <a:latin typeface="Times New Roman"/>
                <a:ea typeface="Calibri"/>
                <a:cs typeface="Times New Roman"/>
              </a:rPr>
              <a:t>proteīnaugi</a:t>
            </a:r>
            <a:r>
              <a:rPr lang="lv-LV" sz="1050" b="1" dirty="0">
                <a:latin typeface="Times New Roman"/>
                <a:ea typeface="Calibri"/>
                <a:cs typeface="Times New Roman"/>
              </a:rPr>
              <a:t> lopbarībā ekonomistu skatījumā 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- Andris Miglavs (</a:t>
            </a:r>
            <a:r>
              <a:rPr lang="lv-LV" sz="1050" i="1" dirty="0">
                <a:latin typeface="Times New Roman"/>
                <a:ea typeface="Calibri"/>
                <a:cs typeface="Times New Roman"/>
              </a:rPr>
              <a:t>EDO </a:t>
            </a:r>
            <a:r>
              <a:rPr lang="lv-LV" sz="1050" i="1" dirty="0" err="1">
                <a:latin typeface="Times New Roman"/>
                <a:ea typeface="Calibri"/>
                <a:cs typeface="Times New Roman"/>
              </a:rPr>
              <a:t>Consult</a:t>
            </a:r>
            <a:r>
              <a:rPr lang="lv-LV" sz="1050" i="1" dirty="0">
                <a:latin typeface="Times New Roman"/>
                <a:ea typeface="Calibri"/>
                <a:cs typeface="Times New Roman"/>
              </a:rPr>
              <a:t>)</a:t>
            </a:r>
            <a:r>
              <a:rPr lang="lv-LV" sz="1050" dirty="0">
                <a:latin typeface="Times New Roman"/>
                <a:ea typeface="Calibri"/>
                <a:cs typeface="Times New Roman"/>
              </a:rPr>
              <a:t> </a:t>
            </a:r>
            <a:endParaRPr lang="lv-LV" sz="1050" dirty="0">
              <a:ea typeface="Calibri"/>
              <a:cs typeface="Times New Roman"/>
            </a:endParaRPr>
          </a:p>
          <a:p>
            <a:pPr indent="262890">
              <a:lnSpc>
                <a:spcPct val="107000"/>
              </a:lnSpc>
              <a:spcAft>
                <a:spcPts val="800"/>
              </a:spcAft>
            </a:pPr>
            <a:r>
              <a:rPr lang="lv-LV" sz="1050" i="1" dirty="0">
                <a:solidFill>
                  <a:srgbClr val="008000"/>
                </a:solidFill>
                <a:latin typeface="Times New Roman"/>
                <a:ea typeface="Calibri"/>
                <a:cs typeface="Times New Roman"/>
              </a:rPr>
              <a:t>Laiks diskusijai ar Dzintru Lejnieci un Dzintaru Veidi: Andris Miglavs, Benita </a:t>
            </a:r>
            <a:r>
              <a:rPr lang="lv-LV" sz="1050" i="1" dirty="0" smtClean="0">
                <a:solidFill>
                  <a:srgbClr val="008000"/>
                </a:solidFill>
                <a:latin typeface="Times New Roman"/>
                <a:ea typeface="Calibri"/>
                <a:cs typeface="Times New Roman"/>
              </a:rPr>
              <a:t>Virt</a:t>
            </a:r>
            <a:r>
              <a:rPr lang="en-US" sz="1050" i="1" dirty="0" smtClean="0">
                <a:solidFill>
                  <a:srgbClr val="008000"/>
                </a:solidFill>
                <a:latin typeface="Times New Roman"/>
                <a:ea typeface="Calibri"/>
                <a:cs typeface="Times New Roman"/>
              </a:rPr>
              <a:t>a</a:t>
            </a:r>
            <a:r>
              <a:rPr lang="lv-LV" sz="1050" i="1" dirty="0" smtClean="0">
                <a:solidFill>
                  <a:srgbClr val="008000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lv-LV" sz="1050" dirty="0">
              <a:solidFill>
                <a:srgbClr val="008000"/>
              </a:solidFill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050" dirty="0">
                <a:latin typeface="Times New Roman"/>
                <a:ea typeface="Calibri"/>
                <a:cs typeface="Times New Roman"/>
              </a:rPr>
              <a:t>Konferences noslēgums ap plkst. </a:t>
            </a:r>
            <a:r>
              <a:rPr lang="lv-LV" sz="1050" dirty="0" smtClean="0">
                <a:latin typeface="Times New Roman"/>
                <a:ea typeface="Calibri"/>
                <a:cs typeface="Times New Roman"/>
              </a:rPr>
              <a:t>1</a:t>
            </a:r>
            <a:r>
              <a:rPr lang="en-US" sz="1050" dirty="0" smtClean="0">
                <a:latin typeface="Times New Roman"/>
                <a:ea typeface="Calibri"/>
                <a:cs typeface="Times New Roman"/>
              </a:rPr>
              <a:t>6</a:t>
            </a:r>
            <a:r>
              <a:rPr lang="lv-LV" sz="1050" dirty="0" smtClean="0">
                <a:latin typeface="Times New Roman"/>
                <a:ea typeface="Calibri"/>
                <a:cs typeface="Times New Roman"/>
              </a:rPr>
              <a:t>.</a:t>
            </a:r>
            <a:r>
              <a:rPr lang="en-US" sz="1050" smtClean="0">
                <a:latin typeface="Times New Roman"/>
                <a:ea typeface="Calibri"/>
                <a:cs typeface="Times New Roman"/>
              </a:rPr>
              <a:t>0</a:t>
            </a:r>
            <a:r>
              <a:rPr lang="lv-LV" sz="1050" smtClean="0">
                <a:latin typeface="Times New Roman"/>
                <a:ea typeface="Calibri"/>
                <a:cs typeface="Times New Roman"/>
              </a:rPr>
              <a:t>0                     </a:t>
            </a:r>
            <a:r>
              <a:rPr lang="lv-LV" sz="1050" b="1" dirty="0">
                <a:latin typeface="Times New Roman"/>
                <a:ea typeface="Calibri"/>
                <a:cs typeface="Times New Roman"/>
              </a:rPr>
              <a:t>Elektroniskā reģistrācija dalībai pasākumā  - </a:t>
            </a:r>
            <a:r>
              <a:rPr lang="lv-LV" sz="1050" b="1" dirty="0" err="1">
                <a:latin typeface="Times New Roman"/>
                <a:ea typeface="Calibri"/>
                <a:cs typeface="Times New Roman"/>
                <a:hlinkClick r:id="rId8"/>
              </a:rPr>
              <a:t>www.arei.lv</a:t>
            </a:r>
            <a:r>
              <a:rPr lang="lv-LV" sz="1050" b="1" dirty="0">
                <a:latin typeface="Times New Roman"/>
                <a:ea typeface="Calibri"/>
                <a:cs typeface="Times New Roman"/>
              </a:rPr>
              <a:t> </a:t>
            </a:r>
            <a:endParaRPr lang="lv-LV" sz="1050" b="1" dirty="0">
              <a:ea typeface="Calibri"/>
              <a:cs typeface="Times New Roman"/>
            </a:endParaRPr>
          </a:p>
        </p:txBody>
      </p:sp>
      <p:pic>
        <p:nvPicPr>
          <p:cNvPr id="14" name="Attēls 13" descr="C:\Users\PC\Desktop\PROJEKTI\35 16.1 Soja Sadarbība\Publicitāte\ELFLA_logo_krāsainais.jp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023" y="1577201"/>
            <a:ext cx="1020321" cy="18920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Attēls 19" descr="C:\Users\PC\Desktop\PROJEKTI\35 16.1 Soja Sadarbība\Publicitāte\LV_ID_logo_krāsainais (2).jp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73" y="1571425"/>
            <a:ext cx="820054" cy="245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9166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420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tēma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Sanita Zute</dc:creator>
  <cp:lastModifiedBy>User</cp:lastModifiedBy>
  <cp:revision>35</cp:revision>
  <dcterms:created xsi:type="dcterms:W3CDTF">2018-08-14T09:37:51Z</dcterms:created>
  <dcterms:modified xsi:type="dcterms:W3CDTF">2021-05-20T12:54:31Z</dcterms:modified>
</cp:coreProperties>
</file>