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326" r:id="rId3"/>
    <p:sldId id="329" r:id="rId4"/>
    <p:sldId id="334" r:id="rId5"/>
    <p:sldId id="338" r:id="rId6"/>
    <p:sldId id="393" r:id="rId7"/>
    <p:sldId id="335" r:id="rId8"/>
    <p:sldId id="336" r:id="rId9"/>
    <p:sldId id="330" r:id="rId10"/>
    <p:sldId id="325" r:id="rId11"/>
    <p:sldId id="396" r:id="rId12"/>
    <p:sldId id="395" r:id="rId13"/>
    <p:sldId id="350" r:id="rId14"/>
    <p:sldId id="365" r:id="rId15"/>
    <p:sldId id="386" r:id="rId16"/>
    <p:sldId id="331" r:id="rId17"/>
    <p:sldId id="369" r:id="rId18"/>
  </p:sldIdLst>
  <p:sldSz cx="9144000" cy="6858000" type="screen4x3"/>
  <p:notesSz cx="9866313" cy="6735763"/>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84467" autoAdjust="0"/>
  </p:normalViewPr>
  <p:slideViewPr>
    <p:cSldViewPr snapToGrid="0" snapToObjects="1">
      <p:cViewPr>
        <p:scale>
          <a:sx n="68" d="100"/>
          <a:sy n="68" d="100"/>
        </p:scale>
        <p:origin x="-152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ilzegoba\Downloads\ISG020.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ilzegoba\Downloads\DSG050%20(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ilzegoba\Downloads\IM020%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t>IKP  faktiskajās cenās (tūkst euro, 2015.g.)</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[IKG10_110.xlsx]IKG10_110!$B$5:$B$10</c:f>
              <c:strCache>
                <c:ptCount val="6"/>
                <c:pt idx="0">
                  <c:v>Rīgas reģions</c:v>
                </c:pt>
                <c:pt idx="1">
                  <c:v>Pierīgas reģions</c:v>
                </c:pt>
                <c:pt idx="2">
                  <c:v>Vidzemes reģions</c:v>
                </c:pt>
                <c:pt idx="3">
                  <c:v>Kurzemes reģions</c:v>
                </c:pt>
                <c:pt idx="4">
                  <c:v>Zemgales reģions</c:v>
                </c:pt>
                <c:pt idx="5">
                  <c:v>Latgales reģions</c:v>
                </c:pt>
              </c:strCache>
            </c:strRef>
          </c:cat>
          <c:val>
            <c:numRef>
              <c:f>[IKG10_110.xlsx]IKG10_110!$C$5:$C$10</c:f>
              <c:numCache>
                <c:formatCode>0</c:formatCode>
                <c:ptCount val="6"/>
                <c:pt idx="0">
                  <c:v>13157621</c:v>
                </c:pt>
                <c:pt idx="1">
                  <c:v>3611709</c:v>
                </c:pt>
                <c:pt idx="2">
                  <c:v>1592028</c:v>
                </c:pt>
                <c:pt idx="3">
                  <c:v>2287829</c:v>
                </c:pt>
                <c:pt idx="4">
                  <c:v>1886192</c:v>
                </c:pt>
                <c:pt idx="5">
                  <c:v>1781187</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t>Iedzīvotāju skaits statistiskajos </a:t>
            </a:r>
            <a:r>
              <a:rPr lang="lv-LV" dirty="0" smtClean="0"/>
              <a:t>reģionos, 2018.g.</a:t>
            </a:r>
          </a:p>
        </c:rich>
      </c:tx>
      <c:layout/>
      <c:overlay val="0"/>
      <c:spPr>
        <a:noFill/>
        <a:ln>
          <a:noFill/>
        </a:ln>
        <a:effectLst/>
      </c:spPr>
    </c:title>
    <c:autoTitleDeleted val="0"/>
    <c:plotArea>
      <c:layout/>
      <c:pieChart>
        <c:varyColors val="1"/>
        <c:ser>
          <c:idx val="0"/>
          <c:order val="0"/>
          <c:cat>
            <c:strRef>
              <c:f>'[ISG020.xlsx]ISG020'!$B$5:$B$10</c:f>
              <c:strCache>
                <c:ptCount val="6"/>
                <c:pt idx="0">
                  <c:v>Rīgas reģions</c:v>
                </c:pt>
                <c:pt idx="1">
                  <c:v>Pierīgas reģions</c:v>
                </c:pt>
                <c:pt idx="2">
                  <c:v>Vidzemes reģions</c:v>
                </c:pt>
                <c:pt idx="3">
                  <c:v>Kurzemes reģions</c:v>
                </c:pt>
                <c:pt idx="4">
                  <c:v>Zemgales reģions</c:v>
                </c:pt>
                <c:pt idx="5">
                  <c:v>Latgales reģions</c:v>
                </c:pt>
              </c:strCache>
            </c:strRef>
          </c:cat>
          <c:val>
            <c:numRef>
              <c:f>'[ISG020.xlsx]ISG020'!$C$5:$C$10</c:f>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'[ISG020.xlsx]ISG020'!$B$5:$B$10</c:f>
              <c:strCache>
                <c:ptCount val="6"/>
                <c:pt idx="0">
                  <c:v>Rīgas reģions</c:v>
                </c:pt>
                <c:pt idx="1">
                  <c:v>Pierīgas reģions</c:v>
                </c:pt>
                <c:pt idx="2">
                  <c:v>Vidzemes reģions</c:v>
                </c:pt>
                <c:pt idx="3">
                  <c:v>Kurzemes reģions</c:v>
                </c:pt>
                <c:pt idx="4">
                  <c:v>Zemgales reģions</c:v>
                </c:pt>
                <c:pt idx="5">
                  <c:v>Latgales reģions</c:v>
                </c:pt>
              </c:strCache>
            </c:strRef>
          </c:cat>
          <c:val>
            <c:numRef>
              <c:f>'[ISG020.xlsx]ISG020'!$D$5:$D$10</c:f>
              <c:numCache>
                <c:formatCode>0%</c:formatCode>
                <c:ptCount val="6"/>
                <c:pt idx="0">
                  <c:v>0.32980662010908929</c:v>
                </c:pt>
                <c:pt idx="1">
                  <c:v>0.18986248299841965</c:v>
                </c:pt>
                <c:pt idx="2">
                  <c:v>9.7444192684060363E-2</c:v>
                </c:pt>
                <c:pt idx="3">
                  <c:v>0.12563825393058961</c:v>
                </c:pt>
                <c:pt idx="4">
                  <c:v>0.1203275056232517</c:v>
                </c:pt>
                <c:pt idx="5">
                  <c:v>0.1369209446545894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5006281961601934"/>
          <c:y val="0.85535182534317689"/>
          <c:w val="0.55176470075887529"/>
          <c:h val="0.114643668182079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lv-LV" b="1" dirty="0">
                <a:latin typeface="Verdana" panose="020B0604030504040204" pitchFamily="34" charset="0"/>
                <a:ea typeface="Verdana" panose="020B0604030504040204" pitchFamily="34" charset="0"/>
                <a:cs typeface="Verdana" panose="020B0604030504040204" pitchFamily="34" charset="0"/>
              </a:rPr>
              <a:t>Strādājošo mēneša vidējā darba samaksa statistiskajos reģionos (</a:t>
            </a:r>
            <a:r>
              <a:rPr lang="lv-LV" b="1" dirty="0" err="1">
                <a:latin typeface="Verdana" panose="020B0604030504040204" pitchFamily="34" charset="0"/>
                <a:ea typeface="Verdana" panose="020B0604030504040204" pitchFamily="34" charset="0"/>
                <a:cs typeface="Verdana" panose="020B0604030504040204" pitchFamily="34" charset="0"/>
              </a:rPr>
              <a:t>euro</a:t>
            </a:r>
            <a:r>
              <a:rPr lang="lv-LV" b="1" dirty="0">
                <a:latin typeface="Verdana" panose="020B0604030504040204" pitchFamily="34" charset="0"/>
                <a:ea typeface="Verdana" panose="020B0604030504040204" pitchFamily="34" charset="0"/>
                <a:cs typeface="Verdana" panose="020B0604030504040204" pitchFamily="34" charset="0"/>
              </a:rPr>
              <a:t>)</a:t>
            </a:r>
          </a:p>
        </c:rich>
      </c:tx>
      <c:layout/>
      <c:overlay val="0"/>
      <c:spPr>
        <a:noFill/>
        <a:ln>
          <a:noFill/>
        </a:ln>
        <a:effectLst/>
      </c:spPr>
    </c:title>
    <c:autoTitleDeleted val="0"/>
    <c:plotArea>
      <c:layout/>
      <c:barChart>
        <c:barDir val="col"/>
        <c:grouping val="clustered"/>
        <c:varyColors val="0"/>
        <c:ser>
          <c:idx val="0"/>
          <c:order val="0"/>
          <c:tx>
            <c:strRef>
              <c:f>'[DSG050 (1).xlsx]DSG050'!$F$4</c:f>
              <c:strCache>
                <c:ptCount val="1"/>
                <c:pt idx="0">
                  <c:v>..Rīgas reģions (Rīga)</c:v>
                </c:pt>
              </c:strCache>
            </c:strRef>
          </c:tx>
          <c:spPr>
            <a:solidFill>
              <a:schemeClr val="accent1"/>
            </a:solidFill>
            <a:ln>
              <a:noFill/>
            </a:ln>
            <a:effectLst/>
          </c:spPr>
          <c:invertIfNegative val="0"/>
          <c:cat>
            <c:strRef>
              <c:f>'[DSG050 (1).xlsx]DSG050'!$G$3:$K$3</c:f>
              <c:strCache>
                <c:ptCount val="5"/>
                <c:pt idx="0">
                  <c:v>2013</c:v>
                </c:pt>
                <c:pt idx="1">
                  <c:v>2014</c:v>
                </c:pt>
                <c:pt idx="2">
                  <c:v>2015</c:v>
                </c:pt>
                <c:pt idx="3">
                  <c:v>2016</c:v>
                </c:pt>
                <c:pt idx="4">
                  <c:v>2017</c:v>
                </c:pt>
              </c:strCache>
            </c:strRef>
          </c:cat>
          <c:val>
            <c:numRef>
              <c:f>'[DSG050 (1).xlsx]DSG050'!$G$4:$K$4</c:f>
              <c:numCache>
                <c:formatCode>0</c:formatCode>
                <c:ptCount val="5"/>
                <c:pt idx="0">
                  <c:v>815</c:v>
                </c:pt>
                <c:pt idx="1">
                  <c:v>869</c:v>
                </c:pt>
                <c:pt idx="2">
                  <c:v>925</c:v>
                </c:pt>
                <c:pt idx="3">
                  <c:v>971</c:v>
                </c:pt>
                <c:pt idx="4">
                  <c:v>1044</c:v>
                </c:pt>
              </c:numCache>
            </c:numRef>
          </c:val>
        </c:ser>
        <c:ser>
          <c:idx val="1"/>
          <c:order val="1"/>
          <c:tx>
            <c:strRef>
              <c:f>'[DSG050 (1).xlsx]DSG050'!$F$5</c:f>
              <c:strCache>
                <c:ptCount val="1"/>
                <c:pt idx="0">
                  <c:v>..Pierīgas reģions</c:v>
                </c:pt>
              </c:strCache>
            </c:strRef>
          </c:tx>
          <c:spPr>
            <a:solidFill>
              <a:schemeClr val="accent2"/>
            </a:solidFill>
            <a:ln>
              <a:noFill/>
            </a:ln>
            <a:effectLst/>
          </c:spPr>
          <c:invertIfNegative val="0"/>
          <c:cat>
            <c:strRef>
              <c:f>'[DSG050 (1).xlsx]DSG050'!$G$3:$K$3</c:f>
              <c:strCache>
                <c:ptCount val="5"/>
                <c:pt idx="0">
                  <c:v>2013</c:v>
                </c:pt>
                <c:pt idx="1">
                  <c:v>2014</c:v>
                </c:pt>
                <c:pt idx="2">
                  <c:v>2015</c:v>
                </c:pt>
                <c:pt idx="3">
                  <c:v>2016</c:v>
                </c:pt>
                <c:pt idx="4">
                  <c:v>2017</c:v>
                </c:pt>
              </c:strCache>
            </c:strRef>
          </c:cat>
          <c:val>
            <c:numRef>
              <c:f>'[DSG050 (1).xlsx]DSG050'!$G$5:$K$5</c:f>
              <c:numCache>
                <c:formatCode>0</c:formatCode>
                <c:ptCount val="5"/>
                <c:pt idx="0">
                  <c:v>677</c:v>
                </c:pt>
                <c:pt idx="1">
                  <c:v>721</c:v>
                </c:pt>
                <c:pt idx="2">
                  <c:v>770</c:v>
                </c:pt>
                <c:pt idx="3">
                  <c:v>806</c:v>
                </c:pt>
                <c:pt idx="4">
                  <c:v>871</c:v>
                </c:pt>
              </c:numCache>
            </c:numRef>
          </c:val>
        </c:ser>
        <c:ser>
          <c:idx val="2"/>
          <c:order val="2"/>
          <c:tx>
            <c:strRef>
              <c:f>'[DSG050 (1).xlsx]DSG050'!$F$6</c:f>
              <c:strCache>
                <c:ptCount val="1"/>
                <c:pt idx="0">
                  <c:v>Vidzemes reģions</c:v>
                </c:pt>
              </c:strCache>
            </c:strRef>
          </c:tx>
          <c:spPr>
            <a:solidFill>
              <a:schemeClr val="accent3"/>
            </a:solidFill>
            <a:ln>
              <a:noFill/>
            </a:ln>
            <a:effectLst/>
          </c:spPr>
          <c:invertIfNegative val="0"/>
          <c:cat>
            <c:strRef>
              <c:f>'[DSG050 (1).xlsx]DSG050'!$G$3:$K$3</c:f>
              <c:strCache>
                <c:ptCount val="5"/>
                <c:pt idx="0">
                  <c:v>2013</c:v>
                </c:pt>
                <c:pt idx="1">
                  <c:v>2014</c:v>
                </c:pt>
                <c:pt idx="2">
                  <c:v>2015</c:v>
                </c:pt>
                <c:pt idx="3">
                  <c:v>2016</c:v>
                </c:pt>
                <c:pt idx="4">
                  <c:v>2017</c:v>
                </c:pt>
              </c:strCache>
            </c:strRef>
          </c:cat>
          <c:val>
            <c:numRef>
              <c:f>'[DSG050 (1).xlsx]DSG050'!$G$6:$K$6</c:f>
              <c:numCache>
                <c:formatCode>0</c:formatCode>
                <c:ptCount val="5"/>
                <c:pt idx="0">
                  <c:v>560</c:v>
                </c:pt>
                <c:pt idx="1">
                  <c:v>598</c:v>
                </c:pt>
                <c:pt idx="2">
                  <c:v>643</c:v>
                </c:pt>
                <c:pt idx="3">
                  <c:v>675</c:v>
                </c:pt>
                <c:pt idx="4">
                  <c:v>739</c:v>
                </c:pt>
              </c:numCache>
            </c:numRef>
          </c:val>
        </c:ser>
        <c:ser>
          <c:idx val="3"/>
          <c:order val="3"/>
          <c:tx>
            <c:strRef>
              <c:f>'[DSG050 (1).xlsx]DSG050'!$F$7</c:f>
              <c:strCache>
                <c:ptCount val="1"/>
                <c:pt idx="0">
                  <c:v>Kurzemes reģions</c:v>
                </c:pt>
              </c:strCache>
            </c:strRef>
          </c:tx>
          <c:spPr>
            <a:solidFill>
              <a:schemeClr val="accent4"/>
            </a:solidFill>
            <a:ln>
              <a:noFill/>
            </a:ln>
            <a:effectLst/>
          </c:spPr>
          <c:invertIfNegative val="0"/>
          <c:cat>
            <c:strRef>
              <c:f>'[DSG050 (1).xlsx]DSG050'!$G$3:$K$3</c:f>
              <c:strCache>
                <c:ptCount val="5"/>
                <c:pt idx="0">
                  <c:v>2013</c:v>
                </c:pt>
                <c:pt idx="1">
                  <c:v>2014</c:v>
                </c:pt>
                <c:pt idx="2">
                  <c:v>2015</c:v>
                </c:pt>
                <c:pt idx="3">
                  <c:v>2016</c:v>
                </c:pt>
                <c:pt idx="4">
                  <c:v>2017</c:v>
                </c:pt>
              </c:strCache>
            </c:strRef>
          </c:cat>
          <c:val>
            <c:numRef>
              <c:f>'[DSG050 (1).xlsx]DSG050'!$G$7:$K$7</c:f>
              <c:numCache>
                <c:formatCode>0</c:formatCode>
                <c:ptCount val="5"/>
                <c:pt idx="0">
                  <c:v>608</c:v>
                </c:pt>
                <c:pt idx="1">
                  <c:v>651</c:v>
                </c:pt>
                <c:pt idx="2">
                  <c:v>693</c:v>
                </c:pt>
                <c:pt idx="3">
                  <c:v>716</c:v>
                </c:pt>
                <c:pt idx="4">
                  <c:v>775</c:v>
                </c:pt>
              </c:numCache>
            </c:numRef>
          </c:val>
        </c:ser>
        <c:ser>
          <c:idx val="4"/>
          <c:order val="4"/>
          <c:tx>
            <c:strRef>
              <c:f>'[DSG050 (1).xlsx]DSG050'!$F$8</c:f>
              <c:strCache>
                <c:ptCount val="1"/>
                <c:pt idx="0">
                  <c:v>Zemgales reģions</c:v>
                </c:pt>
              </c:strCache>
            </c:strRef>
          </c:tx>
          <c:spPr>
            <a:solidFill>
              <a:schemeClr val="accent5"/>
            </a:solidFill>
            <a:ln>
              <a:noFill/>
            </a:ln>
            <a:effectLst/>
          </c:spPr>
          <c:invertIfNegative val="0"/>
          <c:cat>
            <c:strRef>
              <c:f>'[DSG050 (1).xlsx]DSG050'!$G$3:$K$3</c:f>
              <c:strCache>
                <c:ptCount val="5"/>
                <c:pt idx="0">
                  <c:v>2013</c:v>
                </c:pt>
                <c:pt idx="1">
                  <c:v>2014</c:v>
                </c:pt>
                <c:pt idx="2">
                  <c:v>2015</c:v>
                </c:pt>
                <c:pt idx="3">
                  <c:v>2016</c:v>
                </c:pt>
                <c:pt idx="4">
                  <c:v>2017</c:v>
                </c:pt>
              </c:strCache>
            </c:strRef>
          </c:cat>
          <c:val>
            <c:numRef>
              <c:f>'[DSG050 (1).xlsx]DSG050'!$G$8:$K$8</c:f>
              <c:numCache>
                <c:formatCode>0</c:formatCode>
                <c:ptCount val="5"/>
                <c:pt idx="0">
                  <c:v>597</c:v>
                </c:pt>
                <c:pt idx="1">
                  <c:v>645</c:v>
                </c:pt>
                <c:pt idx="2">
                  <c:v>683</c:v>
                </c:pt>
                <c:pt idx="3">
                  <c:v>725</c:v>
                </c:pt>
                <c:pt idx="4">
                  <c:v>786</c:v>
                </c:pt>
              </c:numCache>
            </c:numRef>
          </c:val>
        </c:ser>
        <c:ser>
          <c:idx val="5"/>
          <c:order val="5"/>
          <c:tx>
            <c:strRef>
              <c:f>'[DSG050 (1).xlsx]DSG050'!$F$9</c:f>
              <c:strCache>
                <c:ptCount val="1"/>
                <c:pt idx="0">
                  <c:v>Latgales reģions</c:v>
                </c:pt>
              </c:strCache>
            </c:strRef>
          </c:tx>
          <c:spPr>
            <a:solidFill>
              <a:schemeClr val="accent6"/>
            </a:solidFill>
            <a:ln>
              <a:noFill/>
            </a:ln>
            <a:effectLst/>
          </c:spPr>
          <c:invertIfNegative val="0"/>
          <c:cat>
            <c:strRef>
              <c:f>'[DSG050 (1).xlsx]DSG050'!$G$3:$K$3</c:f>
              <c:strCache>
                <c:ptCount val="5"/>
                <c:pt idx="0">
                  <c:v>2013</c:v>
                </c:pt>
                <c:pt idx="1">
                  <c:v>2014</c:v>
                </c:pt>
                <c:pt idx="2">
                  <c:v>2015</c:v>
                </c:pt>
                <c:pt idx="3">
                  <c:v>2016</c:v>
                </c:pt>
                <c:pt idx="4">
                  <c:v>2017</c:v>
                </c:pt>
              </c:strCache>
            </c:strRef>
          </c:cat>
          <c:val>
            <c:numRef>
              <c:f>'[DSG050 (1).xlsx]DSG050'!$G$9:$K$9</c:f>
              <c:numCache>
                <c:formatCode>0</c:formatCode>
                <c:ptCount val="5"/>
                <c:pt idx="0">
                  <c:v>490</c:v>
                </c:pt>
                <c:pt idx="1">
                  <c:v>522</c:v>
                </c:pt>
                <c:pt idx="2">
                  <c:v>564</c:v>
                </c:pt>
                <c:pt idx="3">
                  <c:v>592</c:v>
                </c:pt>
                <c:pt idx="4">
                  <c:v>640</c:v>
                </c:pt>
              </c:numCache>
            </c:numRef>
          </c:val>
        </c:ser>
        <c:dLbls>
          <c:showLegendKey val="0"/>
          <c:showVal val="0"/>
          <c:showCatName val="0"/>
          <c:showSerName val="0"/>
          <c:showPercent val="0"/>
          <c:showBubbleSize val="0"/>
        </c:dLbls>
        <c:gapWidth val="219"/>
        <c:overlap val="-27"/>
        <c:axId val="41349504"/>
        <c:axId val="41351040"/>
      </c:barChart>
      <c:catAx>
        <c:axId val="4134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1351040"/>
        <c:crosses val="autoZero"/>
        <c:auto val="1"/>
        <c:lblAlgn val="ctr"/>
        <c:lblOffset val="100"/>
        <c:noMultiLvlLbl val="0"/>
      </c:catAx>
      <c:valAx>
        <c:axId val="41351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1349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latin typeface="Verdana" panose="020B0604030504040204" pitchFamily="34" charset="0"/>
                <a:ea typeface="Verdana" panose="020B0604030504040204" pitchFamily="34" charset="0"/>
                <a:cs typeface="Verdana" panose="020B0604030504040204" pitchFamily="34" charset="0"/>
              </a:rPr>
              <a:t>Migrācijas saldo un dabiskais pieaugums </a:t>
            </a:r>
            <a:r>
              <a:rPr lang="lv-LV" dirty="0" smtClean="0">
                <a:latin typeface="Verdana" panose="020B0604030504040204" pitchFamily="34" charset="0"/>
                <a:ea typeface="Verdana" panose="020B0604030504040204" pitchFamily="34" charset="0"/>
                <a:cs typeface="Verdana" panose="020B0604030504040204" pitchFamily="34" charset="0"/>
              </a:rPr>
              <a:t>2017.g</a:t>
            </a:r>
            <a:r>
              <a:rPr lang="lv-LV" dirty="0">
                <a:latin typeface="Verdana" panose="020B0604030504040204" pitchFamily="34" charset="0"/>
                <a:ea typeface="Verdana" panose="020B0604030504040204" pitchFamily="34" charset="0"/>
                <a:cs typeface="Verdana" panose="020B0604030504040204" pitchFamily="34" charset="0"/>
              </a:rPr>
              <a:t>.</a:t>
            </a:r>
          </a:p>
        </c:rich>
      </c:tx>
      <c:layout/>
      <c:overlay val="0"/>
      <c:spPr>
        <a:noFill/>
        <a:ln>
          <a:noFill/>
        </a:ln>
        <a:effectLst/>
      </c:spPr>
    </c:title>
    <c:autoTitleDeleted val="0"/>
    <c:plotArea>
      <c:layout/>
      <c:barChart>
        <c:barDir val="bar"/>
        <c:grouping val="clustered"/>
        <c:varyColors val="0"/>
        <c:ser>
          <c:idx val="0"/>
          <c:order val="0"/>
          <c:tx>
            <c:strRef>
              <c:f>'[IM020 (4).xlsx]IM020'!$C$5</c:f>
              <c:strCache>
                <c:ptCount val="1"/>
                <c:pt idx="0">
                  <c:v>Mirušie</c:v>
                </c:pt>
              </c:strCache>
            </c:strRef>
          </c:tx>
          <c:spPr>
            <a:solidFill>
              <a:schemeClr val="accent1"/>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(4).xlsx]IM020'!$C$6:$C$11</c:f>
            </c:numRef>
          </c:val>
        </c:ser>
        <c:ser>
          <c:idx val="1"/>
          <c:order val="1"/>
          <c:tx>
            <c:strRef>
              <c:f>'[IM020 (4).xlsx]IM020'!$D$5</c:f>
              <c:strCache>
                <c:ptCount val="1"/>
              </c:strCache>
            </c:strRef>
          </c:tx>
          <c:spPr>
            <a:solidFill>
              <a:schemeClr val="accent2"/>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(4).xlsx]IM020'!$D$6:$D$11</c:f>
            </c:numRef>
          </c:val>
        </c:ser>
        <c:ser>
          <c:idx val="2"/>
          <c:order val="2"/>
          <c:tx>
            <c:strRef>
              <c:f>'[IM020 (4).xlsx]IM020'!$E$5</c:f>
              <c:strCache>
                <c:ptCount val="1"/>
                <c:pt idx="0">
                  <c:v>Dabiskais pieaugums 2017</c:v>
                </c:pt>
              </c:strCache>
            </c:strRef>
          </c:tx>
          <c:spPr>
            <a:solidFill>
              <a:schemeClr val="accent3"/>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(4).xlsx]IM020'!$E$6:$E$11</c:f>
              <c:numCache>
                <c:formatCode>#,##0</c:formatCode>
                <c:ptCount val="6"/>
                <c:pt idx="0">
                  <c:v>-1996</c:v>
                </c:pt>
                <c:pt idx="1">
                  <c:v>44</c:v>
                </c:pt>
                <c:pt idx="2">
                  <c:v>-1088</c:v>
                </c:pt>
                <c:pt idx="3">
                  <c:v>-1378</c:v>
                </c:pt>
                <c:pt idx="4">
                  <c:v>-859</c:v>
                </c:pt>
                <c:pt idx="5">
                  <c:v>-2652</c:v>
                </c:pt>
              </c:numCache>
            </c:numRef>
          </c:val>
        </c:ser>
        <c:ser>
          <c:idx val="3"/>
          <c:order val="3"/>
          <c:tx>
            <c:strRef>
              <c:f>'[IM020 (4).xlsx]IM020'!$F$5</c:f>
              <c:strCache>
                <c:ptCount val="1"/>
                <c:pt idx="0">
                  <c:v>Migrācijas saldo</c:v>
                </c:pt>
              </c:strCache>
            </c:strRef>
          </c:tx>
          <c:spPr>
            <a:solidFill>
              <a:schemeClr val="accent4"/>
            </a:solidFill>
            <a:ln>
              <a:noFill/>
            </a:ln>
            <a:effectLst/>
          </c:spPr>
          <c:invertIfNegative val="0"/>
          <c:cat>
            <c:strRef>
              <c:f>'[IM020 (4).xlsx]IM020'!$B$6:$B$11</c:f>
              <c:strCache>
                <c:ptCount val="6"/>
                <c:pt idx="0">
                  <c:v>Rīgas reģions</c:v>
                </c:pt>
                <c:pt idx="1">
                  <c:v>Pierīgas reģions</c:v>
                </c:pt>
                <c:pt idx="2">
                  <c:v>Vidzemes reģions</c:v>
                </c:pt>
                <c:pt idx="3">
                  <c:v>Kurzemes reģions</c:v>
                </c:pt>
                <c:pt idx="4">
                  <c:v>Zemgales reģions</c:v>
                </c:pt>
                <c:pt idx="5">
                  <c:v>Latgales reģions</c:v>
                </c:pt>
              </c:strCache>
            </c:strRef>
          </c:cat>
          <c:val>
            <c:numRef>
              <c:f>'[IM020 (4).xlsx]IM020'!$F$6:$F$11</c:f>
              <c:numCache>
                <c:formatCode>General</c:formatCode>
                <c:ptCount val="6"/>
                <c:pt idx="0">
                  <c:v>-1456</c:v>
                </c:pt>
                <c:pt idx="1">
                  <c:v>2268</c:v>
                </c:pt>
                <c:pt idx="2">
                  <c:v>-2212</c:v>
                </c:pt>
                <c:pt idx="3">
                  <c:v>-1907</c:v>
                </c:pt>
                <c:pt idx="4">
                  <c:v>-1799</c:v>
                </c:pt>
                <c:pt idx="5">
                  <c:v>-2702</c:v>
                </c:pt>
              </c:numCache>
            </c:numRef>
          </c:val>
        </c:ser>
        <c:dLbls>
          <c:showLegendKey val="0"/>
          <c:showVal val="0"/>
          <c:showCatName val="0"/>
          <c:showSerName val="0"/>
          <c:showPercent val="0"/>
          <c:showBubbleSize val="0"/>
        </c:dLbls>
        <c:gapWidth val="182"/>
        <c:axId val="41367040"/>
        <c:axId val="41368576"/>
      </c:barChart>
      <c:catAx>
        <c:axId val="413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1368576"/>
        <c:crosses val="autoZero"/>
        <c:auto val="1"/>
        <c:lblAlgn val="ctr"/>
        <c:lblOffset val="100"/>
        <c:noMultiLvlLbl val="0"/>
      </c:catAx>
      <c:valAx>
        <c:axId val="41368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1367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DA794-5D51-4A21-962A-95806DB3723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E376BD61-CBA7-4B4A-B6BF-41654637D5D9}">
      <dgm:prSet phldrT="[Text]" custT="1"/>
      <dgm:spPr/>
      <dgm:t>
        <a:bodyPr/>
        <a:lstStyle/>
        <a:p>
          <a:pPr rtl="0"/>
          <a:r>
            <a:rPr lang="lv-LV" sz="2000" b="1" i="0" u="none" strike="noStrike" cap="none" spc="0" baseline="0" dirty="0" smtClean="0">
              <a:solidFill>
                <a:srgbClr val="FFFFFF"/>
              </a:solidFill>
              <a:uFillTx/>
              <a:latin typeface="Verdana" panose="020B0604030504040204" pitchFamily="34" charset="0"/>
              <a:ea typeface="Verdana" panose="020B0604030504040204" pitchFamily="34" charset="0"/>
              <a:cs typeface="Verdana" panose="020B0604030504040204" pitchFamily="34" charset="0"/>
            </a:rPr>
            <a:t>Reģioni un pašvaldība kā attīstības virzītājs</a:t>
          </a:r>
          <a:endParaRPr lang="en-GB" sz="2000" b="1" dirty="0">
            <a:latin typeface="Verdana" panose="020B0604030504040204" pitchFamily="34" charset="0"/>
            <a:ea typeface="Verdana" panose="020B0604030504040204" pitchFamily="34" charset="0"/>
            <a:cs typeface="Verdana" panose="020B0604030504040204" pitchFamily="34" charset="0"/>
          </a:endParaRPr>
        </a:p>
      </dgm:t>
    </dgm:pt>
    <dgm:pt modelId="{ECB9B05F-60D8-4204-A588-194DD7179FA4}" type="parTrans" cxnId="{A691041C-2C93-4559-866D-F283B96D8CB3}">
      <dgm:prSet/>
      <dgm:spPr/>
      <dgm:t>
        <a:bodyPr/>
        <a:lstStyle/>
        <a:p>
          <a:endParaRPr lang="en-GB" sz="2000"/>
        </a:p>
      </dgm:t>
    </dgm:pt>
    <dgm:pt modelId="{D4F8A826-4B21-41C2-8470-C34EB957D5C4}" type="sibTrans" cxnId="{A691041C-2C93-4559-866D-F283B96D8CB3}">
      <dgm:prSet custT="1"/>
      <dgm:spPr/>
      <dgm:t>
        <a:bodyPr/>
        <a:lstStyle/>
        <a:p>
          <a:endParaRPr lang="en-GB" sz="4400"/>
        </a:p>
      </dgm:t>
    </dgm:pt>
    <dgm:pt modelId="{8735A93C-FE19-4526-A967-4F13B5E55C88}">
      <dgm:prSet phldrT="[Text]" custT="1"/>
      <dgm:spPr/>
      <dgm:t>
        <a:bodyPr/>
        <a:lstStyle/>
        <a:p>
          <a:r>
            <a:rPr lang="lv-LV" sz="2400" b="1" dirty="0" smtClean="0">
              <a:latin typeface="Verdana" panose="020B0604030504040204" pitchFamily="34" charset="0"/>
              <a:ea typeface="Verdana" panose="020B0604030504040204" pitchFamily="34" charset="0"/>
              <a:cs typeface="Verdana" panose="020B0604030504040204" pitchFamily="34" charset="0"/>
            </a:rPr>
            <a:t>Pakalpojumu efektivitāte</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3FF30DA7-26D2-43C2-B9E3-9F9A8C47A962}" type="parTrans" cxnId="{2CD8055C-7007-405C-AE33-7658FBB284C8}">
      <dgm:prSet/>
      <dgm:spPr/>
      <dgm:t>
        <a:bodyPr/>
        <a:lstStyle/>
        <a:p>
          <a:endParaRPr lang="en-GB" sz="2000"/>
        </a:p>
      </dgm:t>
    </dgm:pt>
    <dgm:pt modelId="{8E5D300B-06A6-4681-B6BE-2A81742E8B52}" type="sibTrans" cxnId="{2CD8055C-7007-405C-AE33-7658FBB284C8}">
      <dgm:prSet custT="1"/>
      <dgm:spPr>
        <a:noFill/>
      </dgm:spPr>
      <dgm:t>
        <a:bodyPr/>
        <a:lstStyle/>
        <a:p>
          <a:endParaRPr lang="en-GB" sz="1600"/>
        </a:p>
      </dgm:t>
    </dgm:pt>
    <dgm:pt modelId="{59B05F2F-B1E7-4350-A934-D48B450332B5}">
      <dgm:prSet phldrT="[Text]" custT="1"/>
      <dgm:spPr/>
      <dgm:t>
        <a:bodyPr/>
        <a:lstStyle/>
        <a:p>
          <a:r>
            <a:rPr lang="lv-LV" sz="2400" b="1" dirty="0" smtClean="0">
              <a:latin typeface="Verdana" panose="020B0604030504040204" pitchFamily="34" charset="0"/>
              <a:ea typeface="Verdana" panose="020B0604030504040204" pitchFamily="34" charset="0"/>
              <a:cs typeface="Verdana" panose="020B0604030504040204" pitchFamily="34" charset="0"/>
            </a:rPr>
            <a:t>Uzņēmējdarbības atbalsts</a:t>
          </a:r>
          <a:endParaRPr lang="en-GB" sz="2400" b="1" dirty="0">
            <a:latin typeface="Verdana" panose="020B0604030504040204" pitchFamily="34" charset="0"/>
            <a:ea typeface="Verdana" panose="020B0604030504040204" pitchFamily="34" charset="0"/>
            <a:cs typeface="Verdana" panose="020B0604030504040204" pitchFamily="34" charset="0"/>
          </a:endParaRPr>
        </a:p>
      </dgm:t>
    </dgm:pt>
    <dgm:pt modelId="{26C905D1-D9F7-4704-9EC2-2E8DC10CD2DE}" type="parTrans" cxnId="{B76003D8-CA57-40DD-8309-94D8EBBEE8D0}">
      <dgm:prSet/>
      <dgm:spPr/>
      <dgm:t>
        <a:bodyPr/>
        <a:lstStyle/>
        <a:p>
          <a:endParaRPr lang="en-GB" sz="2000"/>
        </a:p>
      </dgm:t>
    </dgm:pt>
    <dgm:pt modelId="{5A0F6A86-1894-4AA1-B058-E6EE9409F847}" type="sibTrans" cxnId="{B76003D8-CA57-40DD-8309-94D8EBBEE8D0}">
      <dgm:prSet custT="1"/>
      <dgm:spPr/>
      <dgm:t>
        <a:bodyPr/>
        <a:lstStyle/>
        <a:p>
          <a:endParaRPr lang="en-GB" sz="4400" dirty="0"/>
        </a:p>
      </dgm:t>
    </dgm:pt>
    <dgm:pt modelId="{5ECDDB68-5840-4EC4-8236-582975C88902}" type="pres">
      <dgm:prSet presAssocID="{806DA794-5D51-4A21-962A-95806DB37230}" presName="Name0" presStyleCnt="0">
        <dgm:presLayoutVars>
          <dgm:dir/>
          <dgm:resizeHandles val="exact"/>
        </dgm:presLayoutVars>
      </dgm:prSet>
      <dgm:spPr/>
      <dgm:t>
        <a:bodyPr/>
        <a:lstStyle/>
        <a:p>
          <a:endParaRPr lang="en-GB"/>
        </a:p>
      </dgm:t>
    </dgm:pt>
    <dgm:pt modelId="{BA9FD485-8A5D-4AAF-A388-4C683E5EC93A}" type="pres">
      <dgm:prSet presAssocID="{E376BD61-CBA7-4B4A-B6BF-41654637D5D9}" presName="node" presStyleLbl="node1" presStyleIdx="0" presStyleCnt="3" custScaleX="128703">
        <dgm:presLayoutVars>
          <dgm:bulletEnabled val="1"/>
        </dgm:presLayoutVars>
      </dgm:prSet>
      <dgm:spPr/>
      <dgm:t>
        <a:bodyPr/>
        <a:lstStyle/>
        <a:p>
          <a:endParaRPr lang="en-GB"/>
        </a:p>
      </dgm:t>
    </dgm:pt>
    <dgm:pt modelId="{16CB5888-C6B2-4B56-8E2D-F16B4321EBF7}" type="pres">
      <dgm:prSet presAssocID="{D4F8A826-4B21-41C2-8470-C34EB957D5C4}" presName="sibTrans" presStyleLbl="sibTrans2D1" presStyleIdx="0" presStyleCnt="3" custAng="16520318" custScaleX="60374" custScaleY="301464"/>
      <dgm:spPr>
        <a:prstGeom prst="downArrow">
          <a:avLst/>
        </a:prstGeom>
      </dgm:spPr>
      <dgm:t>
        <a:bodyPr/>
        <a:lstStyle/>
        <a:p>
          <a:endParaRPr lang="en-GB"/>
        </a:p>
      </dgm:t>
    </dgm:pt>
    <dgm:pt modelId="{378305E4-FB96-4463-AEAD-5F4C885394B9}" type="pres">
      <dgm:prSet presAssocID="{D4F8A826-4B21-41C2-8470-C34EB957D5C4}" presName="connectorText" presStyleLbl="sibTrans2D1" presStyleIdx="0" presStyleCnt="3"/>
      <dgm:spPr/>
      <dgm:t>
        <a:bodyPr/>
        <a:lstStyle/>
        <a:p>
          <a:endParaRPr lang="en-GB"/>
        </a:p>
      </dgm:t>
    </dgm:pt>
    <dgm:pt modelId="{5AA9DB4C-20D7-418F-866D-ED6DA0A28DBE}" type="pres">
      <dgm:prSet presAssocID="{8735A93C-FE19-4526-A967-4F13B5E55C88}" presName="node" presStyleLbl="node1" presStyleIdx="1" presStyleCnt="3" custScaleX="122551" custRadScaleRad="132231" custRadScaleInc="-26234">
        <dgm:presLayoutVars>
          <dgm:bulletEnabled val="1"/>
        </dgm:presLayoutVars>
      </dgm:prSet>
      <dgm:spPr/>
      <dgm:t>
        <a:bodyPr/>
        <a:lstStyle/>
        <a:p>
          <a:endParaRPr lang="en-GB"/>
        </a:p>
      </dgm:t>
    </dgm:pt>
    <dgm:pt modelId="{1D0B977E-773A-431C-A6E7-2457FFBDD939}" type="pres">
      <dgm:prSet presAssocID="{8E5D300B-06A6-4681-B6BE-2A81742E8B52}" presName="sibTrans" presStyleLbl="sibTrans2D1" presStyleIdx="1" presStyleCnt="3"/>
      <dgm:spPr/>
      <dgm:t>
        <a:bodyPr/>
        <a:lstStyle/>
        <a:p>
          <a:endParaRPr lang="en-GB"/>
        </a:p>
      </dgm:t>
    </dgm:pt>
    <dgm:pt modelId="{0074A18D-1A44-4BA3-A148-06154C205544}" type="pres">
      <dgm:prSet presAssocID="{8E5D300B-06A6-4681-B6BE-2A81742E8B52}" presName="connectorText" presStyleLbl="sibTrans2D1" presStyleIdx="1" presStyleCnt="3"/>
      <dgm:spPr/>
      <dgm:t>
        <a:bodyPr/>
        <a:lstStyle/>
        <a:p>
          <a:endParaRPr lang="en-GB"/>
        </a:p>
      </dgm:t>
    </dgm:pt>
    <dgm:pt modelId="{EAB0A3BE-D23F-433E-AD48-A2CA8815B6AC}" type="pres">
      <dgm:prSet presAssocID="{59B05F2F-B1E7-4350-A934-D48B450332B5}" presName="node" presStyleLbl="node1" presStyleIdx="2" presStyleCnt="3" custScaleX="146926" custRadScaleRad="134637" custRadScaleInc="24697">
        <dgm:presLayoutVars>
          <dgm:bulletEnabled val="1"/>
        </dgm:presLayoutVars>
      </dgm:prSet>
      <dgm:spPr/>
      <dgm:t>
        <a:bodyPr/>
        <a:lstStyle/>
        <a:p>
          <a:endParaRPr lang="en-GB"/>
        </a:p>
      </dgm:t>
    </dgm:pt>
    <dgm:pt modelId="{7079C9D4-2EC5-4E82-BB76-60BA9641056D}" type="pres">
      <dgm:prSet presAssocID="{5A0F6A86-1894-4AA1-B058-E6EE9409F847}" presName="sibTrans" presStyleLbl="sibTrans2D1" presStyleIdx="2" presStyleCnt="3" custAng="5143296" custScaleX="59423" custScaleY="293267"/>
      <dgm:spPr>
        <a:prstGeom prst="downArrow">
          <a:avLst/>
        </a:prstGeom>
      </dgm:spPr>
      <dgm:t>
        <a:bodyPr/>
        <a:lstStyle/>
        <a:p>
          <a:endParaRPr lang="en-GB"/>
        </a:p>
      </dgm:t>
    </dgm:pt>
    <dgm:pt modelId="{646D9B33-03BA-4284-8305-2BB16D3270AD}" type="pres">
      <dgm:prSet presAssocID="{5A0F6A86-1894-4AA1-B058-E6EE9409F847}" presName="connectorText" presStyleLbl="sibTrans2D1" presStyleIdx="2" presStyleCnt="3"/>
      <dgm:spPr/>
      <dgm:t>
        <a:bodyPr/>
        <a:lstStyle/>
        <a:p>
          <a:endParaRPr lang="en-GB"/>
        </a:p>
      </dgm:t>
    </dgm:pt>
  </dgm:ptLst>
  <dgm:cxnLst>
    <dgm:cxn modelId="{A691041C-2C93-4559-866D-F283B96D8CB3}" srcId="{806DA794-5D51-4A21-962A-95806DB37230}" destId="{E376BD61-CBA7-4B4A-B6BF-41654637D5D9}" srcOrd="0" destOrd="0" parTransId="{ECB9B05F-60D8-4204-A588-194DD7179FA4}" sibTransId="{D4F8A826-4B21-41C2-8470-C34EB957D5C4}"/>
    <dgm:cxn modelId="{E179CCEC-0DA1-4680-BE71-8AA577CDD304}" type="presOf" srcId="{D4F8A826-4B21-41C2-8470-C34EB957D5C4}" destId="{16CB5888-C6B2-4B56-8E2D-F16B4321EBF7}" srcOrd="0" destOrd="0" presId="urn:microsoft.com/office/officeart/2005/8/layout/cycle7"/>
    <dgm:cxn modelId="{24B969A3-0529-41FB-989A-BD4079CB99EC}" type="presOf" srcId="{806DA794-5D51-4A21-962A-95806DB37230}" destId="{5ECDDB68-5840-4EC4-8236-582975C88902}" srcOrd="0" destOrd="0" presId="urn:microsoft.com/office/officeart/2005/8/layout/cycle7"/>
    <dgm:cxn modelId="{E3173BE4-6401-4E7A-A18C-49C0A8A1BC22}" type="presOf" srcId="{5A0F6A86-1894-4AA1-B058-E6EE9409F847}" destId="{646D9B33-03BA-4284-8305-2BB16D3270AD}" srcOrd="1" destOrd="0" presId="urn:microsoft.com/office/officeart/2005/8/layout/cycle7"/>
    <dgm:cxn modelId="{A969BBAC-ED7C-4530-840E-5C01E63CC86E}" type="presOf" srcId="{59B05F2F-B1E7-4350-A934-D48B450332B5}" destId="{EAB0A3BE-D23F-433E-AD48-A2CA8815B6AC}" srcOrd="0" destOrd="0" presId="urn:microsoft.com/office/officeart/2005/8/layout/cycle7"/>
    <dgm:cxn modelId="{713DC4B3-B9F2-4BFE-AE9F-067B1778A1DC}" type="presOf" srcId="{8735A93C-FE19-4526-A967-4F13B5E55C88}" destId="{5AA9DB4C-20D7-418F-866D-ED6DA0A28DBE}" srcOrd="0" destOrd="0" presId="urn:microsoft.com/office/officeart/2005/8/layout/cycle7"/>
    <dgm:cxn modelId="{B76003D8-CA57-40DD-8309-94D8EBBEE8D0}" srcId="{806DA794-5D51-4A21-962A-95806DB37230}" destId="{59B05F2F-B1E7-4350-A934-D48B450332B5}" srcOrd="2" destOrd="0" parTransId="{26C905D1-D9F7-4704-9EC2-2E8DC10CD2DE}" sibTransId="{5A0F6A86-1894-4AA1-B058-E6EE9409F847}"/>
    <dgm:cxn modelId="{8B0A2BA0-DE70-42BB-B21C-C415318CEB73}" type="presOf" srcId="{8E5D300B-06A6-4681-B6BE-2A81742E8B52}" destId="{0074A18D-1A44-4BA3-A148-06154C205544}" srcOrd="1" destOrd="0" presId="urn:microsoft.com/office/officeart/2005/8/layout/cycle7"/>
    <dgm:cxn modelId="{2CD8055C-7007-405C-AE33-7658FBB284C8}" srcId="{806DA794-5D51-4A21-962A-95806DB37230}" destId="{8735A93C-FE19-4526-A967-4F13B5E55C88}" srcOrd="1" destOrd="0" parTransId="{3FF30DA7-26D2-43C2-B9E3-9F9A8C47A962}" sibTransId="{8E5D300B-06A6-4681-B6BE-2A81742E8B52}"/>
    <dgm:cxn modelId="{EE4A0FAA-380D-4FF2-8DE8-2D999FD4254D}" type="presOf" srcId="{5A0F6A86-1894-4AA1-B058-E6EE9409F847}" destId="{7079C9D4-2EC5-4E82-BB76-60BA9641056D}" srcOrd="0" destOrd="0" presId="urn:microsoft.com/office/officeart/2005/8/layout/cycle7"/>
    <dgm:cxn modelId="{2B46E480-DE5F-4C3A-BB1B-75C1DF13C0C8}" type="presOf" srcId="{E376BD61-CBA7-4B4A-B6BF-41654637D5D9}" destId="{BA9FD485-8A5D-4AAF-A388-4C683E5EC93A}" srcOrd="0" destOrd="0" presId="urn:microsoft.com/office/officeart/2005/8/layout/cycle7"/>
    <dgm:cxn modelId="{69CA41C9-C3CF-4AFC-AF36-4837CDE63EB1}" type="presOf" srcId="{8E5D300B-06A6-4681-B6BE-2A81742E8B52}" destId="{1D0B977E-773A-431C-A6E7-2457FFBDD939}" srcOrd="0" destOrd="0" presId="urn:microsoft.com/office/officeart/2005/8/layout/cycle7"/>
    <dgm:cxn modelId="{DEF77AD4-4B8F-41FA-B8EE-23E33B07E901}" type="presOf" srcId="{D4F8A826-4B21-41C2-8470-C34EB957D5C4}" destId="{378305E4-FB96-4463-AEAD-5F4C885394B9}" srcOrd="1" destOrd="0" presId="urn:microsoft.com/office/officeart/2005/8/layout/cycle7"/>
    <dgm:cxn modelId="{53448397-7B44-4258-A3B2-96405EF83BA0}" type="presParOf" srcId="{5ECDDB68-5840-4EC4-8236-582975C88902}" destId="{BA9FD485-8A5D-4AAF-A388-4C683E5EC93A}" srcOrd="0" destOrd="0" presId="urn:microsoft.com/office/officeart/2005/8/layout/cycle7"/>
    <dgm:cxn modelId="{56A268BA-98E0-4DA5-96FB-A221AD3B7D61}" type="presParOf" srcId="{5ECDDB68-5840-4EC4-8236-582975C88902}" destId="{16CB5888-C6B2-4B56-8E2D-F16B4321EBF7}" srcOrd="1" destOrd="0" presId="urn:microsoft.com/office/officeart/2005/8/layout/cycle7"/>
    <dgm:cxn modelId="{8A85D311-DFF3-421E-AEEB-E685B068A709}" type="presParOf" srcId="{16CB5888-C6B2-4B56-8E2D-F16B4321EBF7}" destId="{378305E4-FB96-4463-AEAD-5F4C885394B9}" srcOrd="0" destOrd="0" presId="urn:microsoft.com/office/officeart/2005/8/layout/cycle7"/>
    <dgm:cxn modelId="{019616CF-59D8-4610-8D42-C177FB17A88B}" type="presParOf" srcId="{5ECDDB68-5840-4EC4-8236-582975C88902}" destId="{5AA9DB4C-20D7-418F-866D-ED6DA0A28DBE}" srcOrd="2" destOrd="0" presId="urn:microsoft.com/office/officeart/2005/8/layout/cycle7"/>
    <dgm:cxn modelId="{6DBE4D9D-D26A-404E-B026-29242D3ABE3B}" type="presParOf" srcId="{5ECDDB68-5840-4EC4-8236-582975C88902}" destId="{1D0B977E-773A-431C-A6E7-2457FFBDD939}" srcOrd="3" destOrd="0" presId="urn:microsoft.com/office/officeart/2005/8/layout/cycle7"/>
    <dgm:cxn modelId="{82C209E4-9594-4D1D-B31F-EA462A991765}" type="presParOf" srcId="{1D0B977E-773A-431C-A6E7-2457FFBDD939}" destId="{0074A18D-1A44-4BA3-A148-06154C205544}" srcOrd="0" destOrd="0" presId="urn:microsoft.com/office/officeart/2005/8/layout/cycle7"/>
    <dgm:cxn modelId="{8A538ABE-7FCB-43A4-9CB0-803696C6A4C0}" type="presParOf" srcId="{5ECDDB68-5840-4EC4-8236-582975C88902}" destId="{EAB0A3BE-D23F-433E-AD48-A2CA8815B6AC}" srcOrd="4" destOrd="0" presId="urn:microsoft.com/office/officeart/2005/8/layout/cycle7"/>
    <dgm:cxn modelId="{CDF56E43-DA0F-4F17-9AA9-9D0409C10DA1}" type="presParOf" srcId="{5ECDDB68-5840-4EC4-8236-582975C88902}" destId="{7079C9D4-2EC5-4E82-BB76-60BA9641056D}" srcOrd="5" destOrd="0" presId="urn:microsoft.com/office/officeart/2005/8/layout/cycle7"/>
    <dgm:cxn modelId="{BB644205-1A62-4C77-B6D1-235CAA67CFF7}" type="presParOf" srcId="{7079C9D4-2EC5-4E82-BB76-60BA9641056D}" destId="{646D9B33-03BA-4284-8305-2BB16D3270A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55F73659-621C-4C6B-A01B-B3C6177FB8EF}" type="datetimeFigureOut">
              <a:rPr lang="en-US" smtClean="0"/>
              <a:pPr/>
              <a:t>9/11/2018</a:t>
            </a:fld>
            <a:endParaRPr lang="en-US"/>
          </a:p>
        </p:txBody>
      </p:sp>
      <p:sp>
        <p:nvSpPr>
          <p:cNvPr id="4" name="Footer Placeholder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ACBE59FB-E231-47FC-BFA6-B05ACDCCBD19}" type="slidenum">
              <a:rPr lang="en-US" smtClean="0"/>
              <a:pPr/>
              <a:t>‹#›</a:t>
            </a:fld>
            <a:endParaRPr lang="en-US"/>
          </a:p>
        </p:txBody>
      </p:sp>
    </p:spTree>
    <p:extLst>
      <p:ext uri="{BB962C8B-B14F-4D97-AF65-F5344CB8AC3E}">
        <p14:creationId xmlns:p14="http://schemas.microsoft.com/office/powerpoint/2010/main" val="358870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5588628" y="0"/>
            <a:ext cx="4275402" cy="336788"/>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65162DFB-2DF2-49DF-AB30-1B82DA14A74A}" type="datetimeFigureOut">
              <a:rPr lang="lv-LV"/>
              <a:pPr>
                <a:defRPr/>
              </a:pPr>
              <a:t>2018.09.11.</a:t>
            </a:fld>
            <a:endParaRPr lang="lv-LV"/>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5588628" y="6397806"/>
            <a:ext cx="4275402" cy="3367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041611AF-D64A-4226-A96F-FB0A1712ABB7}" type="slidenum">
              <a:rPr lang="lv-LV" altLang="en-US"/>
              <a:pPr>
                <a:defRPr/>
              </a:pPr>
              <a:t>‹#›</a:t>
            </a:fld>
            <a:endParaRPr lang="lv-LV" altLang="en-US"/>
          </a:p>
        </p:txBody>
      </p:sp>
    </p:spTree>
    <p:extLst>
      <p:ext uri="{BB962C8B-B14F-4D97-AF65-F5344CB8AC3E}">
        <p14:creationId xmlns:p14="http://schemas.microsoft.com/office/powerpoint/2010/main" val="184784602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lv-LV"/>
              <a:t>: 1. — zilā laukā uzlecošas zelta saules puse, 2. — sudraba laukā pretēji pagriezts sarkans lauva (Kurzeme, Zemgale), 3. — sarkanā laukā sudraba grifs ar zelta mēli un sudraba zobenu labajā ķetnā (Vidzeme, Latgale).</a:t>
            </a:r>
            <a:endParaRPr lang="en-US"/>
          </a:p>
        </p:txBody>
      </p:sp>
      <p:sp>
        <p:nvSpPr>
          <p:cNvPr id="4" name="Slide Number Placeholder 3"/>
          <p:cNvSpPr txBox="1"/>
          <p:nvPr/>
        </p:nvSpPr>
        <p:spPr>
          <a:xfrm>
            <a:off x="4191465" y="8530403"/>
            <a:ext cx="3206552" cy="44905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91ED3E-4E03-4358-80B2-B1597488F4E3}"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51449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5</a:t>
            </a:fld>
            <a:endParaRPr lang="lv-LV" altLang="en-US"/>
          </a:p>
        </p:txBody>
      </p:sp>
    </p:spTree>
    <p:extLst>
      <p:ext uri="{BB962C8B-B14F-4D97-AF65-F5344CB8AC3E}">
        <p14:creationId xmlns:p14="http://schemas.microsoft.com/office/powerpoint/2010/main" val="426087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Emigrējuši uz citu vietu Latvijā 29 285 personas, no kurām 15 765 Rīgā un 7 967 </a:t>
            </a:r>
            <a:r>
              <a:rPr lang="lv-LV" dirty="0" err="1" smtClean="0"/>
              <a:t>pierīgā</a:t>
            </a:r>
            <a:r>
              <a:rPr lang="lv-LV" dirty="0" smtClean="0"/>
              <a:t> (81% </a:t>
            </a:r>
            <a:r>
              <a:rPr lang="lv-LV" dirty="0" err="1" smtClean="0"/>
              <a:t>pierīgā</a:t>
            </a:r>
            <a:r>
              <a:rPr lang="lv-LV" dirty="0" smtClean="0"/>
              <a:t>)</a:t>
            </a:r>
          </a:p>
          <a:p>
            <a:endParaRPr lang="lv-LV" dirty="0" smtClean="0"/>
          </a:p>
          <a:p>
            <a:pPr marL="285750" indent="-285750">
              <a:buFontTx/>
              <a:buChar char="-"/>
            </a:pPr>
            <a:r>
              <a:rPr lang="lv-LV" dirty="0" smtClean="0"/>
              <a:t>17 383 iekšējā migrācija (saldo)</a:t>
            </a:r>
          </a:p>
          <a:p>
            <a:pPr marL="285750" indent="-285750">
              <a:buFontTx/>
              <a:buChar char="-"/>
            </a:pPr>
            <a:r>
              <a:rPr lang="lv-LV" dirty="0" smtClean="0"/>
              <a:t>24 796 ārējā </a:t>
            </a:r>
            <a:r>
              <a:rPr lang="lv-LV" dirty="0" err="1" smtClean="0"/>
              <a:t>migracija</a:t>
            </a:r>
            <a:r>
              <a:rPr lang="lv-LV" dirty="0" smtClean="0"/>
              <a:t> (saldo)</a:t>
            </a:r>
          </a:p>
          <a:p>
            <a:endParaRPr lang="lv-LV" dirty="0"/>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6</a:t>
            </a:fld>
            <a:endParaRPr lang="lv-LV" altLang="en-US"/>
          </a:p>
        </p:txBody>
      </p:sp>
    </p:spTree>
    <p:extLst>
      <p:ext uri="{BB962C8B-B14F-4D97-AF65-F5344CB8AC3E}">
        <p14:creationId xmlns:p14="http://schemas.microsoft.com/office/powerpoint/2010/main" val="264871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673100"/>
            <a:ext cx="4489450" cy="3367088"/>
          </a:xfrm>
          <a:solidFill>
            <a:srgbClr val="FFFFFF"/>
          </a:solidFill>
          <a:ln w="12701">
            <a:solidFill>
              <a:srgbClr val="000000"/>
            </a:solidFill>
            <a:prstDash val="solid"/>
            <a:miter/>
          </a:ln>
        </p:spPr>
      </p:sp>
      <p:sp>
        <p:nvSpPr>
          <p:cNvPr id="3" name="Text Box 2"/>
          <p:cNvSpPr txBox="1"/>
          <p:nvPr/>
        </p:nvSpPr>
        <p:spPr>
          <a:xfrm>
            <a:off x="986631" y="4265983"/>
            <a:ext cx="5424754" cy="4039894"/>
          </a:xfrm>
          <a:prstGeom prst="rect">
            <a:avLst/>
          </a:prstGeom>
          <a:noFill/>
          <a:ln cap="flat">
            <a:noFil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2045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9</a:t>
            </a:fld>
            <a:endParaRPr lang="lv-LV" altLang="en-US"/>
          </a:p>
        </p:txBody>
      </p:sp>
    </p:spTree>
    <p:extLst>
      <p:ext uri="{BB962C8B-B14F-4D97-AF65-F5344CB8AC3E}">
        <p14:creationId xmlns:p14="http://schemas.microsoft.com/office/powerpoint/2010/main" val="306244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15</a:t>
            </a:fld>
            <a:endParaRPr lang="lv-LV" altLang="en-US"/>
          </a:p>
        </p:txBody>
      </p:sp>
    </p:spTree>
    <p:extLst>
      <p:ext uri="{BB962C8B-B14F-4D97-AF65-F5344CB8AC3E}">
        <p14:creationId xmlns:p14="http://schemas.microsoft.com/office/powerpoint/2010/main" val="272436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041611AF-D64A-4226-A96F-FB0A1712ABB7}" type="slidenum">
              <a:rPr lang="lv-LV" altLang="en-US" smtClean="0"/>
              <a:pPr>
                <a:defRPr/>
              </a:pPr>
              <a:t>16</a:t>
            </a:fld>
            <a:endParaRPr lang="lv-LV" altLang="en-US"/>
          </a:p>
        </p:txBody>
      </p:sp>
    </p:spTree>
    <p:extLst>
      <p:ext uri="{BB962C8B-B14F-4D97-AF65-F5344CB8AC3E}">
        <p14:creationId xmlns:p14="http://schemas.microsoft.com/office/powerpoint/2010/main" val="3612269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F20294E6-4D78-4A8B-ADFE-29081CB89E75}" type="datetime1">
              <a:rPr lang="en-US" smtClean="0"/>
              <a:t>9/11/2018</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A6EDA36-6871-4583-B09B-0E31567077F7}" type="slidenum">
              <a:t>‹#›</a:t>
            </a:fld>
            <a:endParaRPr lang="en-US"/>
          </a:p>
        </p:txBody>
      </p:sp>
    </p:spTree>
    <p:extLst>
      <p:ext uri="{BB962C8B-B14F-4D97-AF65-F5344CB8AC3E}">
        <p14:creationId xmlns:p14="http://schemas.microsoft.com/office/powerpoint/2010/main" val="125512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9BBC18A-F18A-4857-8836-55E6C41405FE}" type="datetime1">
              <a:rPr lang="en-US" smtClean="0"/>
              <a:t>9/11/2018</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26A341F2-AA66-412B-A16B-E6EAF93BCB97}" type="slidenum">
              <a:t>‹#›</a:t>
            </a:fld>
            <a:endParaRPr lang="en-US"/>
          </a:p>
        </p:txBody>
      </p:sp>
    </p:spTree>
    <p:extLst>
      <p:ext uri="{BB962C8B-B14F-4D97-AF65-F5344CB8AC3E}">
        <p14:creationId xmlns:p14="http://schemas.microsoft.com/office/powerpoint/2010/main" val="203444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229E9C5-8B39-4643-9AC7-3CB70B82D6D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32BB7B4-0127-4F07-8920-17DA66B1A82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E39644DB-4AE3-4034-BE69-BA19EB7DC70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F24072BC-730E-45B0-B387-330E0239F60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C4B583E1-95CE-4FF7-8D07-865BB81BB44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487DEC8F-7A0D-4E94-8E3F-1D8DA75BECF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2773F73F-A0AB-4429-B726-ADE44EA0B98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0268B976-ACE6-4DFC-8AD0-57E32F618F5A}" type="datetime1">
              <a:rPr lang="en-US" smtClean="0"/>
              <a:t>9/11/2018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F7477E8E-EDE6-4057-A4A8-E602451726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799" y="3498542"/>
            <a:ext cx="7990691" cy="2936548"/>
          </a:xfrm>
        </p:spPr>
        <p:txBody>
          <a:bodyPr>
            <a:noAutofit/>
          </a:bodyPr>
          <a:lstStyle/>
          <a:p>
            <a:r>
              <a:rPr lang="lv-LV" sz="3600" dirty="0" smtClean="0"/>
              <a:t>Centralizācija un </a:t>
            </a:r>
            <a:r>
              <a:rPr lang="lv-LV" sz="3600" dirty="0" err="1" smtClean="0"/>
              <a:t>reģionalizācija</a:t>
            </a:r>
            <a:r>
              <a:rPr lang="lv-LV" sz="3600" dirty="0" smtClean="0"/>
              <a:t/>
            </a:r>
            <a:br>
              <a:rPr lang="lv-LV" sz="3600" dirty="0" smtClean="0"/>
            </a:br>
            <a:r>
              <a:rPr lang="lv-LV" sz="3600" dirty="0"/>
              <a:t/>
            </a:r>
            <a:br>
              <a:rPr lang="lv-LV" sz="3600" dirty="0"/>
            </a:br>
            <a:r>
              <a:rPr lang="lv-LV" sz="2800" dirty="0" smtClean="0"/>
              <a:t> Nākotnes izaicinājumi reģionālai un lauku attīstībai</a:t>
            </a:r>
            <a:r>
              <a:rPr lang="lv-LV" sz="3600" dirty="0" smtClean="0"/>
              <a:t/>
            </a:r>
            <a:br>
              <a:rPr lang="lv-LV" sz="3600" dirty="0" smtClean="0"/>
            </a:br>
            <a:endParaRPr lang="lv-LV" altLang="en-US" sz="3600" dirty="0" smtClean="0"/>
          </a:p>
        </p:txBody>
      </p:sp>
      <p:pic>
        <p:nvPicPr>
          <p:cNvPr id="2050" name="img264569" descr="025bb155-f5de-494f-8637-3a4fdde07f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291" y="290513"/>
            <a:ext cx="2743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0" y="1965799"/>
            <a:ext cx="6096000" cy="1036642"/>
          </a:xfrm>
        </p:spPr>
        <p:txBody>
          <a:bodyPr>
            <a:normAutofit fontScale="90000"/>
          </a:bodyPr>
          <a:lstStyle/>
          <a:p>
            <a:r>
              <a:rPr lang="lv-LV" sz="4800" dirty="0" smtClean="0"/>
              <a:t>Vai kāds ko dara?</a:t>
            </a:r>
            <a:br>
              <a:rPr lang="lv-LV" sz="4800" dirty="0" smtClean="0"/>
            </a:br>
            <a:r>
              <a:rPr lang="lv-LV" sz="4800" dirty="0" smtClean="0"/>
              <a:t>jeb </a:t>
            </a:r>
            <a:br>
              <a:rPr lang="lv-LV" sz="4800" dirty="0" smtClean="0"/>
            </a:br>
            <a:r>
              <a:rPr lang="lv-LV" sz="4800" dirty="0" smtClean="0"/>
              <a:t>Vai kādam kaut kas sanāk?</a:t>
            </a:r>
            <a:endParaRPr lang="lv-LV" sz="48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468923" cy="304800"/>
          </a:xfrm>
        </p:spPr>
        <p:txBody>
          <a:bodyPr/>
          <a:lstStyle/>
          <a:p>
            <a:pPr>
              <a:defRPr/>
            </a:pPr>
            <a:fld id="{F229E9C5-8B39-4643-9AC7-3CB70B82D6D0}" type="slidenum">
              <a:rPr lang="en-US" altLang="en-US" smtClean="0"/>
              <a:pPr>
                <a:defRPr/>
              </a:pPr>
              <a:t>10</a:t>
            </a:fld>
            <a:endParaRPr lang="en-US" altLang="en-US"/>
          </a:p>
        </p:txBody>
      </p:sp>
    </p:spTree>
    <p:extLst>
      <p:ext uri="{BB962C8B-B14F-4D97-AF65-F5344CB8AC3E}">
        <p14:creationId xmlns:p14="http://schemas.microsoft.com/office/powerpoint/2010/main" val="2592230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Uzņēmumi reģionos</a:t>
            </a:r>
            <a:r>
              <a:rPr lang="lv-LV" dirty="0" smtClean="0"/>
              <a:t/>
            </a:r>
            <a:br>
              <a:rPr lang="lv-LV" dirty="0" smtClean="0"/>
            </a:br>
            <a:endParaRPr lang="lv-LV" dirty="0">
              <a:solidFill>
                <a:srgbClr val="FF0000"/>
              </a:solidFill>
            </a:endParaRPr>
          </a:p>
        </p:txBody>
      </p:sp>
      <p:sp>
        <p:nvSpPr>
          <p:cNvPr id="4" name="Text Placeholder 3"/>
          <p:cNvSpPr>
            <a:spLocks noGrp="1"/>
          </p:cNvSpPr>
          <p:nvPr>
            <p:ph type="body" sz="quarter" idx="10"/>
          </p:nvPr>
        </p:nvSpPr>
        <p:spPr/>
        <p:txBody>
          <a:bodyPr/>
          <a:lstStyle/>
          <a:p>
            <a:endParaRPr lang="lv-LV" sz="900"/>
          </a:p>
        </p:txBody>
      </p:sp>
      <p:sp>
        <p:nvSpPr>
          <p:cNvPr id="5" name="Text Placeholder 4"/>
          <p:cNvSpPr>
            <a:spLocks noGrp="1"/>
          </p:cNvSpPr>
          <p:nvPr>
            <p:ph type="body" sz="quarter" idx="12"/>
          </p:nvPr>
        </p:nvSpPr>
        <p:spPr/>
        <p:txBody>
          <a:bodyPr/>
          <a:lstStyle/>
          <a:p>
            <a:endParaRPr lang="lv-LV" sz="900"/>
          </a:p>
        </p:txBody>
      </p:sp>
      <p:sp>
        <p:nvSpPr>
          <p:cNvPr id="6" name="Slide Number Placeholder 5"/>
          <p:cNvSpPr>
            <a:spLocks noGrp="1"/>
          </p:cNvSpPr>
          <p:nvPr>
            <p:ph type="sldNum" sz="quarter" idx="13"/>
          </p:nvPr>
        </p:nvSpPr>
        <p:spPr>
          <a:xfrm>
            <a:off x="8534400" y="6324600"/>
            <a:ext cx="438778" cy="304800"/>
          </a:xfrm>
        </p:spPr>
        <p:txBody>
          <a:bodyPr/>
          <a:lstStyle/>
          <a:p>
            <a:pPr>
              <a:defRPr/>
            </a:pPr>
            <a:fld id="{F229E9C5-8B39-4643-9AC7-3CB70B82D6D0}" type="slidenum">
              <a:rPr lang="en-US" altLang="en-US" sz="900" smtClean="0">
                <a:ea typeface="Verdana" panose="020B0604030504040204" pitchFamily="34" charset="0"/>
                <a:cs typeface="Verdana" panose="020B0604030504040204" pitchFamily="34" charset="0"/>
              </a:rPr>
              <a:pPr>
                <a:defRPr/>
              </a:pPr>
              <a:t>11</a:t>
            </a:fld>
            <a:endParaRPr lang="en-US" altLang="en-US" sz="900">
              <a:ea typeface="Verdana" panose="020B0604030504040204" pitchFamily="34" charset="0"/>
              <a:cs typeface="Verdana" panose="020B0604030504040204" pitchFamily="34" charset="0"/>
            </a:endParaRPr>
          </a:p>
        </p:txBody>
      </p:sp>
      <p:sp>
        <p:nvSpPr>
          <p:cNvPr id="7" name="TextBox 6"/>
          <p:cNvSpPr txBox="1"/>
          <p:nvPr/>
        </p:nvSpPr>
        <p:spPr>
          <a:xfrm>
            <a:off x="783771" y="1953393"/>
            <a:ext cx="2019719" cy="1615827"/>
          </a:xfrm>
          <a:prstGeom prst="rect">
            <a:avLst/>
          </a:prstGeom>
          <a:noFill/>
        </p:spPr>
        <p:txBody>
          <a:bodyPr wrap="square" rtlCol="0">
            <a:spAutoFit/>
          </a:bodyPr>
          <a:lstStyle/>
          <a:p>
            <a:r>
              <a:rPr lang="lv-LV" sz="1600" b="1" dirty="0" err="1" smtClean="0">
                <a:latin typeface="Verdana" panose="020B0604030504040204" pitchFamily="34" charset="0"/>
                <a:ea typeface="Verdana" panose="020B0604030504040204" pitchFamily="34" charset="0"/>
                <a:cs typeface="Verdana" panose="020B0604030504040204" pitchFamily="34" charset="0"/>
              </a:rPr>
              <a:t>Verems</a:t>
            </a:r>
            <a:r>
              <a:rPr lang="lv-LV" sz="1600" dirty="0" smtClean="0">
                <a:latin typeface="Verdana" panose="020B0604030504040204" pitchFamily="34" charset="0"/>
                <a:ea typeface="Verdana" panose="020B0604030504040204" pitchFamily="34" charset="0"/>
                <a:cs typeface="Verdana" panose="020B0604030504040204" pitchFamily="34" charset="0"/>
              </a:rPr>
              <a:t> - </a:t>
            </a:r>
            <a:r>
              <a:rPr lang="lv-LV" sz="1600" dirty="0">
                <a:latin typeface="Verdana" panose="020B0604030504040204" pitchFamily="34" charset="0"/>
                <a:ea typeface="Verdana" panose="020B0604030504040204" pitchFamily="34" charset="0"/>
                <a:cs typeface="Verdana" panose="020B0604030504040204" pitchFamily="34" charset="0"/>
              </a:rPr>
              <a:t>Finiera lokšņu un koka paneļu </a:t>
            </a:r>
            <a:r>
              <a:rPr lang="lv-LV" sz="1600" dirty="0" smtClean="0">
                <a:latin typeface="Verdana" panose="020B0604030504040204" pitchFamily="34" charset="0"/>
                <a:ea typeface="Verdana" panose="020B0604030504040204" pitchFamily="34" charset="0"/>
                <a:cs typeface="Verdana" panose="020B0604030504040204" pitchFamily="34" charset="0"/>
              </a:rPr>
              <a:t>ražošana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32 804 033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3706167" y="1953393"/>
            <a:ext cx="1932633" cy="1815882"/>
          </a:xfrm>
          <a:prstGeom prst="rect">
            <a:avLst/>
          </a:prstGeom>
          <a:noFill/>
        </p:spPr>
        <p:txBody>
          <a:bodyPr wrap="square" rtlCol="0">
            <a:spAutoFit/>
          </a:bodyPr>
          <a:lstStyle/>
          <a:p>
            <a:r>
              <a:rPr lang="lv-LV" sz="1600" b="1" dirty="0" smtClean="0">
                <a:latin typeface="Verdana" panose="020B0604030504040204" pitchFamily="34" charset="0"/>
                <a:ea typeface="Verdana" panose="020B0604030504040204" pitchFamily="34" charset="0"/>
                <a:cs typeface="Verdana" panose="020B0604030504040204" pitchFamily="34" charset="0"/>
              </a:rPr>
              <a:t>Tukuma piens – </a:t>
            </a:r>
            <a:r>
              <a:rPr lang="it-IT" sz="1600" dirty="0">
                <a:latin typeface="Verdana" panose="020B0604030504040204" pitchFamily="34" charset="0"/>
                <a:ea typeface="Verdana" panose="020B0604030504040204" pitchFamily="34" charset="0"/>
                <a:cs typeface="Verdana" panose="020B0604030504040204" pitchFamily="34" charset="0"/>
              </a:rPr>
              <a:t>Piena pārstrāde un siera </a:t>
            </a:r>
            <a:r>
              <a:rPr lang="it-IT" sz="1600" dirty="0" smtClean="0">
                <a:latin typeface="Verdana" panose="020B0604030504040204" pitchFamily="34" charset="0"/>
                <a:ea typeface="Verdana" panose="020B0604030504040204" pitchFamily="34" charset="0"/>
                <a:cs typeface="Verdana" panose="020B0604030504040204" pitchFamily="34" charset="0"/>
              </a:rPr>
              <a:t>ražošana</a:t>
            </a:r>
            <a:endParaRPr lang="lv-LV" sz="1600" dirty="0">
              <a:latin typeface="Verdana" panose="020B0604030504040204" pitchFamily="34" charset="0"/>
              <a:ea typeface="Verdana" panose="020B0604030504040204" pitchFamily="34" charset="0"/>
              <a:cs typeface="Verdana" panose="020B0604030504040204" pitchFamily="34" charset="0"/>
            </a:endParaRP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53 186 134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049108" y="1947517"/>
            <a:ext cx="2828611" cy="1846659"/>
          </a:xfrm>
          <a:prstGeom prst="rect">
            <a:avLst/>
          </a:prstGeom>
          <a:noFill/>
        </p:spPr>
        <p:txBody>
          <a:bodyPr wrap="square" rtlCol="0">
            <a:spAutoFit/>
          </a:bodyPr>
          <a:lstStyle/>
          <a:p>
            <a:r>
              <a:rPr lang="lv-LV" sz="1600" b="1" dirty="0">
                <a:latin typeface="Verdana" panose="020B0604030504040204" pitchFamily="34" charset="0"/>
                <a:ea typeface="Verdana" panose="020B0604030504040204" pitchFamily="34" charset="0"/>
                <a:cs typeface="Verdana" panose="020B0604030504040204" pitchFamily="34" charset="0"/>
              </a:rPr>
              <a:t>JELD-WEN </a:t>
            </a:r>
            <a:r>
              <a:rPr lang="lv-LV" sz="1600" b="1" dirty="0" smtClean="0">
                <a:latin typeface="Verdana" panose="020B0604030504040204" pitchFamily="34" charset="0"/>
                <a:ea typeface="Verdana" panose="020B0604030504040204" pitchFamily="34" charset="0"/>
                <a:cs typeface="Verdana" panose="020B0604030504040204" pitchFamily="34" charset="0"/>
              </a:rPr>
              <a:t>LATVIJA </a:t>
            </a:r>
            <a:r>
              <a:rPr lang="lv-LV" sz="1600" dirty="0" smtClean="0">
                <a:latin typeface="Verdana" panose="020B0604030504040204" pitchFamily="34" charset="0"/>
                <a:ea typeface="Verdana" panose="020B0604030504040204" pitchFamily="34" charset="0"/>
                <a:cs typeface="Verdana" panose="020B0604030504040204" pitchFamily="34" charset="0"/>
              </a:rPr>
              <a:t>- Finiera </a:t>
            </a:r>
            <a:r>
              <a:rPr lang="lv-LV" sz="1600" dirty="0">
                <a:latin typeface="Verdana" panose="020B0604030504040204" pitchFamily="34" charset="0"/>
                <a:ea typeface="Verdana" panose="020B0604030504040204" pitchFamily="34" charset="0"/>
                <a:cs typeface="Verdana" panose="020B0604030504040204" pitchFamily="34" charset="0"/>
              </a:rPr>
              <a:t>lokšņu un koka paneļu </a:t>
            </a:r>
            <a:r>
              <a:rPr lang="lv-LV" sz="1600" dirty="0" smtClean="0">
                <a:latin typeface="Verdana" panose="020B0604030504040204" pitchFamily="34" charset="0"/>
                <a:ea typeface="Verdana" panose="020B0604030504040204" pitchFamily="34" charset="0"/>
                <a:cs typeface="Verdana" panose="020B0604030504040204" pitchFamily="34" charset="0"/>
              </a:rPr>
              <a:t>ražošana, namdaru un </a:t>
            </a:r>
            <a:r>
              <a:rPr lang="lv-LV" sz="1600" dirty="0">
                <a:latin typeface="Verdana" panose="020B0604030504040204" pitchFamily="34" charset="0"/>
                <a:ea typeface="Verdana" panose="020B0604030504040204" pitchFamily="34" charset="0"/>
                <a:cs typeface="Verdana" panose="020B0604030504040204" pitchFamily="34" charset="0"/>
              </a:rPr>
              <a:t>galdniecības izstrādājumu </a:t>
            </a:r>
            <a:r>
              <a:rPr lang="lv-LV" sz="1600" dirty="0" smtClean="0">
                <a:latin typeface="Verdana" panose="020B0604030504040204" pitchFamily="34" charset="0"/>
                <a:ea typeface="Verdana" panose="020B0604030504040204" pitchFamily="34" charset="0"/>
                <a:cs typeface="Verdana" panose="020B0604030504040204" pitchFamily="34" charset="0"/>
              </a:rPr>
              <a:t>ražošana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74 762 001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1793630" y="4109776"/>
            <a:ext cx="2215662" cy="1323439"/>
          </a:xfrm>
          <a:prstGeom prst="rect">
            <a:avLst/>
          </a:prstGeom>
          <a:noFill/>
        </p:spPr>
        <p:txBody>
          <a:bodyPr wrap="square" rtlCol="0">
            <a:spAutoFit/>
          </a:bodyPr>
          <a:lstStyle/>
          <a:p>
            <a:r>
              <a:rPr lang="lv-LV" sz="1600" b="1" dirty="0" smtClean="0">
                <a:latin typeface="Verdana" panose="020B0604030504040204" pitchFamily="34" charset="0"/>
                <a:ea typeface="Verdana" panose="020B0604030504040204" pitchFamily="34" charset="0"/>
                <a:cs typeface="Verdana" panose="020B0604030504040204" pitchFamily="34" charset="0"/>
              </a:rPr>
              <a:t>Balticovo</a:t>
            </a:r>
            <a:r>
              <a:rPr lang="lv-LV" sz="1600" dirty="0" smtClean="0">
                <a:latin typeface="Verdana" panose="020B0604030504040204" pitchFamily="34" charset="0"/>
                <a:ea typeface="Verdana" panose="020B0604030504040204" pitchFamily="34" charset="0"/>
                <a:cs typeface="Verdana" panose="020B0604030504040204" pitchFamily="34" charset="0"/>
              </a:rPr>
              <a:t> – Putnkopība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52 342 990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4983982" y="4109776"/>
            <a:ext cx="2682910" cy="2062103"/>
          </a:xfrm>
          <a:prstGeom prst="rect">
            <a:avLst/>
          </a:prstGeom>
          <a:noFill/>
        </p:spPr>
        <p:txBody>
          <a:bodyPr wrap="square" rtlCol="0">
            <a:spAutoFit/>
          </a:bodyPr>
          <a:lstStyle/>
          <a:p>
            <a:r>
              <a:rPr lang="lv-LV" sz="1600" b="1" dirty="0">
                <a:latin typeface="Verdana" panose="020B0604030504040204" pitchFamily="34" charset="0"/>
                <a:ea typeface="Verdana" panose="020B0604030504040204" pitchFamily="34" charset="0"/>
                <a:cs typeface="Verdana" panose="020B0604030504040204" pitchFamily="34" charset="0"/>
              </a:rPr>
              <a:t>Daugavpils Lokomotīvju Remonta </a:t>
            </a:r>
            <a:r>
              <a:rPr lang="lv-LV" sz="1600" b="1" dirty="0" smtClean="0">
                <a:latin typeface="Verdana" panose="020B0604030504040204" pitchFamily="34" charset="0"/>
                <a:ea typeface="Verdana" panose="020B0604030504040204" pitchFamily="34" charset="0"/>
                <a:cs typeface="Verdana" panose="020B0604030504040204" pitchFamily="34" charset="0"/>
              </a:rPr>
              <a:t>Rūpnīca - </a:t>
            </a:r>
            <a:r>
              <a:rPr lang="lv-LV" sz="1600" dirty="0" smtClean="0">
                <a:latin typeface="Verdana" panose="020B0604030504040204" pitchFamily="34" charset="0"/>
                <a:ea typeface="Verdana" panose="020B0604030504040204" pitchFamily="34" charset="0"/>
                <a:cs typeface="Verdana" panose="020B0604030504040204" pitchFamily="34" charset="0"/>
              </a:rPr>
              <a:t>Dzelzceļa </a:t>
            </a:r>
            <a:r>
              <a:rPr lang="lv-LV" sz="1600" dirty="0">
                <a:latin typeface="Verdana" panose="020B0604030504040204" pitchFamily="34" charset="0"/>
                <a:ea typeface="Verdana" panose="020B0604030504040204" pitchFamily="34" charset="0"/>
                <a:cs typeface="Verdana" panose="020B0604030504040204" pitchFamily="34" charset="0"/>
              </a:rPr>
              <a:t>lokomotīvju un ritošā sastāva </a:t>
            </a:r>
            <a:r>
              <a:rPr lang="lv-LV" sz="1600" dirty="0" smtClean="0">
                <a:latin typeface="Verdana" panose="020B0604030504040204" pitchFamily="34" charset="0"/>
                <a:ea typeface="Verdana" panose="020B0604030504040204" pitchFamily="34" charset="0"/>
                <a:cs typeface="Verdana" panose="020B0604030504040204" pitchFamily="34" charset="0"/>
              </a:rPr>
              <a:t>ražošana</a:t>
            </a:r>
          </a:p>
          <a:p>
            <a:r>
              <a:rPr lang="lv-LV" sz="1600" dirty="0" smtClean="0">
                <a:latin typeface="Verdana" panose="020B0604030504040204" pitchFamily="34" charset="0"/>
                <a:ea typeface="Verdana" panose="020B0604030504040204" pitchFamily="34" charset="0"/>
                <a:cs typeface="Verdana" panose="020B0604030504040204" pitchFamily="34" charset="0"/>
              </a:rPr>
              <a:t>Apgrozījums 2017.gadā – 31 520 627 </a:t>
            </a:r>
            <a:r>
              <a:rPr lang="lv-LV" sz="1600" dirty="0" err="1" smtClean="0">
                <a:latin typeface="Verdana" panose="020B0604030504040204" pitchFamily="34" charset="0"/>
                <a:ea typeface="Verdana" panose="020B0604030504040204" pitchFamily="34" charset="0"/>
                <a:cs typeface="Verdana" panose="020B0604030504040204" pitchFamily="34" charset="0"/>
              </a:rPr>
              <a:t>euro</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AttÄlu rezultÄti vaicÄjumam âverems logo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940" y="3609068"/>
            <a:ext cx="974690" cy="7928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tÄlu rezultÄti vaicÄjumam âtukuma piens logo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290" y="3662083"/>
            <a:ext cx="1313692" cy="10159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ttÄlu rezultÄti vaicÄjumam âbalticovo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003" y="5571606"/>
            <a:ext cx="1381594" cy="8259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ttÄlu rezultÄti vaicÄjumam âDaugavpils LokomotÄ«vju Remonta RÅ«pnÄ«ca logo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183" y="5858991"/>
            <a:ext cx="1264695" cy="8507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ttÄlu rezultÄti vaicÄjumam âjeld wen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7842" y="3703382"/>
            <a:ext cx="1235947" cy="123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7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600" dirty="0" smtClean="0"/>
              <a:t>Aktivitāte reģionos – attīstības centri</a:t>
            </a:r>
            <a:endParaRPr lang="lv-LV" sz="36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398585" cy="304800"/>
          </a:xfrm>
        </p:spPr>
        <p:txBody>
          <a:bodyPr/>
          <a:lstStyle/>
          <a:p>
            <a:pPr>
              <a:defRPr/>
            </a:pPr>
            <a:fld id="{F229E9C5-8B39-4643-9AC7-3CB70B82D6D0}" type="slidenum">
              <a:rPr lang="en-US" altLang="en-US" smtClean="0"/>
              <a:pPr>
                <a:defRPr/>
              </a:pPr>
              <a:t>12</a:t>
            </a:fld>
            <a:endParaRPr lang="en-US" altLang="en-US" dirty="0"/>
          </a:p>
        </p:txBody>
      </p:sp>
      <p:pic>
        <p:nvPicPr>
          <p:cNvPr id="8" name="Picture 7" descr="LV_iedz_izvietojums"/>
          <p:cNvPicPr>
            <a:picLocks noChangeAspect="1"/>
          </p:cNvPicPr>
          <p:nvPr/>
        </p:nvPicPr>
        <p:blipFill>
          <a:blip r:embed="rId2"/>
          <a:srcRect/>
          <a:stretch>
            <a:fillRect/>
          </a:stretch>
        </p:blipFill>
        <p:spPr>
          <a:xfrm rot="5400013">
            <a:off x="572483" y="1694721"/>
            <a:ext cx="2762450" cy="3907404"/>
          </a:xfrm>
          <a:prstGeom prst="rect">
            <a:avLst/>
          </a:prstGeom>
          <a:noFill/>
          <a:ln cap="flat">
            <a:noFill/>
          </a:ln>
        </p:spPr>
      </p:pic>
      <p:pic>
        <p:nvPicPr>
          <p:cNvPr id="11" name="Picture 2"/>
          <p:cNvPicPr>
            <a:picLocks noGrp="1" noChangeAspect="1"/>
          </p:cNvPicPr>
          <p:nvPr>
            <p:ph idx="1"/>
          </p:nvPr>
        </p:nvPicPr>
        <p:blipFill>
          <a:blip r:embed="rId3"/>
          <a:srcRect/>
          <a:stretch>
            <a:fillRect/>
          </a:stretch>
        </p:blipFill>
        <p:spPr>
          <a:xfrm>
            <a:off x="4479388" y="2116737"/>
            <a:ext cx="4452424" cy="3063372"/>
          </a:xfrm>
        </p:spPr>
      </p:pic>
    </p:spTree>
    <p:extLst>
      <p:ext uri="{BB962C8B-B14F-4D97-AF65-F5344CB8AC3E}">
        <p14:creationId xmlns:p14="http://schemas.microsoft.com/office/powerpoint/2010/main" val="575790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Aktivitāte reģionos</a:t>
            </a:r>
            <a:endParaRPr lang="lv-LV" sz="3600" dirty="0"/>
          </a:p>
        </p:txBody>
      </p:sp>
      <p:sp>
        <p:nvSpPr>
          <p:cNvPr id="3" name="Content Placeholder 2"/>
          <p:cNvSpPr>
            <a:spLocks noGrp="1"/>
          </p:cNvSpPr>
          <p:nvPr>
            <p:ph idx="1"/>
          </p:nvPr>
        </p:nvSpPr>
        <p:spPr/>
        <p:txBody>
          <a:bodyPr/>
          <a:lstStyle/>
          <a:p>
            <a:endParaRPr lang="lv-LV"/>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399" y="6324600"/>
            <a:ext cx="398585" cy="304800"/>
          </a:xfrm>
        </p:spPr>
        <p:txBody>
          <a:bodyPr/>
          <a:lstStyle/>
          <a:p>
            <a:pPr>
              <a:defRPr/>
            </a:pPr>
            <a:fld id="{F229E9C5-8B39-4643-9AC7-3CB70B82D6D0}" type="slidenum">
              <a:rPr lang="en-US" altLang="en-US" smtClean="0"/>
              <a:pPr>
                <a:defRPr/>
              </a:pPr>
              <a:t>13</a:t>
            </a:fld>
            <a:endParaRPr lang="en-US" altLang="en-US" dirty="0"/>
          </a:p>
        </p:txBody>
      </p:sp>
      <p:pic>
        <p:nvPicPr>
          <p:cNvPr id="7" name="Picture 6"/>
          <p:cNvPicPr>
            <a:picLocks noChangeAspect="1"/>
          </p:cNvPicPr>
          <p:nvPr/>
        </p:nvPicPr>
        <p:blipFill>
          <a:blip r:embed="rId2"/>
          <a:stretch>
            <a:fillRect/>
          </a:stretch>
        </p:blipFill>
        <p:spPr>
          <a:xfrm>
            <a:off x="942543" y="1752601"/>
            <a:ext cx="8201457" cy="4453320"/>
          </a:xfrm>
          <a:prstGeom prst="rect">
            <a:avLst/>
          </a:prstGeom>
          <a:noFill/>
          <a:ln cap="flat">
            <a:noFill/>
          </a:ln>
        </p:spPr>
      </p:pic>
    </p:spTree>
    <p:extLst>
      <p:ext uri="{BB962C8B-B14F-4D97-AF65-F5344CB8AC3E}">
        <p14:creationId xmlns:p14="http://schemas.microsoft.com/office/powerpoint/2010/main" val="1374245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b="1" dirty="0" smtClean="0">
                <a:latin typeface="Verdana" panose="020B0604030504040204" pitchFamily="34" charset="0"/>
                <a:ea typeface="Verdana" panose="020B0604030504040204" pitchFamily="34" charset="0"/>
                <a:cs typeface="Verdana" panose="020B0604030504040204" pitchFamily="34" charset="0"/>
              </a:rPr>
              <a:t>Pašvaldības lomas nozīme</a:t>
            </a:r>
            <a:endParaRPr lang="lv-LV"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966518" y="1136822"/>
            <a:ext cx="5177481" cy="4989341"/>
          </a:xfrm>
        </p:spPr>
        <p:txBody>
          <a:bodyPr/>
          <a:lstStyle/>
          <a:p>
            <a:pPr marL="0" indent="0">
              <a:buNone/>
            </a:pPr>
            <a:r>
              <a:rPr lang="lv-LV" sz="1600" b="1" dirty="0" smtClean="0">
                <a:latin typeface="Verdana" panose="020B0604030504040204" pitchFamily="34" charset="0"/>
                <a:ea typeface="Verdana" panose="020B0604030504040204" pitchFamily="34" charset="0"/>
                <a:cs typeface="Verdana" panose="020B0604030504040204" pitchFamily="34" charset="0"/>
              </a:rPr>
              <a:t>Pēteris </a:t>
            </a:r>
            <a:r>
              <a:rPr lang="lv-LV" sz="1600" b="1" dirty="0">
                <a:latin typeface="Verdana" panose="020B0604030504040204" pitchFamily="34" charset="0"/>
                <a:ea typeface="Verdana" panose="020B0604030504040204" pitchFamily="34" charset="0"/>
                <a:cs typeface="Verdana" panose="020B0604030504040204" pitchFamily="34" charset="0"/>
              </a:rPr>
              <a:t>Strautiņš: Viena ātruma Latvija pretējos </a:t>
            </a:r>
            <a:r>
              <a:rPr lang="lv-LV" sz="1600" b="1" dirty="0" smtClean="0">
                <a:latin typeface="Verdana" panose="020B0604030504040204" pitchFamily="34" charset="0"/>
                <a:ea typeface="Verdana" panose="020B0604030504040204" pitchFamily="34" charset="0"/>
                <a:cs typeface="Verdana" panose="020B0604030504040204" pitchFamily="34" charset="0"/>
              </a:rPr>
              <a:t>virzienos. </a:t>
            </a:r>
            <a:r>
              <a:rPr lang="lv-LV" sz="1600" i="1" dirty="0" smtClean="0">
                <a:latin typeface="Verdana" panose="020B0604030504040204" pitchFamily="34" charset="0"/>
                <a:ea typeface="Verdana" panose="020B0604030504040204" pitchFamily="34" charset="0"/>
                <a:cs typeface="Verdana" panose="020B0604030504040204" pitchFamily="34" charset="0"/>
              </a:rPr>
              <a:t>Delfi, 7.aug. 2018.)</a:t>
            </a:r>
            <a:endParaRPr lang="lv-LV" sz="1600" i="1" dirty="0">
              <a:latin typeface="Verdana" panose="020B0604030504040204" pitchFamily="34" charset="0"/>
              <a:ea typeface="Verdana" panose="020B0604030504040204" pitchFamily="34" charset="0"/>
              <a:cs typeface="Verdana" panose="020B0604030504040204" pitchFamily="34" charset="0"/>
            </a:endParaRPr>
          </a:p>
          <a:p>
            <a:pPr lvl="1"/>
            <a:r>
              <a:rPr lang="lv-LV" sz="1400" i="1" dirty="0">
                <a:latin typeface="Verdana" panose="020B0604030504040204" pitchFamily="34" charset="0"/>
                <a:ea typeface="Verdana" panose="020B0604030504040204" pitchFamily="34" charset="0"/>
                <a:cs typeface="Verdana" panose="020B0604030504040204" pitchFamily="34" charset="0"/>
              </a:rPr>
              <a:t>Liela loma </a:t>
            </a:r>
            <a:r>
              <a:rPr lang="lv-LV" sz="1400" i="1" dirty="0" smtClean="0">
                <a:latin typeface="Verdana" panose="020B0604030504040204" pitchFamily="34" charset="0"/>
                <a:ea typeface="Verdana" panose="020B0604030504040204" pitchFamily="34" charset="0"/>
                <a:cs typeface="Verdana" panose="020B0604030504040204" pitchFamily="34" charset="0"/>
              </a:rPr>
              <a:t>ir vietējās </a:t>
            </a:r>
            <a:r>
              <a:rPr lang="lv-LV" sz="1400" i="1" dirty="0">
                <a:latin typeface="Verdana" panose="020B0604030504040204" pitchFamily="34" charset="0"/>
                <a:ea typeface="Verdana" panose="020B0604030504040204" pitchFamily="34" charset="0"/>
                <a:cs typeface="Verdana" panose="020B0604030504040204" pitchFamily="34" charset="0"/>
              </a:rPr>
              <a:t>pārvaldes kvalitātei</a:t>
            </a:r>
          </a:p>
          <a:p>
            <a:pPr lvl="1"/>
            <a:endParaRPr lang="lv-LV" sz="1400" i="1" dirty="0">
              <a:latin typeface="Verdana" panose="020B0604030504040204" pitchFamily="34" charset="0"/>
              <a:ea typeface="Verdana" panose="020B0604030504040204" pitchFamily="34" charset="0"/>
              <a:cs typeface="Verdana" panose="020B0604030504040204" pitchFamily="34" charset="0"/>
            </a:endParaRPr>
          </a:p>
          <a:p>
            <a:pPr lvl="1"/>
            <a:r>
              <a:rPr lang="lv-LV" sz="1400" i="1" dirty="0">
                <a:latin typeface="Verdana" panose="020B0604030504040204" pitchFamily="34" charset="0"/>
                <a:ea typeface="Verdana" panose="020B0604030504040204" pitchFamily="34" charset="0"/>
                <a:cs typeface="Verdana" panose="020B0604030504040204" pitchFamily="34" charset="0"/>
              </a:rPr>
              <a:t>Smiltenē dzīvo vien apmēram 5,5 tūkstoši cilvēku, taču pilsētā un tās tuvākajā apkārtnē izvietoti Latvijas Top10 pārstāvji tādās nozarēs kā mežsaimniecība, kokapstrāde, piena pārstrāde, mēbeļu ražošana, ceļu būve. Tur ir arī vairāki citi nozīmīgi mežizstrādātāji, kokapstrādātāji, arī galvenais birojs vienam no lielākajiem vietējā kapitāla tirdzniecības tīkliem. Novadā, kurā kopā dzīvo ap 13 tūkstošiem cilvēku, ir vismaz 20 uzņēmumu, kuru apgrozījums pārsniedz divus miljonus </a:t>
            </a:r>
            <a:r>
              <a:rPr lang="lv-LV" sz="1400" i="1" dirty="0" smtClean="0">
                <a:latin typeface="Verdana" panose="020B0604030504040204" pitchFamily="34" charset="0"/>
                <a:ea typeface="Verdana" panose="020B0604030504040204" pitchFamily="34" charset="0"/>
                <a:cs typeface="Verdana" panose="020B0604030504040204" pitchFamily="34" charset="0"/>
              </a:rPr>
              <a:t>eiro</a:t>
            </a:r>
            <a:endParaRPr lang="lv-LV" sz="1400" i="1" dirty="0">
              <a:latin typeface="Verdana" panose="020B0604030504040204" pitchFamily="34" charset="0"/>
              <a:ea typeface="Verdana" panose="020B0604030504040204" pitchFamily="34" charset="0"/>
              <a:cs typeface="Verdana" panose="020B0604030504040204" pitchFamily="34" charset="0"/>
            </a:endParaRPr>
          </a:p>
          <a:p>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8"/>
          </p:nvPr>
        </p:nvSpPr>
        <p:spPr/>
        <p:txBody>
          <a:bodyPr/>
          <a:lstStyle/>
          <a:p>
            <a:pPr lvl="0"/>
            <a:fld id="{DA6EDA36-6871-4583-B09B-0E31567077F7}" type="slidenum">
              <a:rPr lang="lv-LV" smtClean="0"/>
              <a:t>14</a:t>
            </a:fld>
            <a:endParaRPr lang="lv-LV"/>
          </a:p>
        </p:txBody>
      </p:sp>
      <p:pic>
        <p:nvPicPr>
          <p:cNvPr id="5" name="Picture 4"/>
          <p:cNvPicPr>
            <a:picLocks noChangeAspect="1"/>
          </p:cNvPicPr>
          <p:nvPr/>
        </p:nvPicPr>
        <p:blipFill>
          <a:blip r:embed="rId2"/>
          <a:stretch>
            <a:fillRect/>
          </a:stretch>
        </p:blipFill>
        <p:spPr>
          <a:xfrm>
            <a:off x="0" y="1899222"/>
            <a:ext cx="3971173" cy="2644993"/>
          </a:xfrm>
          <a:prstGeom prst="rect">
            <a:avLst/>
          </a:prstGeom>
        </p:spPr>
      </p:pic>
    </p:spTree>
    <p:extLst>
      <p:ext uri="{BB962C8B-B14F-4D97-AF65-F5344CB8AC3E}">
        <p14:creationId xmlns:p14="http://schemas.microsoft.com/office/powerpoint/2010/main" val="734475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b="1" dirty="0" smtClean="0">
                <a:latin typeface="Verdana" panose="020B0604030504040204" pitchFamily="34" charset="0"/>
                <a:ea typeface="Verdana" panose="020B0604030504040204" pitchFamily="34" charset="0"/>
                <a:cs typeface="Verdana" panose="020B0604030504040204" pitchFamily="34" charset="0"/>
              </a:rPr>
              <a:t>Divu (trīs ātrumu) Latvija</a:t>
            </a:r>
            <a:endParaRPr lang="lv-LV" sz="3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8"/>
          </p:nvPr>
        </p:nvSpPr>
        <p:spPr/>
        <p:txBody>
          <a:bodyPr/>
          <a:lstStyle/>
          <a:p>
            <a:pPr lvl="0"/>
            <a:fld id="{DA6EDA36-6871-4583-B09B-0E31567077F7}" type="slidenum">
              <a:rPr lang="lv-LV" smtClean="0"/>
              <a:t>15</a:t>
            </a:fld>
            <a:endParaRPr lang="lv-LV"/>
          </a:p>
        </p:txBody>
      </p:sp>
      <p:cxnSp>
        <p:nvCxnSpPr>
          <p:cNvPr id="9" name="Straight Connector 8"/>
          <p:cNvCxnSpPr/>
          <p:nvPr/>
        </p:nvCxnSpPr>
        <p:spPr>
          <a:xfrm>
            <a:off x="306324" y="3529854"/>
            <a:ext cx="8531352" cy="9144"/>
          </a:xfrm>
          <a:prstGeom prst="line">
            <a:avLst/>
          </a:prstGeom>
          <a:ln w="120650"/>
        </p:spPr>
        <p:style>
          <a:lnRef idx="1">
            <a:schemeClr val="accent1"/>
          </a:lnRef>
          <a:fillRef idx="0">
            <a:schemeClr val="accent1"/>
          </a:fillRef>
          <a:effectRef idx="0">
            <a:schemeClr val="accent1"/>
          </a:effectRef>
          <a:fontRef idx="minor">
            <a:schemeClr val="tx1"/>
          </a:fontRef>
        </p:style>
      </p:cxnSp>
      <p:sp>
        <p:nvSpPr>
          <p:cNvPr id="10" name="Left-Right Arrow 9"/>
          <p:cNvSpPr/>
          <p:nvPr/>
        </p:nvSpPr>
        <p:spPr>
          <a:xfrm rot="19610419">
            <a:off x="823630" y="3333905"/>
            <a:ext cx="7202807" cy="65836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Iedzīvotāju skaits </a:t>
            </a:r>
            <a:endParaRPr lang="lv-LV" dirty="0"/>
          </a:p>
        </p:txBody>
      </p:sp>
      <p:sp>
        <p:nvSpPr>
          <p:cNvPr id="12" name="Down Arrow 11"/>
          <p:cNvSpPr/>
          <p:nvPr/>
        </p:nvSpPr>
        <p:spPr>
          <a:xfrm>
            <a:off x="966486" y="3827249"/>
            <a:ext cx="475488" cy="77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Down Arrow 12"/>
          <p:cNvSpPr/>
          <p:nvPr/>
        </p:nvSpPr>
        <p:spPr>
          <a:xfrm rot="10800000">
            <a:off x="3368472" y="2774163"/>
            <a:ext cx="321890" cy="131182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p:cNvSpPr txBox="1"/>
          <p:nvPr/>
        </p:nvSpPr>
        <p:spPr>
          <a:xfrm>
            <a:off x="736561" y="3504902"/>
            <a:ext cx="1203198" cy="353943"/>
          </a:xfrm>
          <a:prstGeom prst="rect">
            <a:avLst/>
          </a:prstGeom>
          <a:noFill/>
        </p:spPr>
        <p:txBody>
          <a:bodyPr wrap="square" rtlCol="0">
            <a:spAutoFit/>
          </a:bodyPr>
          <a:lstStyle/>
          <a:p>
            <a:r>
              <a:rPr lang="lv-LV" dirty="0" smtClean="0"/>
              <a:t>Ieņēmumi</a:t>
            </a:r>
            <a:endParaRPr lang="lv-LV" dirty="0"/>
          </a:p>
        </p:txBody>
      </p:sp>
      <p:sp>
        <p:nvSpPr>
          <p:cNvPr id="15" name="Oval 14"/>
          <p:cNvSpPr/>
          <p:nvPr/>
        </p:nvSpPr>
        <p:spPr>
          <a:xfrm>
            <a:off x="-28580" y="1883664"/>
            <a:ext cx="2606095" cy="41330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p:cNvSpPr/>
          <p:nvPr/>
        </p:nvSpPr>
        <p:spPr>
          <a:xfrm>
            <a:off x="5274830" y="1325881"/>
            <a:ext cx="2771890" cy="365961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2691882" y="1896603"/>
            <a:ext cx="2027091" cy="260159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extBox 17"/>
          <p:cNvSpPr txBox="1"/>
          <p:nvPr/>
        </p:nvSpPr>
        <p:spPr>
          <a:xfrm>
            <a:off x="3555157" y="3133375"/>
            <a:ext cx="1203198" cy="353943"/>
          </a:xfrm>
          <a:prstGeom prst="rect">
            <a:avLst/>
          </a:prstGeom>
          <a:noFill/>
        </p:spPr>
        <p:txBody>
          <a:bodyPr wrap="square" rtlCol="0">
            <a:spAutoFit/>
          </a:bodyPr>
          <a:lstStyle/>
          <a:p>
            <a:r>
              <a:rPr lang="lv-LV" dirty="0" smtClean="0"/>
              <a:t>Ieņēmumi</a:t>
            </a:r>
            <a:endParaRPr lang="lv-LV" dirty="0"/>
          </a:p>
        </p:txBody>
      </p:sp>
      <p:sp>
        <p:nvSpPr>
          <p:cNvPr id="19" name="Down Arrow 18"/>
          <p:cNvSpPr/>
          <p:nvPr/>
        </p:nvSpPr>
        <p:spPr>
          <a:xfrm rot="10800000">
            <a:off x="3662956" y="2426528"/>
            <a:ext cx="475488" cy="77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p:cNvSpPr txBox="1"/>
          <p:nvPr/>
        </p:nvSpPr>
        <p:spPr>
          <a:xfrm>
            <a:off x="6248140" y="3169461"/>
            <a:ext cx="1203198" cy="353943"/>
          </a:xfrm>
          <a:prstGeom prst="rect">
            <a:avLst/>
          </a:prstGeom>
          <a:noFill/>
        </p:spPr>
        <p:txBody>
          <a:bodyPr wrap="square" rtlCol="0">
            <a:spAutoFit/>
          </a:bodyPr>
          <a:lstStyle/>
          <a:p>
            <a:r>
              <a:rPr lang="lv-LV" dirty="0" smtClean="0"/>
              <a:t>Ieņēmumi</a:t>
            </a:r>
            <a:endParaRPr lang="lv-LV" dirty="0"/>
          </a:p>
        </p:txBody>
      </p:sp>
      <p:sp>
        <p:nvSpPr>
          <p:cNvPr id="21" name="Down Arrow 20"/>
          <p:cNvSpPr/>
          <p:nvPr/>
        </p:nvSpPr>
        <p:spPr>
          <a:xfrm rot="10800000">
            <a:off x="6516744" y="2425513"/>
            <a:ext cx="475488" cy="779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Down Arrow 21"/>
          <p:cNvSpPr/>
          <p:nvPr/>
        </p:nvSpPr>
        <p:spPr>
          <a:xfrm>
            <a:off x="6516744" y="3940864"/>
            <a:ext cx="475488" cy="779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p:cNvSpPr txBox="1"/>
          <p:nvPr/>
        </p:nvSpPr>
        <p:spPr>
          <a:xfrm>
            <a:off x="6043052" y="3551524"/>
            <a:ext cx="1740823" cy="353943"/>
          </a:xfrm>
          <a:prstGeom prst="rect">
            <a:avLst/>
          </a:prstGeom>
          <a:noFill/>
        </p:spPr>
        <p:txBody>
          <a:bodyPr wrap="square" rtlCol="0">
            <a:spAutoFit/>
          </a:bodyPr>
          <a:lstStyle/>
          <a:p>
            <a:r>
              <a:rPr lang="lv-LV" dirty="0" err="1" smtClean="0"/>
              <a:t>Pakalp.izmakas</a:t>
            </a:r>
            <a:endParaRPr lang="lv-LV" dirty="0"/>
          </a:p>
        </p:txBody>
      </p:sp>
      <p:sp>
        <p:nvSpPr>
          <p:cNvPr id="24" name="TextBox 23"/>
          <p:cNvSpPr txBox="1"/>
          <p:nvPr/>
        </p:nvSpPr>
        <p:spPr>
          <a:xfrm>
            <a:off x="485295" y="3133375"/>
            <a:ext cx="1756519" cy="353943"/>
          </a:xfrm>
          <a:prstGeom prst="rect">
            <a:avLst/>
          </a:prstGeom>
          <a:noFill/>
        </p:spPr>
        <p:txBody>
          <a:bodyPr wrap="square" rtlCol="0">
            <a:spAutoFit/>
          </a:bodyPr>
          <a:lstStyle/>
          <a:p>
            <a:r>
              <a:rPr lang="lv-LV" dirty="0" err="1" smtClean="0"/>
              <a:t>Pakalp.izmaksas</a:t>
            </a:r>
            <a:endParaRPr lang="lv-LV" dirty="0"/>
          </a:p>
        </p:txBody>
      </p:sp>
      <p:sp>
        <p:nvSpPr>
          <p:cNvPr id="25" name="Down Arrow 24"/>
          <p:cNvSpPr/>
          <p:nvPr/>
        </p:nvSpPr>
        <p:spPr>
          <a:xfrm rot="10800000">
            <a:off x="978471" y="2389427"/>
            <a:ext cx="475488" cy="779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Down Arrow 25"/>
          <p:cNvSpPr/>
          <p:nvPr/>
        </p:nvSpPr>
        <p:spPr>
          <a:xfrm>
            <a:off x="2885401" y="3459589"/>
            <a:ext cx="475488" cy="779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TextBox 26"/>
          <p:cNvSpPr txBox="1"/>
          <p:nvPr/>
        </p:nvSpPr>
        <p:spPr>
          <a:xfrm>
            <a:off x="2659004" y="3133375"/>
            <a:ext cx="896153" cy="615553"/>
          </a:xfrm>
          <a:prstGeom prst="rect">
            <a:avLst/>
          </a:prstGeom>
          <a:noFill/>
        </p:spPr>
        <p:txBody>
          <a:bodyPr wrap="square" rtlCol="0">
            <a:spAutoFit/>
          </a:bodyPr>
          <a:lstStyle/>
          <a:p>
            <a:r>
              <a:rPr lang="lv-LV" dirty="0" err="1" smtClean="0"/>
              <a:t>Pak.izm</a:t>
            </a:r>
            <a:r>
              <a:rPr lang="lv-LV" dirty="0" smtClean="0"/>
              <a:t>.</a:t>
            </a:r>
            <a:endParaRPr lang="lv-LV" dirty="0"/>
          </a:p>
        </p:txBody>
      </p:sp>
      <p:sp>
        <p:nvSpPr>
          <p:cNvPr id="28" name="TextBox 27"/>
          <p:cNvSpPr txBox="1"/>
          <p:nvPr/>
        </p:nvSpPr>
        <p:spPr>
          <a:xfrm>
            <a:off x="8228683" y="3183951"/>
            <a:ext cx="1069848" cy="353943"/>
          </a:xfrm>
          <a:prstGeom prst="rect">
            <a:avLst/>
          </a:prstGeom>
          <a:noFill/>
        </p:spPr>
        <p:txBody>
          <a:bodyPr wrap="square" rtlCol="0">
            <a:spAutoFit/>
          </a:bodyPr>
          <a:lstStyle/>
          <a:p>
            <a:r>
              <a:rPr lang="lv-LV" dirty="0" smtClean="0"/>
              <a:t>Budžets</a:t>
            </a:r>
            <a:endParaRPr lang="lv-LV" dirty="0"/>
          </a:p>
        </p:txBody>
      </p:sp>
    </p:spTree>
    <p:extLst>
      <p:ext uri="{BB962C8B-B14F-4D97-AF65-F5344CB8AC3E}">
        <p14:creationId xmlns:p14="http://schemas.microsoft.com/office/powerpoint/2010/main" val="7542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animBg="1"/>
      <p:bldP spid="17" grpId="0" animBg="1"/>
      <p:bldP spid="18" grpId="0"/>
      <p:bldP spid="19" grpId="0" animBg="1"/>
      <p:bldP spid="20" grpId="0"/>
      <p:bldP spid="21" grpId="0" animBg="1"/>
      <p:bldP spid="22" grpId="0" animBg="1"/>
      <p:bldP spid="23" grpId="0"/>
      <p:bldP spid="24" grpId="0"/>
      <p:bldP spid="25" grpId="0"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43447" y="0"/>
            <a:ext cx="7543800" cy="1450757"/>
          </a:xfrm>
        </p:spPr>
        <p:txBody>
          <a:bodyPr/>
          <a:lstStyle/>
          <a:p>
            <a:pPr lvl="0"/>
            <a:r>
              <a:rPr lang="lv-LV" sz="3600" b="1" dirty="0">
                <a:latin typeface="Verdana" panose="020B0604030504040204" pitchFamily="34" charset="0"/>
                <a:ea typeface="Verdana" panose="020B0604030504040204" pitchFamily="34" charset="0"/>
                <a:cs typeface="Verdana" panose="020B0604030504040204" pitchFamily="34" charset="0"/>
              </a:rPr>
              <a:t>Ko darīt</a:t>
            </a:r>
            <a:r>
              <a:rPr lang="lv-LV" sz="3600" b="1" dirty="0" smtClean="0">
                <a:latin typeface="Verdana" panose="020B0604030504040204" pitchFamily="34" charset="0"/>
                <a:ea typeface="Verdana" panose="020B0604030504040204" pitchFamily="34" charset="0"/>
                <a:cs typeface="Verdana" panose="020B0604030504040204" pitchFamily="34" charset="0"/>
              </a:rPr>
              <a:t>? </a:t>
            </a:r>
            <a:br>
              <a:rPr lang="lv-LV" sz="3600" b="1" dirty="0" smtClean="0">
                <a:latin typeface="Verdana" panose="020B0604030504040204" pitchFamily="34" charset="0"/>
                <a:ea typeface="Verdana" panose="020B0604030504040204" pitchFamily="34" charset="0"/>
                <a:cs typeface="Verdana" panose="020B0604030504040204" pitchFamily="34" charset="0"/>
              </a:rPr>
            </a:br>
            <a:r>
              <a:rPr lang="lv-LV" sz="3600" b="1" dirty="0" smtClean="0">
                <a:latin typeface="Verdana" panose="020B0604030504040204" pitchFamily="34" charset="0"/>
                <a:ea typeface="Verdana" panose="020B0604030504040204" pitchFamily="34" charset="0"/>
                <a:cs typeface="Verdana" panose="020B0604030504040204" pitchFamily="34" charset="0"/>
              </a:rPr>
              <a:t>( galvenie virzieni)</a:t>
            </a:r>
            <a:endParaRPr lang="lv-LV" sz="36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Diagram 9"/>
          <p:cNvGraphicFramePr/>
          <p:nvPr>
            <p:extLst>
              <p:ext uri="{D42A27DB-BD31-4B8C-83A1-F6EECF244321}">
                <p14:modId xmlns:p14="http://schemas.microsoft.com/office/powerpoint/2010/main" val="3779553485"/>
              </p:ext>
            </p:extLst>
          </p:nvPr>
        </p:nvGraphicFramePr>
        <p:xfrm>
          <a:off x="1601349" y="1504732"/>
          <a:ext cx="6007022" cy="4333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8"/>
          </p:nvPr>
        </p:nvSpPr>
        <p:spPr/>
        <p:txBody>
          <a:bodyPr/>
          <a:lstStyle/>
          <a:p>
            <a:pPr lvl="0"/>
            <a:fld id="{DA6EDA36-6871-4583-B09B-0E31567077F7}" type="slidenum">
              <a:rPr lang="lv-LV" smtClean="0">
                <a:latin typeface="Verdana" panose="020B0604030504040204" pitchFamily="34" charset="0"/>
                <a:ea typeface="Verdana" panose="020B0604030504040204" pitchFamily="34" charset="0"/>
                <a:cs typeface="Verdana" panose="020B0604030504040204" pitchFamily="34" charset="0"/>
              </a:rPr>
              <a:t>16</a:t>
            </a:fld>
            <a:endParaRPr lang="lv-LV">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3523743" y="5599559"/>
            <a:ext cx="2806493" cy="1140489"/>
            <a:chOff x="3594279" y="5823020"/>
            <a:chExt cx="2806493" cy="1140489"/>
          </a:xfrm>
        </p:grpSpPr>
        <p:sp>
          <p:nvSpPr>
            <p:cNvPr id="6" name="Rounded Rectangle 5"/>
            <p:cNvSpPr/>
            <p:nvPr/>
          </p:nvSpPr>
          <p:spPr>
            <a:xfrm>
              <a:off x="3650932" y="5841593"/>
              <a:ext cx="2749840" cy="1121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3594279" y="5823020"/>
              <a:ext cx="2684120" cy="1056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latin typeface="Verdana" panose="020B0604030504040204" pitchFamily="34" charset="0"/>
                  <a:ea typeface="Verdana" panose="020B0604030504040204" pitchFamily="34" charset="0"/>
                  <a:cs typeface="Verdana" panose="020B0604030504040204" pitchFamily="34" charset="0"/>
                </a:rPr>
                <a:t>Demogrāfija</a:t>
              </a:r>
              <a:endParaRPr lang="en-GB" sz="2400" b="1"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1" name="Down Arrow 4"/>
          <p:cNvSpPr/>
          <p:nvPr/>
        </p:nvSpPr>
        <p:spPr>
          <a:xfrm rot="1701113">
            <a:off x="4640975" y="2982294"/>
            <a:ext cx="129736" cy="690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GB" sz="4400" kern="1200" dirty="0"/>
          </a:p>
        </p:txBody>
      </p:sp>
    </p:spTree>
    <p:extLst>
      <p:ext uri="{BB962C8B-B14F-4D97-AF65-F5344CB8AC3E}">
        <p14:creationId xmlns:p14="http://schemas.microsoft.com/office/powerpoint/2010/main" val="369917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09989"/>
            <a:ext cx="6096000" cy="4373573"/>
          </a:xfrm>
        </p:spPr>
        <p:txBody>
          <a:bodyPr/>
          <a:lstStyle/>
          <a:p>
            <a:pPr algn="ctr"/>
            <a:endParaRPr lang="lv-LV" dirty="0" smtClean="0"/>
          </a:p>
          <a:p>
            <a:pPr algn="ctr"/>
            <a:endParaRPr lang="lv-LV" dirty="0"/>
          </a:p>
          <a:p>
            <a:pPr algn="ctr"/>
            <a:endParaRPr lang="lv-LV" dirty="0" smtClean="0"/>
          </a:p>
          <a:p>
            <a:pPr algn="ctr"/>
            <a:endParaRPr lang="lv-LV" dirty="0"/>
          </a:p>
          <a:p>
            <a:pPr algn="ctr"/>
            <a:r>
              <a:rPr lang="lv-LV" sz="3200" b="1" dirty="0" smtClean="0"/>
              <a:t>Paldies!</a:t>
            </a:r>
          </a:p>
          <a:p>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a:xfrm>
            <a:off x="8534400" y="6324600"/>
            <a:ext cx="388536" cy="304800"/>
          </a:xfrm>
        </p:spPr>
        <p:txBody>
          <a:bodyPr/>
          <a:lstStyle/>
          <a:p>
            <a:pPr>
              <a:defRPr/>
            </a:pPr>
            <a:fld id="{F229E9C5-8B39-4643-9AC7-3CB70B82D6D0}" type="slidenum">
              <a:rPr lang="en-US" altLang="en-US" smtClean="0"/>
              <a:pPr>
                <a:defRPr/>
              </a:pPr>
              <a:t>17</a:t>
            </a:fld>
            <a:endParaRPr lang="en-US" altLang="en-US"/>
          </a:p>
        </p:txBody>
      </p:sp>
    </p:spTree>
    <p:extLst>
      <p:ext uri="{BB962C8B-B14F-4D97-AF65-F5344CB8AC3E}">
        <p14:creationId xmlns:p14="http://schemas.microsoft.com/office/powerpoint/2010/main" val="220147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3600" b="1" dirty="0">
                <a:latin typeface="Verdana" panose="020B0604030504040204" pitchFamily="34" charset="0"/>
                <a:ea typeface="Verdana" panose="020B0604030504040204" pitchFamily="34" charset="0"/>
                <a:cs typeface="Verdana" panose="020B0604030504040204" pitchFamily="34" charset="0"/>
              </a:rPr>
              <a:t>Satversme un </a:t>
            </a:r>
            <a:r>
              <a:rPr lang="lv-LV" sz="3600" b="1" dirty="0" smtClean="0">
                <a:latin typeface="Verdana" panose="020B0604030504040204" pitchFamily="34" charset="0"/>
                <a:ea typeface="Verdana" panose="020B0604030504040204" pitchFamily="34" charset="0"/>
                <a:cs typeface="Verdana" panose="020B0604030504040204" pitchFamily="34" charset="0"/>
              </a:rPr>
              <a:t>ģerbonis </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txBox="1">
            <a:spLocks noGrp="1"/>
          </p:cNvSpPr>
          <p:nvPr>
            <p:ph idx="1"/>
          </p:nvPr>
        </p:nvSpPr>
        <p:spPr>
          <a:xfrm>
            <a:off x="467541" y="1274737"/>
            <a:ext cx="8229600" cy="4525959"/>
          </a:xfrm>
        </p:spPr>
        <p:txBody>
          <a:bodyPr/>
          <a:lstStyle/>
          <a:p>
            <a:pPr lvl="0"/>
            <a:r>
              <a:rPr lang="lv-LV" sz="3200" dirty="0">
                <a:latin typeface="Verdana" panose="020B0604030504040204" pitchFamily="34" charset="0"/>
                <a:ea typeface="Verdana" panose="020B0604030504040204" pitchFamily="34" charset="0"/>
                <a:cs typeface="Verdana" panose="020B0604030504040204" pitchFamily="34" charset="0"/>
              </a:rPr>
              <a:t>Satversme</a:t>
            </a:r>
          </a:p>
          <a:p>
            <a:pPr marL="0" lvl="0" indent="0">
              <a:buNone/>
            </a:pPr>
            <a:r>
              <a:rPr lang="en-GB" sz="3200"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Latvijas</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valsts</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teritoriju</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starptautiskos</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līgumos</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noteiktās</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robežās</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dirty="0" err="1" smtClean="0">
                <a:latin typeface="Verdana" panose="020B0604030504040204" pitchFamily="34" charset="0"/>
                <a:ea typeface="Verdana" panose="020B0604030504040204" pitchFamily="34" charset="0"/>
                <a:cs typeface="Verdana" panose="020B0604030504040204" pitchFamily="34" charset="0"/>
              </a:rPr>
              <a:t>sastāda</a:t>
            </a:r>
            <a:r>
              <a:rPr lang="en-GB" sz="2000" i="1" dirty="0" smtClean="0">
                <a:latin typeface="Verdana" panose="020B0604030504040204" pitchFamily="34" charset="0"/>
                <a:ea typeface="Verdana" panose="020B0604030504040204" pitchFamily="34" charset="0"/>
                <a:cs typeface="Verdana" panose="020B0604030504040204" pitchFamily="34" charset="0"/>
              </a:rPr>
              <a:t> </a:t>
            </a:r>
            <a:r>
              <a:rPr lang="en-GB" sz="2000" i="1" u="sng" dirty="0" err="1" smtClean="0">
                <a:latin typeface="Verdana" panose="020B0604030504040204" pitchFamily="34" charset="0"/>
                <a:ea typeface="Verdana" panose="020B0604030504040204" pitchFamily="34" charset="0"/>
                <a:cs typeface="Verdana" panose="020B0604030504040204" pitchFamily="34" charset="0"/>
              </a:rPr>
              <a:t>Vidzeme</a:t>
            </a:r>
            <a:r>
              <a:rPr lang="en-GB" sz="2000" i="1" u="sng" dirty="0" smtClean="0">
                <a:latin typeface="Verdana" panose="020B0604030504040204" pitchFamily="34" charset="0"/>
                <a:ea typeface="Verdana" panose="020B0604030504040204" pitchFamily="34" charset="0"/>
                <a:cs typeface="Verdana" panose="020B0604030504040204" pitchFamily="34" charset="0"/>
              </a:rPr>
              <a:t>, </a:t>
            </a:r>
            <a:r>
              <a:rPr lang="en-GB" sz="2000" i="1" u="sng" dirty="0" err="1" smtClean="0">
                <a:latin typeface="Verdana" panose="020B0604030504040204" pitchFamily="34" charset="0"/>
                <a:ea typeface="Verdana" panose="020B0604030504040204" pitchFamily="34" charset="0"/>
                <a:cs typeface="Verdana" panose="020B0604030504040204" pitchFamily="34" charset="0"/>
              </a:rPr>
              <a:t>Latgale</a:t>
            </a:r>
            <a:r>
              <a:rPr lang="en-GB" sz="2000" i="1" u="sng" dirty="0" smtClean="0">
                <a:latin typeface="Verdana" panose="020B0604030504040204" pitchFamily="34" charset="0"/>
                <a:ea typeface="Verdana" panose="020B0604030504040204" pitchFamily="34" charset="0"/>
                <a:cs typeface="Verdana" panose="020B0604030504040204" pitchFamily="34" charset="0"/>
              </a:rPr>
              <a:t>, </a:t>
            </a:r>
            <a:r>
              <a:rPr lang="en-GB" sz="2000" i="1" u="sng" dirty="0" err="1" smtClean="0">
                <a:latin typeface="Verdana" panose="020B0604030504040204" pitchFamily="34" charset="0"/>
                <a:ea typeface="Verdana" panose="020B0604030504040204" pitchFamily="34" charset="0"/>
                <a:cs typeface="Verdana" panose="020B0604030504040204" pitchFamily="34" charset="0"/>
              </a:rPr>
              <a:t>Kurzeme</a:t>
            </a:r>
            <a:r>
              <a:rPr lang="en-GB" sz="2000" i="1" u="sng" dirty="0" smtClean="0">
                <a:latin typeface="Verdana" panose="020B0604030504040204" pitchFamily="34" charset="0"/>
                <a:ea typeface="Verdana" panose="020B0604030504040204" pitchFamily="34" charset="0"/>
                <a:cs typeface="Verdana" panose="020B0604030504040204" pitchFamily="34" charset="0"/>
              </a:rPr>
              <a:t> un </a:t>
            </a:r>
            <a:r>
              <a:rPr lang="en-GB" sz="2000" i="1" u="sng" dirty="0" err="1" smtClean="0">
                <a:latin typeface="Verdana" panose="020B0604030504040204" pitchFamily="34" charset="0"/>
                <a:ea typeface="Verdana" panose="020B0604030504040204" pitchFamily="34" charset="0"/>
                <a:cs typeface="Verdana" panose="020B0604030504040204" pitchFamily="34" charset="0"/>
              </a:rPr>
              <a:t>Zemgale</a:t>
            </a:r>
            <a:endParaRPr lang="lv-LV" sz="2000" i="1" u="sng" dirty="0" smtClean="0">
              <a:latin typeface="Verdana" panose="020B0604030504040204" pitchFamily="34" charset="0"/>
              <a:ea typeface="Verdana" panose="020B0604030504040204" pitchFamily="34" charset="0"/>
              <a:cs typeface="Verdana" panose="020B0604030504040204" pitchFamily="34" charset="0"/>
            </a:endParaRPr>
          </a:p>
          <a:p>
            <a:pPr lvl="0"/>
            <a:endParaRPr lang="lv-LV" sz="3200" dirty="0">
              <a:latin typeface="Verdana" panose="020B0604030504040204" pitchFamily="34" charset="0"/>
              <a:ea typeface="Verdana" panose="020B0604030504040204" pitchFamily="34" charset="0"/>
              <a:cs typeface="Verdana" panose="020B0604030504040204" pitchFamily="34" charset="0"/>
            </a:endParaRPr>
          </a:p>
          <a:p>
            <a:pPr lvl="0"/>
            <a:r>
              <a:rPr lang="lv-LV" sz="3200" dirty="0" err="1">
                <a:latin typeface="Verdana" panose="020B0604030504040204" pitchFamily="34" charset="0"/>
                <a:ea typeface="Verdana" panose="020B0604030504040204" pitchFamily="34" charset="0"/>
                <a:cs typeface="Verdana" panose="020B0604030504040204" pitchFamily="34" charset="0"/>
              </a:rPr>
              <a:t>Ģērbonis</a:t>
            </a:r>
            <a:endParaRPr lang="lv-LV" sz="3200" dirty="0">
              <a:latin typeface="Verdana" panose="020B0604030504040204" pitchFamily="34" charset="0"/>
              <a:ea typeface="Verdana" panose="020B0604030504040204" pitchFamily="34" charset="0"/>
              <a:cs typeface="Verdana" panose="020B0604030504040204" pitchFamily="34" charset="0"/>
            </a:endParaRPr>
          </a:p>
          <a:p>
            <a:pPr lvl="1"/>
            <a:r>
              <a:rPr lang="lv-LV" sz="2800" dirty="0">
                <a:latin typeface="Verdana" panose="020B0604030504040204" pitchFamily="34" charset="0"/>
                <a:ea typeface="Verdana" panose="020B0604030504040204" pitchFamily="34" charset="0"/>
                <a:cs typeface="Verdana" panose="020B0604030504040204" pitchFamily="34" charset="0"/>
              </a:rPr>
              <a:t>Kurzeme-Zemgale</a:t>
            </a:r>
          </a:p>
          <a:p>
            <a:pPr lvl="1"/>
            <a:r>
              <a:rPr lang="lv-LV" sz="2800" dirty="0">
                <a:latin typeface="Verdana" panose="020B0604030504040204" pitchFamily="34" charset="0"/>
                <a:ea typeface="Verdana" panose="020B0604030504040204" pitchFamily="34" charset="0"/>
                <a:cs typeface="Verdana" panose="020B0604030504040204" pitchFamily="34" charset="0"/>
              </a:rPr>
              <a:t>Vidzeme un Latgale</a:t>
            </a:r>
          </a:p>
          <a:p>
            <a:pPr lvl="0"/>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ttp://www.president.lv/images/modules/items/JPEG/gerbonis-lielais.jpg"/>
          <p:cNvPicPr>
            <a:picLocks noChangeAspect="1"/>
          </p:cNvPicPr>
          <p:nvPr/>
        </p:nvPicPr>
        <p:blipFill>
          <a:blip r:embed="rId3"/>
          <a:srcRect/>
          <a:stretch>
            <a:fillRect/>
          </a:stretch>
        </p:blipFill>
        <p:spPr>
          <a:xfrm>
            <a:off x="4860036" y="3502600"/>
            <a:ext cx="3581000" cy="2808634"/>
          </a:xfrm>
          <a:prstGeom prst="rect">
            <a:avLst/>
          </a:prstGeom>
          <a:noFill/>
          <a:ln cap="flat">
            <a:noFill/>
          </a:ln>
        </p:spPr>
      </p:pic>
      <p:sp>
        <p:nvSpPr>
          <p:cNvPr id="5" name="Slide Number Placeholder 4"/>
          <p:cNvSpPr>
            <a:spLocks noGrp="1"/>
          </p:cNvSpPr>
          <p:nvPr>
            <p:ph type="sldNum" sz="quarter" idx="8"/>
          </p:nvPr>
        </p:nvSpPr>
        <p:spPr/>
        <p:txBody>
          <a:bodyPr/>
          <a:lstStyle/>
          <a:p>
            <a:pPr lvl="0"/>
            <a:fld id="{DA6EDA36-6871-4583-B09B-0E31567077F7}" type="slidenum">
              <a:rPr lang="lv-LV" smtClean="0"/>
              <a:t>2</a:t>
            </a:fld>
            <a:endParaRPr lang="lv-LV"/>
          </a:p>
        </p:txBody>
      </p:sp>
    </p:spTree>
    <p:extLst>
      <p:ext uri="{BB962C8B-B14F-4D97-AF65-F5344CB8AC3E}">
        <p14:creationId xmlns:p14="http://schemas.microsoft.com/office/powerpoint/2010/main" val="425223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b="1" dirty="0" smtClean="0">
                <a:latin typeface="Verdana" panose="020B0604030504040204" pitchFamily="34" charset="0"/>
                <a:ea typeface="Verdana" panose="020B0604030504040204" pitchFamily="34" charset="0"/>
                <a:cs typeface="Verdana" panose="020B0604030504040204" pitchFamily="34" charset="0"/>
              </a:rPr>
              <a:t>Iedzīvotāji un IKP</a:t>
            </a:r>
            <a:endParaRPr lang="lv-LV"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668639802"/>
              </p:ext>
            </p:extLst>
          </p:nvPr>
        </p:nvGraphicFramePr>
        <p:xfrm>
          <a:off x="-307074" y="1909185"/>
          <a:ext cx="5190573" cy="3611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06958704"/>
              </p:ext>
            </p:extLst>
          </p:nvPr>
        </p:nvGraphicFramePr>
        <p:xfrm>
          <a:off x="3681883" y="1899137"/>
          <a:ext cx="5742633" cy="362145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8"/>
          </p:nvPr>
        </p:nvSpPr>
        <p:spPr/>
        <p:txBody>
          <a:bodyPr/>
          <a:lstStyle/>
          <a:p>
            <a:pPr lvl="0"/>
            <a:fld id="{DA6EDA36-6871-4583-B09B-0E31567077F7}" type="slidenum">
              <a:rPr lang="lv-LV" smtClean="0"/>
              <a:t>3</a:t>
            </a:fld>
            <a:endParaRPr lang="lv-LV"/>
          </a:p>
        </p:txBody>
      </p:sp>
    </p:spTree>
    <p:extLst>
      <p:ext uri="{BB962C8B-B14F-4D97-AF65-F5344CB8AC3E}">
        <p14:creationId xmlns:p14="http://schemas.microsoft.com/office/powerpoint/2010/main" val="304550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3600" b="1" dirty="0">
                <a:latin typeface="Verdana" panose="020B0604030504040204" pitchFamily="34" charset="0"/>
                <a:ea typeface="Verdana" panose="020B0604030504040204" pitchFamily="34" charset="0"/>
                <a:cs typeface="Verdana" panose="020B0604030504040204" pitchFamily="34" charset="0"/>
              </a:rPr>
              <a:t>Ietekme uz </a:t>
            </a:r>
            <a:r>
              <a:rPr lang="lv-LV" sz="3600" b="1" dirty="0" smtClean="0">
                <a:latin typeface="Verdana" panose="020B0604030504040204" pitchFamily="34" charset="0"/>
                <a:ea typeface="Verdana" panose="020B0604030504040204" pitchFamily="34" charset="0"/>
                <a:cs typeface="Verdana" panose="020B0604030504040204" pitchFamily="34" charset="0"/>
              </a:rPr>
              <a:t>mājsaimniecībām</a:t>
            </a:r>
            <a:endParaRPr lang="lv-LV"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3866450985"/>
              </p:ext>
            </p:extLst>
          </p:nvPr>
        </p:nvGraphicFramePr>
        <p:xfrm>
          <a:off x="909374" y="1417638"/>
          <a:ext cx="7269983" cy="475958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8"/>
          </p:nvPr>
        </p:nvSpPr>
        <p:spPr/>
        <p:txBody>
          <a:bodyPr/>
          <a:lstStyle/>
          <a:p>
            <a:pPr lvl="0"/>
            <a:fld id="{DA6EDA36-6871-4583-B09B-0E31567077F7}" type="slidenum">
              <a:rPr lang="lv-LV" smtClean="0"/>
              <a:t>4</a:t>
            </a:fld>
            <a:endParaRPr lang="lv-LV"/>
          </a:p>
        </p:txBody>
      </p:sp>
    </p:spTree>
    <p:extLst>
      <p:ext uri="{BB962C8B-B14F-4D97-AF65-F5344CB8AC3E}">
        <p14:creationId xmlns:p14="http://schemas.microsoft.com/office/powerpoint/2010/main" val="64487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b="1" dirty="0" smtClean="0">
                <a:latin typeface="Verdana" panose="020B0604030504040204" pitchFamily="34" charset="0"/>
                <a:ea typeface="Verdana" panose="020B0604030504040204" pitchFamily="34" charset="0"/>
                <a:cs typeface="Verdana" panose="020B0604030504040204" pitchFamily="34" charset="0"/>
              </a:rPr>
              <a:t>Iedzīvotāju skaita izmaiņas </a:t>
            </a:r>
            <a:endParaRPr lang="lv-LV"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32513" y="5675787"/>
            <a:ext cx="6974006" cy="600164"/>
          </a:xfrm>
          <a:prstGeom prst="rect">
            <a:avLst/>
          </a:prstGeom>
          <a:noFill/>
        </p:spPr>
        <p:txBody>
          <a:bodyPr wrap="square" rtlCol="0">
            <a:spAutoFit/>
          </a:bodyPr>
          <a:lstStyle/>
          <a:p>
            <a:r>
              <a:rPr lang="lv-LV" sz="1600" dirty="0" smtClean="0">
                <a:latin typeface="Verdana" panose="020B0604030504040204" pitchFamily="34" charset="0"/>
                <a:ea typeface="Verdana" panose="020B0604030504040204" pitchFamily="34" charset="0"/>
                <a:cs typeface="Verdana" panose="020B0604030504040204" pitchFamily="34" charset="0"/>
              </a:rPr>
              <a:t>2010.g. lielākā emigrācija 10 gadu laikā (- 35,6 tūkst. gada laikā)</a:t>
            </a:r>
          </a:p>
          <a:p>
            <a:r>
              <a:rPr lang="lv-LV" sz="1600" dirty="0" smtClean="0">
                <a:latin typeface="Verdana" panose="020B0604030504040204" pitchFamily="34" charset="0"/>
                <a:ea typeface="Verdana" panose="020B0604030504040204" pitchFamily="34" charset="0"/>
                <a:cs typeface="Verdana" panose="020B0604030504040204" pitchFamily="34" charset="0"/>
              </a:rPr>
              <a:t>2017.g. mazākā emigrācija 10 gadu laikā ( -7,8 tūkstoši)</a:t>
            </a:r>
            <a:endParaRPr lang="lv-LV"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8"/>
          </p:nvPr>
        </p:nvSpPr>
        <p:spPr/>
        <p:txBody>
          <a:bodyPr/>
          <a:lstStyle/>
          <a:p>
            <a:pPr lvl="0"/>
            <a:fld id="{DA6EDA36-6871-4583-B09B-0E31567077F7}" type="slidenum">
              <a:rPr lang="lv-LV" smtClean="0"/>
              <a:t>5</a:t>
            </a:fld>
            <a:endParaRPr lang="lv-LV"/>
          </a:p>
        </p:txBody>
      </p:sp>
      <p:graphicFrame>
        <p:nvGraphicFramePr>
          <p:cNvPr id="8" name="Chart 7"/>
          <p:cNvGraphicFramePr>
            <a:graphicFrameLocks/>
          </p:cNvGraphicFramePr>
          <p:nvPr>
            <p:extLst>
              <p:ext uri="{D42A27DB-BD31-4B8C-83A1-F6EECF244321}">
                <p14:modId xmlns:p14="http://schemas.microsoft.com/office/powerpoint/2010/main" val="3983719685"/>
              </p:ext>
            </p:extLst>
          </p:nvPr>
        </p:nvGraphicFramePr>
        <p:xfrm>
          <a:off x="457200" y="1520427"/>
          <a:ext cx="7669530" cy="4155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21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404610" cy="1036642"/>
          </a:xfrm>
        </p:spPr>
        <p:txBody>
          <a:bodyPr>
            <a:noAutofit/>
          </a:bodyPr>
          <a:lstStyle/>
          <a:p>
            <a:pPr algn="ctr"/>
            <a:r>
              <a:rPr lang="lv-LV" sz="3200" dirty="0" smtClean="0"/>
              <a:t>Migrācija  un Vidzeme</a:t>
            </a:r>
            <a:br>
              <a:rPr lang="lv-LV" sz="3200" dirty="0" smtClean="0"/>
            </a:br>
            <a:r>
              <a:rPr lang="lv-LV" sz="3200" dirty="0" smtClean="0"/>
              <a:t>2000-2018.g. </a:t>
            </a:r>
            <a:endParaRPr lang="lv-LV" sz="32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F229E9C5-8B39-4643-9AC7-3CB70B82D6D0}" type="slidenum">
              <a:rPr lang="en-US" altLang="en-US" smtClean="0"/>
              <a:pPr>
                <a:defRPr/>
              </a:pPr>
              <a:t>6</a:t>
            </a:fld>
            <a:endParaRPr lang="en-US" altLang="en-US"/>
          </a:p>
        </p:txBody>
      </p:sp>
      <p:sp>
        <p:nvSpPr>
          <p:cNvPr id="11" name="Content Placeholder 2"/>
          <p:cNvSpPr txBox="1">
            <a:spLocks/>
          </p:cNvSpPr>
          <p:nvPr/>
        </p:nvSpPr>
        <p:spPr bwMode="auto">
          <a:xfrm>
            <a:off x="5436870" y="4434499"/>
            <a:ext cx="2706960" cy="92475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r"/>
            <a:r>
              <a:rPr lang="lv-LV" sz="1000" dirty="0" smtClean="0"/>
              <a:t>Vidzeme  - emigrācija no Vidzemes (CSP, 2000-2018.)</a:t>
            </a:r>
            <a:endParaRPr lang="lv-LV" sz="1000" dirty="0"/>
          </a:p>
        </p:txBody>
      </p:sp>
      <p:pic>
        <p:nvPicPr>
          <p:cNvPr id="13" name="Picture 12"/>
          <p:cNvPicPr>
            <a:picLocks noChangeAspect="1"/>
          </p:cNvPicPr>
          <p:nvPr/>
        </p:nvPicPr>
        <p:blipFill rotWithShape="1">
          <a:blip r:embed="rId3"/>
          <a:srcRect l="17704" t="33007" r="23633" b="6107"/>
          <a:stretch/>
        </p:blipFill>
        <p:spPr>
          <a:xfrm>
            <a:off x="4728210" y="2114148"/>
            <a:ext cx="3954780" cy="2309167"/>
          </a:xfrm>
          <a:prstGeom prst="rect">
            <a:avLst/>
          </a:prstGeom>
        </p:spPr>
      </p:pic>
      <p:sp>
        <p:nvSpPr>
          <p:cNvPr id="7" name="Content Placeholder 6"/>
          <p:cNvSpPr>
            <a:spLocks noGrp="1"/>
          </p:cNvSpPr>
          <p:nvPr>
            <p:ph idx="1"/>
          </p:nvPr>
        </p:nvSpPr>
        <p:spPr>
          <a:xfrm>
            <a:off x="97154" y="2430098"/>
            <a:ext cx="3697606" cy="1777200"/>
          </a:xfrm>
        </p:spPr>
        <p:txBody>
          <a:bodyPr>
            <a:normAutofit fontScale="92500" lnSpcReduction="20000"/>
          </a:bodyPr>
          <a:lstStyle/>
          <a:p>
            <a:r>
              <a:rPr lang="lv-LV" sz="8800" dirty="0" smtClean="0"/>
              <a:t>81% </a:t>
            </a:r>
          </a:p>
          <a:p>
            <a:r>
              <a:rPr lang="lv-LV" dirty="0" smtClean="0"/>
              <a:t>23 732 emigrēja uz Rīgu vai </a:t>
            </a:r>
            <a:r>
              <a:rPr lang="lv-LV" dirty="0" err="1" smtClean="0"/>
              <a:t>pierīgu</a:t>
            </a:r>
            <a:endParaRPr lang="lv-LV" dirty="0"/>
          </a:p>
        </p:txBody>
      </p:sp>
      <p:sp>
        <p:nvSpPr>
          <p:cNvPr id="14" name="Down Arrow 13"/>
          <p:cNvSpPr/>
          <p:nvPr/>
        </p:nvSpPr>
        <p:spPr>
          <a:xfrm>
            <a:off x="2000249" y="5141882"/>
            <a:ext cx="1945957" cy="1206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dirty="0" err="1" smtClean="0"/>
              <a:t>Iekšēj</a:t>
            </a:r>
            <a:r>
              <a:rPr lang="lv-LV" sz="1800" dirty="0" smtClean="0"/>
              <a:t>.</a:t>
            </a:r>
          </a:p>
          <a:p>
            <a:pPr algn="ctr"/>
            <a:endParaRPr lang="lv-LV" sz="1800" dirty="0" smtClean="0"/>
          </a:p>
          <a:p>
            <a:pPr algn="ctr"/>
            <a:r>
              <a:rPr lang="lv-LV" sz="2000" dirty="0" smtClean="0"/>
              <a:t>-17 383</a:t>
            </a:r>
            <a:endParaRPr lang="lv-LV" sz="2000" dirty="0"/>
          </a:p>
        </p:txBody>
      </p:sp>
      <p:sp>
        <p:nvSpPr>
          <p:cNvPr id="15" name="Down Arrow 14"/>
          <p:cNvSpPr/>
          <p:nvPr/>
        </p:nvSpPr>
        <p:spPr>
          <a:xfrm>
            <a:off x="3946207" y="5017770"/>
            <a:ext cx="2171700" cy="1748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dirty="0" smtClean="0"/>
              <a:t>Ārējais</a:t>
            </a:r>
          </a:p>
          <a:p>
            <a:pPr algn="ctr"/>
            <a:endParaRPr lang="lv-LV" sz="1800" dirty="0" smtClean="0"/>
          </a:p>
          <a:p>
            <a:pPr algn="ctr"/>
            <a:r>
              <a:rPr lang="lv-LV" sz="2000" dirty="0" smtClean="0"/>
              <a:t>-24 796</a:t>
            </a:r>
            <a:endParaRPr lang="lv-LV" sz="2000" dirty="0"/>
          </a:p>
        </p:txBody>
      </p:sp>
      <p:sp>
        <p:nvSpPr>
          <p:cNvPr id="16" name="TextBox 15"/>
          <p:cNvSpPr txBox="1"/>
          <p:nvPr/>
        </p:nvSpPr>
        <p:spPr>
          <a:xfrm>
            <a:off x="3143250" y="4639332"/>
            <a:ext cx="3314700" cy="369332"/>
          </a:xfrm>
          <a:prstGeom prst="rect">
            <a:avLst/>
          </a:prstGeom>
          <a:noFill/>
        </p:spPr>
        <p:txBody>
          <a:bodyPr wrap="square" rtlCol="0">
            <a:spAutoFit/>
          </a:bodyPr>
          <a:lstStyle/>
          <a:p>
            <a:r>
              <a:rPr lang="lv-LV" sz="1800" b="1" dirty="0" smtClean="0"/>
              <a:t>Migrācijas saldo</a:t>
            </a:r>
            <a:endParaRPr lang="lv-LV" sz="1800" b="1" dirty="0"/>
          </a:p>
        </p:txBody>
      </p:sp>
    </p:spTree>
    <p:extLst>
      <p:ext uri="{BB962C8B-B14F-4D97-AF65-F5344CB8AC3E}">
        <p14:creationId xmlns:p14="http://schemas.microsoft.com/office/powerpoint/2010/main" val="1690025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74638"/>
            <a:ext cx="9144000" cy="1143000"/>
          </a:xfrm>
        </p:spPr>
        <p:txBody>
          <a:bodyPr/>
          <a:lstStyle/>
          <a:p>
            <a:pPr lvl="0"/>
            <a:r>
              <a:rPr lang="lv-LV" sz="3600" b="1" dirty="0">
                <a:latin typeface="Verdana" panose="020B0604030504040204" pitchFamily="34" charset="0"/>
                <a:ea typeface="Verdana" panose="020B0604030504040204" pitchFamily="34" charset="0"/>
                <a:cs typeface="Verdana" panose="020B0604030504040204" pitchFamily="34" charset="0"/>
              </a:rPr>
              <a:t>Iedzīvotāju skaita </a:t>
            </a:r>
            <a:r>
              <a:rPr lang="lv-LV" sz="3600" b="1" dirty="0" smtClean="0">
                <a:latin typeface="Verdana" panose="020B0604030504040204" pitchFamily="34" charset="0"/>
                <a:ea typeface="Verdana" panose="020B0604030504040204" pitchFamily="34" charset="0"/>
                <a:cs typeface="Verdana" panose="020B0604030504040204" pitchFamily="34" charset="0"/>
              </a:rPr>
              <a:t>izmaiņas, 2018</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3"/>
          <p:cNvSpPr txBox="1"/>
          <p:nvPr/>
        </p:nvSpPr>
        <p:spPr>
          <a:xfrm>
            <a:off x="457200" y="6356351"/>
            <a:ext cx="2133596"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AC825D-D727-477F-9F60-9B69BE33904B}" type="slidenum">
              <a:t>7</a:t>
            </a:fld>
            <a:endParaRPr lang="ru-RU" sz="1200" b="0" i="0" u="none" strike="noStrike" kern="1200" cap="none" spc="0" baseline="0">
              <a:solidFill>
                <a:srgbClr val="898989"/>
              </a:solidFill>
              <a:uFillTx/>
              <a:latin typeface="Calibri"/>
            </a:endParaRPr>
          </a:p>
        </p:txBody>
      </p:sp>
      <p:sp>
        <p:nvSpPr>
          <p:cNvPr id="5" name="Rectangle 6"/>
          <p:cNvSpPr/>
          <p:nvPr/>
        </p:nvSpPr>
        <p:spPr>
          <a:xfrm>
            <a:off x="862654" y="5718246"/>
            <a:ext cx="5895877" cy="33855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0" i="0" u="none" strike="noStrike" kern="1200" cap="none" spc="0" baseline="0">
                <a:solidFill>
                  <a:srgbClr val="000000"/>
                </a:solidFill>
                <a:uFillTx/>
                <a:latin typeface="Tahoma" pitchFamily="34"/>
                <a:cs typeface="Tahoma" pitchFamily="34"/>
              </a:rPr>
              <a:t>Iedzīvotāju skaita izmaiņas </a:t>
            </a:r>
            <a:r>
              <a:rPr lang="en-US" sz="1600" b="0" i="0" u="none" strike="noStrike" kern="1200" cap="none" spc="0" baseline="0">
                <a:solidFill>
                  <a:srgbClr val="000000"/>
                </a:solidFill>
                <a:uFillTx/>
                <a:latin typeface="Tahoma" pitchFamily="34"/>
                <a:cs typeface="Tahoma" pitchFamily="34"/>
              </a:rPr>
              <a:t> 2009-2014</a:t>
            </a:r>
          </a:p>
        </p:txBody>
      </p:sp>
      <p:pic>
        <p:nvPicPr>
          <p:cNvPr id="6" name="Picture 5"/>
          <p:cNvPicPr>
            <a:picLocks noChangeAspect="1"/>
          </p:cNvPicPr>
          <p:nvPr/>
        </p:nvPicPr>
        <p:blipFill>
          <a:blip r:embed="rId2"/>
          <a:stretch>
            <a:fillRect/>
          </a:stretch>
        </p:blipFill>
        <p:spPr>
          <a:xfrm>
            <a:off x="1241338" y="1454518"/>
            <a:ext cx="7309810" cy="5084397"/>
          </a:xfrm>
          <a:prstGeom prst="rect">
            <a:avLst/>
          </a:prstGeom>
        </p:spPr>
      </p:pic>
      <p:sp>
        <p:nvSpPr>
          <p:cNvPr id="7" name="Slide Number Placeholder 6"/>
          <p:cNvSpPr>
            <a:spLocks noGrp="1"/>
          </p:cNvSpPr>
          <p:nvPr>
            <p:ph type="sldNum" sz="quarter" idx="8"/>
          </p:nvPr>
        </p:nvSpPr>
        <p:spPr/>
        <p:txBody>
          <a:bodyPr/>
          <a:lstStyle/>
          <a:p>
            <a:pPr lvl="0"/>
            <a:fld id="{DA6EDA36-6871-4583-B09B-0E31567077F7}" type="slidenum">
              <a:rPr lang="lv-LV" smtClean="0"/>
              <a:t>7</a:t>
            </a:fld>
            <a:endParaRPr lang="lv-LV"/>
          </a:p>
        </p:txBody>
      </p:sp>
    </p:spTree>
    <p:extLst>
      <p:ext uri="{BB962C8B-B14F-4D97-AF65-F5344CB8AC3E}">
        <p14:creationId xmlns:p14="http://schemas.microsoft.com/office/powerpoint/2010/main" val="382803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50237" y="0"/>
            <a:ext cx="9194237" cy="6784317"/>
          </a:xfrm>
          <a:prstGeom prst="rect">
            <a:avLst/>
          </a:prstGeom>
          <a:noFill/>
          <a:ln cap="flat">
            <a:noFill/>
          </a:ln>
        </p:spPr>
      </p:pic>
      <p:sp>
        <p:nvSpPr>
          <p:cNvPr id="3" name="Slide Number Placeholder 2"/>
          <p:cNvSpPr>
            <a:spLocks noGrp="1"/>
          </p:cNvSpPr>
          <p:nvPr>
            <p:ph type="sldNum" sz="quarter" idx="8"/>
          </p:nvPr>
        </p:nvSpPr>
        <p:spPr/>
        <p:txBody>
          <a:bodyPr/>
          <a:lstStyle/>
          <a:p>
            <a:pPr lvl="0"/>
            <a:fld id="{26A341F2-AA66-412B-A16B-E6EAF93BCB97}" type="slidenum">
              <a:rPr lang="lv-LV" smtClean="0"/>
              <a:t>8</a:t>
            </a:fld>
            <a:endParaRPr lang="lv-LV"/>
          </a:p>
        </p:txBody>
      </p:sp>
    </p:spTree>
    <p:extLst>
      <p:ext uri="{BB962C8B-B14F-4D97-AF65-F5344CB8AC3E}">
        <p14:creationId xmlns:p14="http://schemas.microsoft.com/office/powerpoint/2010/main" val="40595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83489"/>
            <a:ext cx="8229600" cy="1143000"/>
          </a:xfrm>
        </p:spPr>
        <p:txBody>
          <a:bodyPr/>
          <a:lstStyle/>
          <a:p>
            <a:pPr lvl="0" algn="ctr"/>
            <a:r>
              <a:rPr lang="lv-LV" sz="3600" b="1" dirty="0" smtClean="0">
                <a:latin typeface="Verdana" panose="020B0604030504040204" pitchFamily="34" charset="0"/>
                <a:ea typeface="Verdana" panose="020B0604030504040204" pitchFamily="34" charset="0"/>
                <a:cs typeface="Verdana" panose="020B0604030504040204" pitchFamily="34" charset="0"/>
              </a:rPr>
              <a:t>Sekas?</a:t>
            </a:r>
            <a:endParaRPr lang="lv-LV"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txBox="1">
            <a:spLocks noGrp="1"/>
          </p:cNvSpPr>
          <p:nvPr>
            <p:ph idx="1"/>
          </p:nvPr>
        </p:nvSpPr>
        <p:spPr>
          <a:xfrm>
            <a:off x="172995" y="4268353"/>
            <a:ext cx="8810367" cy="2579286"/>
          </a:xfrm>
        </p:spPr>
        <p:txBody>
          <a:bodyPr>
            <a:normAutofit fontScale="70000" lnSpcReduction="20000"/>
          </a:bodyPr>
          <a:lstStyle/>
          <a:p>
            <a:pPr lvl="0"/>
            <a:r>
              <a:rPr lang="lv-LV" dirty="0" smtClean="0">
                <a:latin typeface="Verdana" panose="020B0604030504040204" pitchFamily="34" charset="0"/>
                <a:ea typeface="Verdana" panose="020B0604030504040204" pitchFamily="34" charset="0"/>
                <a:cs typeface="Verdana" panose="020B0604030504040204" pitchFamily="34" charset="0"/>
              </a:rPr>
              <a:t>Sekas</a:t>
            </a:r>
            <a:r>
              <a:rPr lang="lv-LV" dirty="0">
                <a:latin typeface="Verdana" panose="020B0604030504040204" pitchFamily="34" charset="0"/>
                <a:ea typeface="Verdana" panose="020B0604030504040204" pitchFamily="34" charset="0"/>
                <a:cs typeface="Verdana" panose="020B0604030504040204" pitchFamily="34" charset="0"/>
              </a:rPr>
              <a:t>:</a:t>
            </a:r>
          </a:p>
          <a:p>
            <a:pPr lvl="1"/>
            <a:r>
              <a:rPr lang="lv-LV" b="1" dirty="0" smtClean="0">
                <a:latin typeface="Verdana" panose="020B0604030504040204" pitchFamily="34" charset="0"/>
                <a:ea typeface="Verdana" panose="020B0604030504040204" pitchFamily="34" charset="0"/>
                <a:cs typeface="Verdana" panose="020B0604030504040204" pitchFamily="34" charset="0"/>
              </a:rPr>
              <a:t>Centralizācija ap Rīgu - </a:t>
            </a:r>
            <a:r>
              <a:rPr lang="lv-LV" dirty="0" smtClean="0">
                <a:latin typeface="Verdana" panose="020B0604030504040204" pitchFamily="34" charset="0"/>
                <a:ea typeface="Verdana" panose="020B0604030504040204" pitchFamily="34" charset="0"/>
                <a:cs typeface="Verdana" panose="020B0604030504040204" pitchFamily="34" charset="0"/>
              </a:rPr>
              <a:t> </a:t>
            </a:r>
            <a:r>
              <a:rPr lang="lv-LV" dirty="0">
                <a:latin typeface="Verdana" panose="020B0604030504040204" pitchFamily="34" charset="0"/>
                <a:ea typeface="Verdana" panose="020B0604030504040204" pitchFamily="34" charset="0"/>
                <a:cs typeface="Verdana" panose="020B0604030504040204" pitchFamily="34" charset="0"/>
              </a:rPr>
              <a:t>iedzīvotāju skaita samazinājums reģionos (</a:t>
            </a:r>
            <a:r>
              <a:rPr lang="lv-LV" dirty="0" smtClean="0">
                <a:latin typeface="Verdana" panose="020B0604030504040204" pitchFamily="34" charset="0"/>
                <a:ea typeface="Verdana" panose="020B0604030504040204" pitchFamily="34" charset="0"/>
                <a:cs typeface="Verdana" panose="020B0604030504040204" pitchFamily="34" charset="0"/>
              </a:rPr>
              <a:t>Latgales reģionā – otrais augstākais </a:t>
            </a:r>
            <a:r>
              <a:rPr lang="lv-LV" dirty="0">
                <a:latin typeface="Verdana" panose="020B0604030504040204" pitchFamily="34" charset="0"/>
                <a:ea typeface="Verdana" panose="020B0604030504040204" pitchFamily="34" charset="0"/>
                <a:cs typeface="Verdana" panose="020B0604030504040204" pitchFamily="34" charset="0"/>
              </a:rPr>
              <a:t>ES)</a:t>
            </a:r>
          </a:p>
          <a:p>
            <a:pPr lvl="1"/>
            <a:r>
              <a:rPr lang="lv-LV" b="1" dirty="0">
                <a:latin typeface="Verdana" panose="020B0604030504040204" pitchFamily="34" charset="0"/>
                <a:ea typeface="Verdana" panose="020B0604030504040204" pitchFamily="34" charset="0"/>
                <a:cs typeface="Verdana" panose="020B0604030504040204" pitchFamily="34" charset="0"/>
              </a:rPr>
              <a:t>«Paēdušais neēdušo nesapratīs» </a:t>
            </a:r>
            <a:r>
              <a:rPr lang="lv-LV" dirty="0">
                <a:latin typeface="Verdana" panose="020B0604030504040204" pitchFamily="34" charset="0"/>
                <a:ea typeface="Verdana" panose="020B0604030504040204" pitchFamily="34" charset="0"/>
                <a:cs typeface="Verdana" panose="020B0604030504040204" pitchFamily="34" charset="0"/>
              </a:rPr>
              <a:t>- bagātās </a:t>
            </a:r>
            <a:r>
              <a:rPr lang="lv-LV" dirty="0" smtClean="0">
                <a:latin typeface="Verdana" panose="020B0604030504040204" pitchFamily="34" charset="0"/>
                <a:ea typeface="Verdana" panose="020B0604030504040204" pitchFamily="34" charset="0"/>
                <a:cs typeface="Verdana" panose="020B0604030504040204" pitchFamily="34" charset="0"/>
              </a:rPr>
              <a:t>pašvaldības maksā  </a:t>
            </a:r>
            <a:r>
              <a:rPr lang="lv-LV" dirty="0">
                <a:latin typeface="Verdana" panose="020B0604030504040204" pitchFamily="34" charset="0"/>
                <a:ea typeface="Verdana" panose="020B0604030504040204" pitchFamily="34" charset="0"/>
                <a:cs typeface="Verdana" panose="020B0604030504040204" pitchFamily="34" charset="0"/>
              </a:rPr>
              <a:t>nabadzīgākajām pašvaldībām; </a:t>
            </a:r>
            <a:r>
              <a:rPr lang="lv-LV" dirty="0" smtClean="0">
                <a:latin typeface="Verdana" panose="020B0604030504040204" pitchFamily="34" charset="0"/>
                <a:ea typeface="Verdana" panose="020B0604030504040204" pitchFamily="34" charset="0"/>
                <a:cs typeface="Verdana" panose="020B0604030504040204" pitchFamily="34" charset="0"/>
              </a:rPr>
              <a:t>finanšu resursu </a:t>
            </a:r>
            <a:r>
              <a:rPr lang="lv-LV" dirty="0">
                <a:latin typeface="Verdana" panose="020B0604030504040204" pitchFamily="34" charset="0"/>
                <a:ea typeface="Verdana" panose="020B0604030504040204" pitchFamily="34" charset="0"/>
                <a:cs typeface="Verdana" panose="020B0604030504040204" pitchFamily="34" charset="0"/>
              </a:rPr>
              <a:t>pārdale nepalielina to</a:t>
            </a:r>
            <a:r>
              <a:rPr lang="lv-LV"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v-LV" dirty="0" smtClean="0">
                <a:latin typeface="Verdana" panose="020B0604030504040204" pitchFamily="34" charset="0"/>
                <a:ea typeface="Verdana" panose="020B0604030504040204" pitchFamily="34" charset="0"/>
                <a:cs typeface="Verdana" panose="020B0604030504040204" pitchFamily="34" charset="0"/>
              </a:rPr>
              <a:t>daudzumu</a:t>
            </a:r>
          </a:p>
          <a:p>
            <a:pPr lvl="2"/>
            <a:r>
              <a:rPr lang="lv-LV" dirty="0">
                <a:latin typeface="Verdana" panose="020B0604030504040204" pitchFamily="34" charset="0"/>
                <a:ea typeface="Verdana" panose="020B0604030504040204" pitchFamily="34" charset="0"/>
                <a:cs typeface="Verdana" panose="020B0604030504040204" pitchFamily="34" charset="0"/>
              </a:rPr>
              <a:t>«</a:t>
            </a:r>
            <a:r>
              <a:rPr lang="lv-LV" b="1" dirty="0" err="1">
                <a:latin typeface="Verdana" panose="020B0604030504040204" pitchFamily="34" charset="0"/>
                <a:ea typeface="Verdana" panose="020B0604030504040204" pitchFamily="34" charset="0"/>
                <a:cs typeface="Verdana" panose="020B0604030504040204" pitchFamily="34" charset="0"/>
              </a:rPr>
              <a:t>Market</a:t>
            </a:r>
            <a:r>
              <a:rPr lang="lv-LV" b="1" dirty="0">
                <a:latin typeface="Verdana" panose="020B0604030504040204" pitchFamily="34" charset="0"/>
                <a:ea typeface="Verdana" panose="020B0604030504040204" pitchFamily="34" charset="0"/>
                <a:cs typeface="Verdana" panose="020B0604030504040204" pitchFamily="34" charset="0"/>
              </a:rPr>
              <a:t> </a:t>
            </a:r>
            <a:r>
              <a:rPr lang="lv-LV" b="1" dirty="0" err="1">
                <a:latin typeface="Verdana" panose="020B0604030504040204" pitchFamily="34" charset="0"/>
                <a:ea typeface="Verdana" panose="020B0604030504040204" pitchFamily="34" charset="0"/>
                <a:cs typeface="Verdana" panose="020B0604030504040204" pitchFamily="34" charset="0"/>
              </a:rPr>
              <a:t>gap</a:t>
            </a:r>
            <a:r>
              <a:rPr lang="lv-LV" dirty="0">
                <a:latin typeface="Verdana" panose="020B0604030504040204" pitchFamily="34" charset="0"/>
                <a:ea typeface="Verdana" panose="020B0604030504040204" pitchFamily="34" charset="0"/>
                <a:cs typeface="Verdana" panose="020B0604030504040204" pitchFamily="34" charset="0"/>
              </a:rPr>
              <a:t>»: tirgus pats nespēj atrisināt reģionālās atšķirības </a:t>
            </a:r>
          </a:p>
          <a:p>
            <a:pPr lvl="1"/>
            <a:endParaRPr lang="lv-LV"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464" y="982562"/>
            <a:ext cx="4559935" cy="3536482"/>
          </a:xfrm>
          <a:prstGeom prst="rect">
            <a:avLst/>
          </a:prstGeom>
        </p:spPr>
      </p:pic>
      <p:sp>
        <p:nvSpPr>
          <p:cNvPr id="5" name="Content Placeholder 2"/>
          <p:cNvSpPr txBox="1">
            <a:spLocks/>
          </p:cNvSpPr>
          <p:nvPr/>
        </p:nvSpPr>
        <p:spPr>
          <a:xfrm>
            <a:off x="936361" y="5773001"/>
            <a:ext cx="8207639" cy="7470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80000"/>
              </a:lnSpc>
              <a:spcBef>
                <a:spcPts val="700"/>
              </a:spcBef>
              <a:buNone/>
            </a:pPr>
            <a:endParaRPr lang="lv-LV" sz="1400" dirty="0" smtClean="0">
              <a:latin typeface="+mj-lt"/>
            </a:endParaRPr>
          </a:p>
        </p:txBody>
      </p:sp>
      <p:sp>
        <p:nvSpPr>
          <p:cNvPr id="7" name="Slide Number Placeholder 6"/>
          <p:cNvSpPr>
            <a:spLocks noGrp="1"/>
          </p:cNvSpPr>
          <p:nvPr>
            <p:ph type="sldNum" sz="quarter" idx="8"/>
          </p:nvPr>
        </p:nvSpPr>
        <p:spPr/>
        <p:txBody>
          <a:bodyPr/>
          <a:lstStyle/>
          <a:p>
            <a:pPr lvl="0"/>
            <a:fld id="{DA6EDA36-6871-4583-B09B-0E31567077F7}" type="slidenum">
              <a:rPr lang="lv-LV" smtClean="0"/>
              <a:t>9</a:t>
            </a:fld>
            <a:endParaRPr lang="lv-LV"/>
          </a:p>
        </p:txBody>
      </p:sp>
    </p:spTree>
    <p:extLst>
      <p:ext uri="{BB962C8B-B14F-4D97-AF65-F5344CB8AC3E}">
        <p14:creationId xmlns:p14="http://schemas.microsoft.com/office/powerpoint/2010/main" val="313718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2436</TotalTime>
  <Words>496</Words>
  <Application>Microsoft Office PowerPoint</Application>
  <PresentationFormat>On-screen Show (4:3)</PresentationFormat>
  <Paragraphs>101</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89_Prezentacija_templateLV</vt:lpstr>
      <vt:lpstr>Centralizācija un reģionalizācija   Nākotnes izaicinājumi reģionālai un lauku attīstībai </vt:lpstr>
      <vt:lpstr>Satversme un ģerbonis </vt:lpstr>
      <vt:lpstr>Iedzīvotāji un IKP</vt:lpstr>
      <vt:lpstr>Ietekme uz mājsaimniecībām</vt:lpstr>
      <vt:lpstr>Iedzīvotāju skaita izmaiņas </vt:lpstr>
      <vt:lpstr>Migrācija  un Vidzeme 2000-2018.g. </vt:lpstr>
      <vt:lpstr>Iedzīvotāju skaita izmaiņas, 2018</vt:lpstr>
      <vt:lpstr>PowerPoint Presentation</vt:lpstr>
      <vt:lpstr>Sekas?</vt:lpstr>
      <vt:lpstr>Vai kāds ko dara? jeb  Vai kādam kaut kas sanāk?</vt:lpstr>
      <vt:lpstr>Uzņēmumi reģionos </vt:lpstr>
      <vt:lpstr>Aktivitāte reģionos – attīstības centri</vt:lpstr>
      <vt:lpstr>Aktivitāte reģionos</vt:lpstr>
      <vt:lpstr>Pašvaldības lomas nozīme</vt:lpstr>
      <vt:lpstr>Divu (trīs ātrumu) Latvija</vt:lpstr>
      <vt:lpstr>Ko darīt?  ( galvenie virzieni)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Aiva Saulīte</cp:lastModifiedBy>
  <cp:revision>287</cp:revision>
  <cp:lastPrinted>2018-08-10T13:01:52Z</cp:lastPrinted>
  <dcterms:created xsi:type="dcterms:W3CDTF">2014-11-20T14:46:47Z</dcterms:created>
  <dcterms:modified xsi:type="dcterms:W3CDTF">2018-09-11T16:08:57Z</dcterms:modified>
</cp:coreProperties>
</file>