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80920" cy="2448271"/>
          </a:xfrm>
        </p:spPr>
        <p:txBody>
          <a:bodyPr>
            <a:normAutofit fontScale="90000"/>
          </a:bodyPr>
          <a:lstStyle/>
          <a:p>
            <a:r>
              <a:rPr lang="lv-LV" sz="2000" b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Starptautiskā konference</a:t>
            </a:r>
            <a:br>
              <a:rPr lang="lv-LV" sz="2000" b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lv-LV" sz="2000" b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I</a:t>
            </a:r>
            <a:r>
              <a:rPr lang="lv-LV" sz="2000" b="1" i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nternational conference</a:t>
            </a:r>
            <a:br>
              <a:rPr lang="lv-LV" sz="2000" b="1" i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lv-LV" sz="32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/>
            </a:r>
            <a:br>
              <a:rPr lang="lv-LV" sz="32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Lauku </a:t>
            </a:r>
            <a:r>
              <a:rPr lang="lv-LV" sz="2700" b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telpas attīstība un sabiedrības virzīta vietējā </a:t>
            </a:r>
            <a: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attīstība</a:t>
            </a:r>
            <a:b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lv-LV" sz="2700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/>
            </a:r>
            <a:br>
              <a:rPr lang="lv-LV" sz="2700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en-GB" sz="2700" b="1" i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Rural development and CLLD</a:t>
            </a:r>
            <a:endParaRPr lang="lv-LV" sz="2700" b="1" i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8280920" cy="792088"/>
          </a:xfrm>
        </p:spPr>
        <p:txBody>
          <a:bodyPr>
            <a:noAutofit/>
          </a:bodyPr>
          <a:lstStyle/>
          <a:p>
            <a:r>
              <a:rPr lang="lv-LV" b="1" dirty="0">
                <a:solidFill>
                  <a:schemeClr val="tx1"/>
                </a:solidFill>
                <a:latin typeface="Cambria" panose="02040503050406030204" pitchFamily="18" charset="0"/>
              </a:rPr>
              <a:t>Vienots darbības plāns lauku </a:t>
            </a:r>
            <a:r>
              <a:rPr lang="lv-LV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attīstībai</a:t>
            </a:r>
          </a:p>
          <a:p>
            <a:r>
              <a:rPr lang="lv-LV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Joint </a:t>
            </a:r>
            <a:r>
              <a:rPr lang="lv-LV" b="1" i="1" dirty="0">
                <a:solidFill>
                  <a:schemeClr val="tx1"/>
                </a:solidFill>
                <a:latin typeface="Cambria" panose="02040503050406030204" pitchFamily="18" charset="0"/>
              </a:rPr>
              <a:t>action plan for rural development</a:t>
            </a:r>
          </a:p>
          <a:p>
            <a:endParaRPr lang="lv-LV" sz="2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0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928992" cy="1143000"/>
          </a:xfrm>
        </p:spPr>
        <p:txBody>
          <a:bodyPr>
            <a:noAutofit/>
          </a:bodyPr>
          <a:lstStyle/>
          <a:p>
            <a:r>
              <a:rPr lang="lv-LV" sz="28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Kāpēc lauku attīstībā nepieciešama stratēģiju decentralizācija? </a:t>
            </a:r>
            <a:br>
              <a:rPr lang="lv-LV" sz="28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lv-LV" sz="2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36504"/>
          </a:xfrm>
        </p:spPr>
        <p:txBody>
          <a:bodyPr>
            <a:normAutofit fontScale="92500"/>
          </a:bodyPr>
          <a:lstStyle/>
          <a:p>
            <a:r>
              <a:rPr lang="lv-LV" sz="2000" dirty="0"/>
              <a:t>Var izvairīties no nelietderīgas finanšu resursu </a:t>
            </a:r>
            <a:r>
              <a:rPr lang="lv-LV" sz="2000" dirty="0" smtClean="0"/>
              <a:t>izmantošanas un «novest» procesus līdz galam</a:t>
            </a:r>
            <a:endParaRPr lang="lv-LV" sz="2000" dirty="0"/>
          </a:p>
          <a:p>
            <a:r>
              <a:rPr lang="lv-LV" sz="2000" dirty="0"/>
              <a:t>Iedzīvotājiem vairāk fondu iespēju savu ideju īstenošanai, brīva ideju izpausme</a:t>
            </a:r>
          </a:p>
          <a:p>
            <a:r>
              <a:rPr lang="lv-LV" sz="2000" dirty="0" smtClean="0"/>
              <a:t>Uzņēmējiem </a:t>
            </a:r>
            <a:r>
              <a:rPr lang="lv-LV" sz="2000" dirty="0"/>
              <a:t>vienkāršāka un saprotamāka sistēma</a:t>
            </a:r>
          </a:p>
          <a:p>
            <a:r>
              <a:rPr lang="lv-LV" sz="2000" dirty="0" smtClean="0"/>
              <a:t>Mūžizglītības </a:t>
            </a:r>
            <a:r>
              <a:rPr lang="lv-LV" sz="2000" dirty="0"/>
              <a:t>iespēju attīstība</a:t>
            </a:r>
          </a:p>
          <a:p>
            <a:r>
              <a:rPr lang="lv-LV" sz="2000" dirty="0"/>
              <a:t>Ir iespēja no VRG darbības izņemt ārā pašvaldības funkciju pildīšanu</a:t>
            </a:r>
          </a:p>
          <a:p>
            <a:r>
              <a:rPr lang="lv-LV" sz="2000" dirty="0"/>
              <a:t>VRG, kas pilda arī sociālo funkciju</a:t>
            </a:r>
          </a:p>
          <a:p>
            <a:r>
              <a:rPr lang="lv-LV" sz="2000" dirty="0" smtClean="0"/>
              <a:t>Caur </a:t>
            </a:r>
            <a:r>
              <a:rPr lang="lv-LV" sz="2000" dirty="0"/>
              <a:t>personāla piesaisti, radīt pievienoto vērtību</a:t>
            </a:r>
          </a:p>
          <a:p>
            <a:r>
              <a:rPr lang="lv-LV" sz="2000" dirty="0" smtClean="0"/>
              <a:t>Iespēja </a:t>
            </a:r>
            <a:r>
              <a:rPr lang="lv-LV" sz="2000" dirty="0"/>
              <a:t>īstenot vietēja līmeņa programmas</a:t>
            </a:r>
          </a:p>
          <a:p>
            <a:r>
              <a:rPr lang="lv-LV" sz="2000" dirty="0"/>
              <a:t>Vietējā ekspertīze</a:t>
            </a:r>
          </a:p>
          <a:p>
            <a:r>
              <a:rPr lang="lv-LV" sz="2000" dirty="0" smtClean="0"/>
              <a:t>Fokuss </a:t>
            </a:r>
            <a:r>
              <a:rPr lang="lv-LV" sz="2000" dirty="0"/>
              <a:t>uz vietējiem </a:t>
            </a:r>
            <a:r>
              <a:rPr lang="lv-LV" sz="2000" dirty="0" smtClean="0"/>
              <a:t>mērķiem un aptver </a:t>
            </a:r>
            <a:r>
              <a:rPr lang="lv-LV" sz="2000" dirty="0"/>
              <a:t>visas </a:t>
            </a:r>
            <a:r>
              <a:rPr lang="lv-LV" sz="2000" dirty="0" smtClean="0"/>
              <a:t>sfēras, veidojot plašāku skatījumu </a:t>
            </a:r>
            <a:endParaRPr lang="lv-LV" sz="2000" dirty="0"/>
          </a:p>
          <a:p>
            <a:r>
              <a:rPr lang="lv-LV" sz="2000" dirty="0" smtClean="0"/>
              <a:t>Vietas </a:t>
            </a:r>
            <a:r>
              <a:rPr lang="lv-LV" sz="2000" dirty="0"/>
              <a:t>identitāte </a:t>
            </a:r>
            <a:r>
              <a:rPr lang="lv-LV" sz="2000" dirty="0" smtClean="0"/>
              <a:t>apziņa, emocionālā piesaiste un lokālais patriotisms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70641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79296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lv-LV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Kāpēc vienotais darbības plāns ir nepieciešams</a:t>
            </a:r>
            <a:r>
              <a:rPr lang="lv-LV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? Kāda ir pievienotā vērtība vienotām stratēģijām? </a:t>
            </a:r>
            <a:br>
              <a:rPr lang="lv-LV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lv-LV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lv-LV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lv-LV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lv-LV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2000" b="1" dirty="0" smtClean="0"/>
              <a:t>Izstrādes un īstenošanas process</a:t>
            </a:r>
          </a:p>
          <a:p>
            <a:r>
              <a:rPr lang="lv-LV" sz="2000" dirty="0" smtClean="0"/>
              <a:t>visaptveroša, pamatota un kvalitatīva stratēģija</a:t>
            </a:r>
          </a:p>
          <a:p>
            <a:r>
              <a:rPr lang="lv-LV" sz="2000" dirty="0" smtClean="0"/>
              <a:t>efektīvāka informācijas aprite</a:t>
            </a:r>
          </a:p>
          <a:p>
            <a:r>
              <a:rPr lang="lv-LV" sz="2000" dirty="0" smtClean="0"/>
              <a:t>kompleksa pakalpojuma sniegšana</a:t>
            </a:r>
          </a:p>
          <a:p>
            <a:pPr marL="0" indent="0">
              <a:buNone/>
            </a:pPr>
            <a:r>
              <a:rPr lang="lv-LV" sz="2000" b="1" dirty="0" smtClean="0"/>
              <a:t>Rezultāti</a:t>
            </a:r>
          </a:p>
          <a:p>
            <a:r>
              <a:rPr lang="lv-LV" sz="2000" dirty="0" smtClean="0"/>
              <a:t>mērķtiecīgāk apmierinātas vietējo iedzīvotāju vajadzības</a:t>
            </a:r>
          </a:p>
          <a:p>
            <a:r>
              <a:rPr lang="lv-LV" sz="2000" dirty="0"/>
              <a:t>efektīva resursu izmantošana</a:t>
            </a:r>
          </a:p>
          <a:p>
            <a:r>
              <a:rPr lang="lv-LV" sz="2000" dirty="0" smtClean="0"/>
              <a:t>vairāk attīstīti mazie ģimenes uzņēmumi</a:t>
            </a:r>
          </a:p>
          <a:p>
            <a:r>
              <a:rPr lang="lv-LV" sz="2000" dirty="0" smtClean="0"/>
              <a:t>jaunrade</a:t>
            </a:r>
          </a:p>
          <a:p>
            <a:r>
              <a:rPr lang="lv-LV" sz="2000" dirty="0" smtClean="0"/>
              <a:t>aktīvāka pašvaldību iesaiste, ieinteresētība uz rezultātu</a:t>
            </a:r>
          </a:p>
          <a:p>
            <a:r>
              <a:rPr lang="lv-LV" sz="2000" dirty="0" smtClean="0"/>
              <a:t>pašvaldībām </a:t>
            </a:r>
            <a:r>
              <a:rPr lang="lv-LV" sz="2000" dirty="0"/>
              <a:t>būs jāiesaistās saturiski VRG darbā</a:t>
            </a:r>
          </a:p>
          <a:p>
            <a:r>
              <a:rPr lang="lv-LV" sz="2000" dirty="0"/>
              <a:t>s</a:t>
            </a:r>
            <a:r>
              <a:rPr lang="lv-LV" sz="2000" dirty="0" smtClean="0"/>
              <a:t>askaņotākas </a:t>
            </a:r>
            <a:r>
              <a:rPr lang="lv-LV" sz="2000" dirty="0"/>
              <a:t>nacionālas vīzijas un mērķus</a:t>
            </a:r>
          </a:p>
          <a:p>
            <a:r>
              <a:rPr lang="lv-LV" sz="2000" dirty="0" smtClean="0"/>
              <a:t>SVVA </a:t>
            </a:r>
            <a:r>
              <a:rPr lang="lv-LV" sz="2000" dirty="0"/>
              <a:t>stratēģijas kā papildinošas pašvaldību pamatfunkciju stratēģijām</a:t>
            </a:r>
          </a:p>
          <a:p>
            <a:r>
              <a:rPr lang="lv-LV" sz="2000" dirty="0"/>
              <a:t>v</a:t>
            </a:r>
            <a:r>
              <a:rPr lang="lv-LV" sz="2000" dirty="0" smtClean="0"/>
              <a:t>eidojas lielāka </a:t>
            </a:r>
            <a:r>
              <a:rPr lang="lv-LV" sz="2000" dirty="0"/>
              <a:t>atbildības sajūta </a:t>
            </a:r>
          </a:p>
          <a:p>
            <a:pPr marL="0" indent="0">
              <a:buNone/>
            </a:pPr>
            <a:endParaRPr lang="lv-LV" sz="2000" dirty="0" smtClean="0"/>
          </a:p>
          <a:p>
            <a:pPr marL="0" indent="0">
              <a:buNone/>
            </a:pPr>
            <a:endParaRPr lang="lv-LV" sz="2000" dirty="0" smtClean="0"/>
          </a:p>
          <a:p>
            <a:pPr marL="0" indent="0">
              <a:buNone/>
            </a:pP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8489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179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Starptautiskā konference International conference  Lauku telpas attīstība un sabiedrības virzīta vietējā attīstība  Rural development and CLLD</vt:lpstr>
      <vt:lpstr>Kāpēc lauku attīstībā nepieciešama stratēģiju decentralizācija?  </vt:lpstr>
      <vt:lpstr>Kāpēc vienotais darbības plāns ir nepieciešams? Kāda ir pievienotā vērtība vienotām stratēģijām?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Aiva Saulīte</cp:lastModifiedBy>
  <cp:revision>32</cp:revision>
  <dcterms:created xsi:type="dcterms:W3CDTF">2017-02-15T07:27:40Z</dcterms:created>
  <dcterms:modified xsi:type="dcterms:W3CDTF">2018-09-13T13:00:54Z</dcterms:modified>
</cp:coreProperties>
</file>