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65" r:id="rId2"/>
    <p:sldId id="330" r:id="rId3"/>
    <p:sldId id="337" r:id="rId4"/>
    <p:sldId id="340" r:id="rId5"/>
    <p:sldId id="339" r:id="rId6"/>
    <p:sldId id="326" r:id="rId7"/>
    <p:sldId id="327" r:id="rId8"/>
    <p:sldId id="328" r:id="rId9"/>
    <p:sldId id="329" r:id="rId10"/>
    <p:sldId id="343" r:id="rId11"/>
    <p:sldId id="341" r:id="rId12"/>
    <p:sldId id="342" r:id="rId13"/>
    <p:sldId id="315" r:id="rId14"/>
    <p:sldId id="270" r:id="rId15"/>
  </p:sldIdLst>
  <p:sldSz cx="9144000" cy="6858000" type="screen4x3"/>
  <p:notesSz cx="7010400" cy="92964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mands Stahovskis" initials="A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03000"/>
    <a:srgbClr val="054333"/>
    <a:srgbClr val="003206"/>
    <a:srgbClr val="CC6600"/>
    <a:srgbClr val="F8F8F8"/>
    <a:srgbClr val="00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Vidējs stils 4 - izcēlum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6" autoAdjust="0"/>
    <p:restoredTop sz="94663" autoAdjust="0"/>
  </p:normalViewPr>
  <p:slideViewPr>
    <p:cSldViewPr>
      <p:cViewPr>
        <p:scale>
          <a:sx n="75" d="100"/>
          <a:sy n="75" d="100"/>
        </p:scale>
        <p:origin x="-12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Lapa1!$H$6</c:f>
              <c:strCache>
                <c:ptCount val="1"/>
                <c:pt idx="0">
                  <c:v>pieejamais finansējums, EUR</c:v>
                </c:pt>
              </c:strCache>
            </c:strRef>
          </c:tx>
          <c:spPr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01600" prst="riblet"/>
            </a:sp3d>
          </c:spPr>
          <c:dPt>
            <c:idx val="0"/>
            <c:bubble3D val="0"/>
            <c:spPr>
              <a:solidFill>
                <a:sysClr val="windowText" lastClr="000000">
                  <a:lumMod val="85000"/>
                  <a:lumOff val="15000"/>
                </a:sys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42F-47C9-86ED-7F01B7DC1807}"/>
              </c:ext>
            </c:extLst>
          </c:dPt>
          <c:dPt>
            <c:idx val="4"/>
            <c:bubble3D val="0"/>
            <c:spPr>
              <a:solidFill>
                <a:srgbClr val="4F81BD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42F-47C9-86ED-7F01B7DC1807}"/>
              </c:ext>
            </c:extLst>
          </c:dPt>
          <c:dPt>
            <c:idx val="6"/>
            <c:bubble3D val="0"/>
            <c:spPr>
              <a:solidFill>
                <a:srgbClr val="4BACC6">
                  <a:lumMod val="20000"/>
                  <a:lumOff val="80000"/>
                </a:srgb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prst="ribl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42F-47C9-86ED-7F01B7DC1807}"/>
              </c:ext>
            </c:extLst>
          </c:dPt>
          <c:dLbls>
            <c:dLbl>
              <c:idx val="0"/>
              <c:layout>
                <c:manualLayout>
                  <c:x val="-8.9451070166515646E-3"/>
                  <c:y val="1.601625099063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42F-47C9-86ED-7F01B7DC1807}"/>
                </c:ext>
              </c:extLst>
            </c:dLbl>
            <c:dLbl>
              <c:idx val="1"/>
              <c:layout>
                <c:manualLayout>
                  <c:x val="-1.212938623537242E-2"/>
                  <c:y val="-1.277287315954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42F-47C9-86ED-7F01B7DC1807}"/>
                </c:ext>
              </c:extLst>
            </c:dLbl>
            <c:dLbl>
              <c:idx val="2"/>
              <c:layout>
                <c:manualLayout>
                  <c:x val="1.7079014666056474E-2"/>
                  <c:y val="-1.1955605477632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42F-47C9-86ED-7F01B7DC1807}"/>
                </c:ext>
              </c:extLst>
            </c:dLbl>
            <c:dLbl>
              <c:idx val="3"/>
              <c:layout>
                <c:manualLayout>
                  <c:x val="8.4174515777553777E-3"/>
                  <c:y val="-2.9370484327449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42F-47C9-86ED-7F01B7DC1807}"/>
                </c:ext>
              </c:extLst>
            </c:dLbl>
            <c:dLbl>
              <c:idx val="4"/>
              <c:layout>
                <c:manualLayout>
                  <c:x val="1.3447919650110232E-2"/>
                  <c:y val="7.58804663681152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42F-47C9-86ED-7F01B7DC1807}"/>
                </c:ext>
              </c:extLst>
            </c:dLbl>
            <c:dLbl>
              <c:idx val="6"/>
              <c:layout>
                <c:manualLayout>
                  <c:x val="1.9198554900627759E-2"/>
                  <c:y val="1.193084686823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42F-47C9-86ED-7F01B7DC18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Lapa1!$G$7:$G$13</c:f>
              <c:strCache>
                <c:ptCount val="7"/>
                <c:pt idx="0">
                  <c:v>Zvejniecības ilgtspējīga attīstība, 23% </c:v>
                </c:pt>
                <c:pt idx="1">
                  <c:v>Akvakultūras ilgtspējīga attīstība, 25%</c:v>
                </c:pt>
                <c:pt idx="2">
                  <c:v>Kopējās zivsaimniecības politikas pasākumi, 7%</c:v>
                </c:pt>
                <c:pt idx="3">
                  <c:v>Zivsaimniecības teritoriju attīstība, 8%</c:v>
                </c:pt>
                <c:pt idx="4">
                  <c:v>Ar tirdzniecību un apstrādi saistīti pasākumi, 29%</c:v>
                </c:pt>
                <c:pt idx="5">
                  <c:v>Integrētā jūrlietu politika, 2%</c:v>
                </c:pt>
                <c:pt idx="6">
                  <c:v>Tehniskā palīdzība, 6%</c:v>
                </c:pt>
              </c:strCache>
            </c:strRef>
          </c:cat>
          <c:val>
            <c:numRef>
              <c:f>Lapa1!$H$7:$H$13</c:f>
              <c:numCache>
                <c:formatCode>General</c:formatCode>
                <c:ptCount val="7"/>
                <c:pt idx="0">
                  <c:v>41.9</c:v>
                </c:pt>
                <c:pt idx="1">
                  <c:v>46.3</c:v>
                </c:pt>
                <c:pt idx="2">
                  <c:v>13.1</c:v>
                </c:pt>
                <c:pt idx="3">
                  <c:v>15</c:v>
                </c:pt>
                <c:pt idx="4">
                  <c:v>54</c:v>
                </c:pt>
                <c:pt idx="5">
                  <c:v>3.3</c:v>
                </c:pt>
                <c:pt idx="6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42F-47C9-86ED-7F01B7DC18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822485065369902"/>
          <c:y val="9.1816368664102518E-2"/>
          <c:w val="0.3820667479352447"/>
          <c:h val="0.9081836313358975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A7286F-D789-4CDD-9A9F-5E60CB8BBD5D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4DA2CC33-CAC8-4DFE-8698-07D3C8512957}">
      <dgm:prSet phldrT="[Teksts]"/>
      <dgm:spPr/>
      <dgm:t>
        <a:bodyPr/>
        <a:lstStyle/>
        <a:p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Inovācija zvejniecībā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3C8CB0-D0CE-4E76-A695-AAF68674E177}" type="parTrans" cxnId="{E0EBA9CB-6D82-4AFE-B17E-AD009D87EEFA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24F0E1-EF32-4F69-80F8-D8AFC11B668D}" type="sibTrans" cxnId="{E0EBA9CB-6D82-4AFE-B17E-AD009D87EEFA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EF9E98-D54D-4E85-8047-515E612D46CF}">
      <dgm:prSet phldrT="[Teksts]"/>
      <dgm:spPr/>
      <dgm:t>
        <a:bodyPr/>
        <a:lstStyle/>
        <a:p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</a:t>
          </a:r>
          <a:r>
            <a:rPr lang="lv-LV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proj</a:t>
          </a:r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1E8494-90BC-4DD7-B4A3-EC2C897DAF4F}" type="parTrans" cxnId="{7A9E62C9-53FF-4017-AC6D-A5AAD67291FF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2AA78D-A3B8-473E-9C19-F1EFA223D34F}" type="sibTrans" cxnId="{7A9E62C9-53FF-4017-AC6D-A5AAD67291FF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4E63BE-E6D2-49ED-A455-1D8790B64F5F}">
      <dgm:prSet phldrT="[Teksts]"/>
      <dgm:spPr/>
      <dgm:t>
        <a:bodyPr/>
        <a:lstStyle/>
        <a:p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76,1 tūkst. </a:t>
          </a:r>
          <a:r>
            <a:rPr lang="lv-LV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eur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874EC9-0346-4B4E-AD6D-F2B0EE59E427}" type="parTrans" cxnId="{75EC997A-0C30-44F3-B0C0-6A58F253DD5C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DC96FF-D4F3-4634-98E8-85AEA4CB8BC0}" type="sibTrans" cxnId="{75EC997A-0C30-44F3-B0C0-6A58F253DD5C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A8F39D-F7EB-458B-9853-F311345B6B85}">
      <dgm:prSet phldrT="[Teksts]"/>
      <dgm:spPr/>
      <dgm:t>
        <a:bodyPr/>
        <a:lstStyle/>
        <a:p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Inovācija akvakultūrā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99A686-DFE0-47B9-9D79-17214E8AEF09}" type="parTrans" cxnId="{E5B58DC0-1A22-4164-9248-F98EA0F74ACC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F0FFCB-58FF-4858-B862-152890F6FA1B}" type="sibTrans" cxnId="{E5B58DC0-1A22-4164-9248-F98EA0F74ACC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3926DB-ACF3-44A1-AA01-954202972043}">
      <dgm:prSet phldrT="[Teksts]"/>
      <dgm:spPr/>
      <dgm:t>
        <a:bodyPr/>
        <a:lstStyle/>
        <a:p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</a:t>
          </a:r>
          <a:r>
            <a:rPr lang="lv-LV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proj</a:t>
          </a:r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4E0E5C-47FF-4CCC-A06E-124D7DC658AB}" type="parTrans" cxnId="{4E81A2ED-D393-4B25-8F52-2ADA1CE3780C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F2330B-3AEA-4BE1-980D-4A1A6977EA22}" type="sibTrans" cxnId="{4E81A2ED-D393-4B25-8F52-2ADA1CE3780C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31CADF-2EBA-415D-8B07-B55B8201149E}">
      <dgm:prSet phldrT="[Teksts]"/>
      <dgm:spPr/>
      <dgm:t>
        <a:bodyPr/>
        <a:lstStyle/>
        <a:p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45,3 tūkst. </a:t>
          </a:r>
          <a:r>
            <a:rPr lang="lv-LV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eur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E37BC7-F65B-422B-B893-4591411FFEE0}" type="parTrans" cxnId="{577A7694-D5AE-4AC3-87A5-BEF40C723B0D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DA2807-B3C6-4635-A75D-CD98FE6F93E5}" type="sibTrans" cxnId="{577A7694-D5AE-4AC3-87A5-BEF40C723B0D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9D74E2-E878-4580-9D07-8F1A7596BC9E}">
      <dgm:prSet phldrT="[Teksts]"/>
      <dgm:spPr/>
      <dgm:t>
        <a:bodyPr/>
        <a:lstStyle/>
        <a:p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SVVA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3BF095-AA2B-48F2-97C1-ABEE4FA2171A}" type="parTrans" cxnId="{43557F24-1AE6-471F-B68F-7642B47E8D35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97E1C7-0D00-4BCA-9344-5CCBDBB917AD}" type="sibTrans" cxnId="{43557F24-1AE6-471F-B68F-7642B47E8D35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2EC435-AF5A-487F-A059-1E7F01BD8C59}">
      <dgm:prSet phldrT="[Teksts]"/>
      <dgm:spPr/>
      <dgm:t>
        <a:bodyPr/>
        <a:lstStyle/>
        <a:p>
          <a:r>
            <a:rPr lang="lv-LV" smtClean="0">
              <a:latin typeface="Times New Roman" panose="02020603050405020304" pitchFamily="18" charset="0"/>
              <a:cs typeface="Times New Roman" panose="02020603050405020304" pitchFamily="18" charset="0"/>
            </a:rPr>
            <a:t>16 proj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46F2E7-8B0F-4586-A643-0273ABD3F58C}" type="parTrans" cxnId="{37B0FB16-7C2C-4FC2-A9AB-913F58B55B78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81CC03-1154-4BA0-9502-5FAAE6CA7D2B}" type="sibTrans" cxnId="{37B0FB16-7C2C-4FC2-A9AB-913F58B55B78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30D7EC-6276-45A2-B9E8-F58F3A15C5E5}">
      <dgm:prSet phldrT="[Teksts]"/>
      <dgm:spPr/>
      <dgm:t>
        <a:bodyPr/>
        <a:lstStyle/>
        <a:p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600,1 tūkst. </a:t>
          </a:r>
          <a:r>
            <a:rPr lang="lv-LV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eur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8A6839-8655-498D-9BF4-261C488880A3}" type="parTrans" cxnId="{3CCFA5B8-26C6-4434-A99A-8EC0AFB4EC7F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25D486-8A73-41CC-A043-A8FAF6281F81}" type="sibTrans" cxnId="{3CCFA5B8-26C6-4434-A99A-8EC0AFB4EC7F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464952-B1AE-491A-9E58-4D216A2672CE}" type="pres">
      <dgm:prSet presAssocID="{E2A7286F-D789-4CDD-9A9F-5E60CB8BBD5D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lv-LV"/>
        </a:p>
      </dgm:t>
    </dgm:pt>
    <dgm:pt modelId="{B841AC6C-5320-4527-87D2-F003A7732B17}" type="pres">
      <dgm:prSet presAssocID="{4DA2CC33-CAC8-4DFE-8698-07D3C8512957}" presName="horFlow" presStyleCnt="0"/>
      <dgm:spPr/>
    </dgm:pt>
    <dgm:pt modelId="{86406216-2B8D-4252-8D7E-9FAFD9A2C956}" type="pres">
      <dgm:prSet presAssocID="{4DA2CC33-CAC8-4DFE-8698-07D3C8512957}" presName="bigChev" presStyleLbl="node1" presStyleIdx="0" presStyleCnt="3"/>
      <dgm:spPr/>
      <dgm:t>
        <a:bodyPr/>
        <a:lstStyle/>
        <a:p>
          <a:endParaRPr lang="lv-LV"/>
        </a:p>
      </dgm:t>
    </dgm:pt>
    <dgm:pt modelId="{055BA5CB-254C-47A0-A1B7-78F055960DCD}" type="pres">
      <dgm:prSet presAssocID="{941E8494-90BC-4DD7-B4A3-EC2C897DAF4F}" presName="parTrans" presStyleCnt="0"/>
      <dgm:spPr/>
    </dgm:pt>
    <dgm:pt modelId="{65A3EA9F-2DFD-45D1-9ADE-3444E7B3DE13}" type="pres">
      <dgm:prSet presAssocID="{26EF9E98-D54D-4E85-8047-515E612D46CF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13A5AFA-148A-4C39-A868-308C9A5450A0}" type="pres">
      <dgm:prSet presAssocID="{0C2AA78D-A3B8-473E-9C19-F1EFA223D34F}" presName="sibTrans" presStyleCnt="0"/>
      <dgm:spPr/>
    </dgm:pt>
    <dgm:pt modelId="{2991188C-8689-4BE1-9178-4145E1E45CC4}" type="pres">
      <dgm:prSet presAssocID="{FE4E63BE-E6D2-49ED-A455-1D8790B64F5F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586B7739-C076-4F56-B211-A4DAE0D60CFF}" type="pres">
      <dgm:prSet presAssocID="{4DA2CC33-CAC8-4DFE-8698-07D3C8512957}" presName="vSp" presStyleCnt="0"/>
      <dgm:spPr/>
    </dgm:pt>
    <dgm:pt modelId="{819CD5AA-E862-49E5-8D8B-7CE67356CA96}" type="pres">
      <dgm:prSet presAssocID="{4AA8F39D-F7EB-458B-9853-F311345B6B85}" presName="horFlow" presStyleCnt="0"/>
      <dgm:spPr/>
    </dgm:pt>
    <dgm:pt modelId="{57C9A441-AA6F-413B-9DA9-146DE66267BB}" type="pres">
      <dgm:prSet presAssocID="{4AA8F39D-F7EB-458B-9853-F311345B6B85}" presName="bigChev" presStyleLbl="node1" presStyleIdx="1" presStyleCnt="3"/>
      <dgm:spPr/>
      <dgm:t>
        <a:bodyPr/>
        <a:lstStyle/>
        <a:p>
          <a:endParaRPr lang="lv-LV"/>
        </a:p>
      </dgm:t>
    </dgm:pt>
    <dgm:pt modelId="{3886C545-13BF-4FE9-AA1A-2346E221AB47}" type="pres">
      <dgm:prSet presAssocID="{AF4E0E5C-47FF-4CCC-A06E-124D7DC658AB}" presName="parTrans" presStyleCnt="0"/>
      <dgm:spPr/>
    </dgm:pt>
    <dgm:pt modelId="{C44072A3-A26A-4494-9ED7-2C1EAE54D071}" type="pres">
      <dgm:prSet presAssocID="{F93926DB-ACF3-44A1-AA01-954202972043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7CF4877-70FC-4DE5-8AB5-35526B6C51AA}" type="pres">
      <dgm:prSet presAssocID="{0DF2330B-3AEA-4BE1-980D-4A1A6977EA22}" presName="sibTrans" presStyleCnt="0"/>
      <dgm:spPr/>
    </dgm:pt>
    <dgm:pt modelId="{A260200A-61B0-427C-95EE-8FF7E40C1B73}" type="pres">
      <dgm:prSet presAssocID="{8C31CADF-2EBA-415D-8B07-B55B8201149E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49C34C9-423B-4544-B3FB-EE8911FB3842}" type="pres">
      <dgm:prSet presAssocID="{4AA8F39D-F7EB-458B-9853-F311345B6B85}" presName="vSp" presStyleCnt="0"/>
      <dgm:spPr/>
    </dgm:pt>
    <dgm:pt modelId="{FCBDDF64-BAB0-46D8-920B-AEA6CC0722C1}" type="pres">
      <dgm:prSet presAssocID="{869D74E2-E878-4580-9D07-8F1A7596BC9E}" presName="horFlow" presStyleCnt="0"/>
      <dgm:spPr/>
    </dgm:pt>
    <dgm:pt modelId="{2DE805C6-F3FD-49AC-98FB-3342ECE90435}" type="pres">
      <dgm:prSet presAssocID="{869D74E2-E878-4580-9D07-8F1A7596BC9E}" presName="bigChev" presStyleLbl="node1" presStyleIdx="2" presStyleCnt="3"/>
      <dgm:spPr/>
      <dgm:t>
        <a:bodyPr/>
        <a:lstStyle/>
        <a:p>
          <a:endParaRPr lang="lv-LV"/>
        </a:p>
      </dgm:t>
    </dgm:pt>
    <dgm:pt modelId="{DD4FCD41-75A6-4980-B0BA-592D1FC08DD0}" type="pres">
      <dgm:prSet presAssocID="{6C46F2E7-8B0F-4586-A643-0273ABD3F58C}" presName="parTrans" presStyleCnt="0"/>
      <dgm:spPr/>
    </dgm:pt>
    <dgm:pt modelId="{35DC4D2D-4A6C-425F-B441-CD4EE00D1CBC}" type="pres">
      <dgm:prSet presAssocID="{EB2EC435-AF5A-487F-A059-1E7F01BD8C59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A5C7BA6-E70E-44E1-8AB1-1AFBAA6351E2}" type="pres">
      <dgm:prSet presAssocID="{7281CC03-1154-4BA0-9502-5FAAE6CA7D2B}" presName="sibTrans" presStyleCnt="0"/>
      <dgm:spPr/>
    </dgm:pt>
    <dgm:pt modelId="{51EDFE9F-D28A-41D8-B49F-6888101EAA24}" type="pres">
      <dgm:prSet presAssocID="{4530D7EC-6276-45A2-B9E8-F58F3A15C5E5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DB3E0C98-EACE-4A32-AEE1-3D352A4DF246}" type="presOf" srcId="{26EF9E98-D54D-4E85-8047-515E612D46CF}" destId="{65A3EA9F-2DFD-45D1-9ADE-3444E7B3DE13}" srcOrd="0" destOrd="0" presId="urn:microsoft.com/office/officeart/2005/8/layout/lProcess3"/>
    <dgm:cxn modelId="{3E85F46E-8CCE-4C49-8861-F887EDE79E74}" type="presOf" srcId="{4DA2CC33-CAC8-4DFE-8698-07D3C8512957}" destId="{86406216-2B8D-4252-8D7E-9FAFD9A2C956}" srcOrd="0" destOrd="0" presId="urn:microsoft.com/office/officeart/2005/8/layout/lProcess3"/>
    <dgm:cxn modelId="{E0EBA9CB-6D82-4AFE-B17E-AD009D87EEFA}" srcId="{E2A7286F-D789-4CDD-9A9F-5E60CB8BBD5D}" destId="{4DA2CC33-CAC8-4DFE-8698-07D3C8512957}" srcOrd="0" destOrd="0" parTransId="{373C8CB0-D0CE-4E76-A695-AAF68674E177}" sibTransId="{6024F0E1-EF32-4F69-80F8-D8AFC11B668D}"/>
    <dgm:cxn modelId="{DE514DBE-0D0E-4F0F-8698-2CBBB66573F0}" type="presOf" srcId="{F93926DB-ACF3-44A1-AA01-954202972043}" destId="{C44072A3-A26A-4494-9ED7-2C1EAE54D071}" srcOrd="0" destOrd="0" presId="urn:microsoft.com/office/officeart/2005/8/layout/lProcess3"/>
    <dgm:cxn modelId="{2D397340-711A-4A4B-A215-B2A025557070}" type="presOf" srcId="{FE4E63BE-E6D2-49ED-A455-1D8790B64F5F}" destId="{2991188C-8689-4BE1-9178-4145E1E45CC4}" srcOrd="0" destOrd="0" presId="urn:microsoft.com/office/officeart/2005/8/layout/lProcess3"/>
    <dgm:cxn modelId="{7A9E62C9-53FF-4017-AC6D-A5AAD67291FF}" srcId="{4DA2CC33-CAC8-4DFE-8698-07D3C8512957}" destId="{26EF9E98-D54D-4E85-8047-515E612D46CF}" srcOrd="0" destOrd="0" parTransId="{941E8494-90BC-4DD7-B4A3-EC2C897DAF4F}" sibTransId="{0C2AA78D-A3B8-473E-9C19-F1EFA223D34F}"/>
    <dgm:cxn modelId="{577A7694-D5AE-4AC3-87A5-BEF40C723B0D}" srcId="{4AA8F39D-F7EB-458B-9853-F311345B6B85}" destId="{8C31CADF-2EBA-415D-8B07-B55B8201149E}" srcOrd="1" destOrd="0" parTransId="{E6E37BC7-F65B-422B-B893-4591411FFEE0}" sibTransId="{32DA2807-B3C6-4635-A75D-CD98FE6F93E5}"/>
    <dgm:cxn modelId="{E5B58DC0-1A22-4164-9248-F98EA0F74ACC}" srcId="{E2A7286F-D789-4CDD-9A9F-5E60CB8BBD5D}" destId="{4AA8F39D-F7EB-458B-9853-F311345B6B85}" srcOrd="1" destOrd="0" parTransId="{F599A686-DFE0-47B9-9D79-17214E8AEF09}" sibTransId="{53F0FFCB-58FF-4858-B862-152890F6FA1B}"/>
    <dgm:cxn modelId="{248D534D-5B6A-4688-A136-76CCD2C8F51B}" type="presOf" srcId="{869D74E2-E878-4580-9D07-8F1A7596BC9E}" destId="{2DE805C6-F3FD-49AC-98FB-3342ECE90435}" srcOrd="0" destOrd="0" presId="urn:microsoft.com/office/officeart/2005/8/layout/lProcess3"/>
    <dgm:cxn modelId="{43557F24-1AE6-471F-B68F-7642B47E8D35}" srcId="{E2A7286F-D789-4CDD-9A9F-5E60CB8BBD5D}" destId="{869D74E2-E878-4580-9D07-8F1A7596BC9E}" srcOrd="2" destOrd="0" parTransId="{903BF095-AA2B-48F2-97C1-ABEE4FA2171A}" sibTransId="{A797E1C7-0D00-4BCA-9344-5CCBDBB917AD}"/>
    <dgm:cxn modelId="{4E81A2ED-D393-4B25-8F52-2ADA1CE3780C}" srcId="{4AA8F39D-F7EB-458B-9853-F311345B6B85}" destId="{F93926DB-ACF3-44A1-AA01-954202972043}" srcOrd="0" destOrd="0" parTransId="{AF4E0E5C-47FF-4CCC-A06E-124D7DC658AB}" sibTransId="{0DF2330B-3AEA-4BE1-980D-4A1A6977EA22}"/>
    <dgm:cxn modelId="{CD480158-4BC4-4B16-A81F-CEED5F0312D2}" type="presOf" srcId="{4530D7EC-6276-45A2-B9E8-F58F3A15C5E5}" destId="{51EDFE9F-D28A-41D8-B49F-6888101EAA24}" srcOrd="0" destOrd="0" presId="urn:microsoft.com/office/officeart/2005/8/layout/lProcess3"/>
    <dgm:cxn modelId="{CE24D599-6DD6-414A-A030-DA082CAEF324}" type="presOf" srcId="{E2A7286F-D789-4CDD-9A9F-5E60CB8BBD5D}" destId="{70464952-B1AE-491A-9E58-4D216A2672CE}" srcOrd="0" destOrd="0" presId="urn:microsoft.com/office/officeart/2005/8/layout/lProcess3"/>
    <dgm:cxn modelId="{3CCFA5B8-26C6-4434-A99A-8EC0AFB4EC7F}" srcId="{869D74E2-E878-4580-9D07-8F1A7596BC9E}" destId="{4530D7EC-6276-45A2-B9E8-F58F3A15C5E5}" srcOrd="1" destOrd="0" parTransId="{ED8A6839-8655-498D-9BF4-261C488880A3}" sibTransId="{3825D486-8A73-41CC-A043-A8FAF6281F81}"/>
    <dgm:cxn modelId="{4E1A4E95-D61C-4B51-9577-1BDD4611B55C}" type="presOf" srcId="{4AA8F39D-F7EB-458B-9853-F311345B6B85}" destId="{57C9A441-AA6F-413B-9DA9-146DE66267BB}" srcOrd="0" destOrd="0" presId="urn:microsoft.com/office/officeart/2005/8/layout/lProcess3"/>
    <dgm:cxn modelId="{6605D230-E79C-4969-8555-C29658E9D362}" type="presOf" srcId="{8C31CADF-2EBA-415D-8B07-B55B8201149E}" destId="{A260200A-61B0-427C-95EE-8FF7E40C1B73}" srcOrd="0" destOrd="0" presId="urn:microsoft.com/office/officeart/2005/8/layout/lProcess3"/>
    <dgm:cxn modelId="{75EC997A-0C30-44F3-B0C0-6A58F253DD5C}" srcId="{4DA2CC33-CAC8-4DFE-8698-07D3C8512957}" destId="{FE4E63BE-E6D2-49ED-A455-1D8790B64F5F}" srcOrd="1" destOrd="0" parTransId="{43874EC9-0346-4B4E-AD6D-F2B0EE59E427}" sibTransId="{A0DC96FF-D4F3-4634-98E8-85AEA4CB8BC0}"/>
    <dgm:cxn modelId="{4F1D320C-CA73-4B44-8933-75D92D3C5E78}" type="presOf" srcId="{EB2EC435-AF5A-487F-A059-1E7F01BD8C59}" destId="{35DC4D2D-4A6C-425F-B441-CD4EE00D1CBC}" srcOrd="0" destOrd="0" presId="urn:microsoft.com/office/officeart/2005/8/layout/lProcess3"/>
    <dgm:cxn modelId="{37B0FB16-7C2C-4FC2-A9AB-913F58B55B78}" srcId="{869D74E2-E878-4580-9D07-8F1A7596BC9E}" destId="{EB2EC435-AF5A-487F-A059-1E7F01BD8C59}" srcOrd="0" destOrd="0" parTransId="{6C46F2E7-8B0F-4586-A643-0273ABD3F58C}" sibTransId="{7281CC03-1154-4BA0-9502-5FAAE6CA7D2B}"/>
    <dgm:cxn modelId="{9C80A622-AAEE-4343-9F8D-8C4EE987F732}" type="presParOf" srcId="{70464952-B1AE-491A-9E58-4D216A2672CE}" destId="{B841AC6C-5320-4527-87D2-F003A7732B17}" srcOrd="0" destOrd="0" presId="urn:microsoft.com/office/officeart/2005/8/layout/lProcess3"/>
    <dgm:cxn modelId="{727CA308-55D6-4290-83B7-5428C1D48711}" type="presParOf" srcId="{B841AC6C-5320-4527-87D2-F003A7732B17}" destId="{86406216-2B8D-4252-8D7E-9FAFD9A2C956}" srcOrd="0" destOrd="0" presId="urn:microsoft.com/office/officeart/2005/8/layout/lProcess3"/>
    <dgm:cxn modelId="{9249588B-EB96-45FD-84A2-1E34B9B89BDB}" type="presParOf" srcId="{B841AC6C-5320-4527-87D2-F003A7732B17}" destId="{055BA5CB-254C-47A0-A1B7-78F055960DCD}" srcOrd="1" destOrd="0" presId="urn:microsoft.com/office/officeart/2005/8/layout/lProcess3"/>
    <dgm:cxn modelId="{7EA8DC9B-CB03-4003-986E-ED085E755148}" type="presParOf" srcId="{B841AC6C-5320-4527-87D2-F003A7732B17}" destId="{65A3EA9F-2DFD-45D1-9ADE-3444E7B3DE13}" srcOrd="2" destOrd="0" presId="urn:microsoft.com/office/officeart/2005/8/layout/lProcess3"/>
    <dgm:cxn modelId="{C748DE05-B027-4A17-9F11-8A15D0A5EEB1}" type="presParOf" srcId="{B841AC6C-5320-4527-87D2-F003A7732B17}" destId="{013A5AFA-148A-4C39-A868-308C9A5450A0}" srcOrd="3" destOrd="0" presId="urn:microsoft.com/office/officeart/2005/8/layout/lProcess3"/>
    <dgm:cxn modelId="{2B5FC8C9-E037-4878-83E4-8596038BC71D}" type="presParOf" srcId="{B841AC6C-5320-4527-87D2-F003A7732B17}" destId="{2991188C-8689-4BE1-9178-4145E1E45CC4}" srcOrd="4" destOrd="0" presId="urn:microsoft.com/office/officeart/2005/8/layout/lProcess3"/>
    <dgm:cxn modelId="{0CE2C667-DA06-45F8-9BF0-63D70A04FAFC}" type="presParOf" srcId="{70464952-B1AE-491A-9E58-4D216A2672CE}" destId="{586B7739-C076-4F56-B211-A4DAE0D60CFF}" srcOrd="1" destOrd="0" presId="urn:microsoft.com/office/officeart/2005/8/layout/lProcess3"/>
    <dgm:cxn modelId="{BDC45BAF-A423-48AB-89E4-724D745AB486}" type="presParOf" srcId="{70464952-B1AE-491A-9E58-4D216A2672CE}" destId="{819CD5AA-E862-49E5-8D8B-7CE67356CA96}" srcOrd="2" destOrd="0" presId="urn:microsoft.com/office/officeart/2005/8/layout/lProcess3"/>
    <dgm:cxn modelId="{56134D8F-CAFE-4065-B58E-8B416FC55A87}" type="presParOf" srcId="{819CD5AA-E862-49E5-8D8B-7CE67356CA96}" destId="{57C9A441-AA6F-413B-9DA9-146DE66267BB}" srcOrd="0" destOrd="0" presId="urn:microsoft.com/office/officeart/2005/8/layout/lProcess3"/>
    <dgm:cxn modelId="{AA2F86B0-DE6F-4C0B-AC27-3E070A6073E1}" type="presParOf" srcId="{819CD5AA-E862-49E5-8D8B-7CE67356CA96}" destId="{3886C545-13BF-4FE9-AA1A-2346E221AB47}" srcOrd="1" destOrd="0" presId="urn:microsoft.com/office/officeart/2005/8/layout/lProcess3"/>
    <dgm:cxn modelId="{C07A259F-CC6E-454A-AECA-889A1E770793}" type="presParOf" srcId="{819CD5AA-E862-49E5-8D8B-7CE67356CA96}" destId="{C44072A3-A26A-4494-9ED7-2C1EAE54D071}" srcOrd="2" destOrd="0" presId="urn:microsoft.com/office/officeart/2005/8/layout/lProcess3"/>
    <dgm:cxn modelId="{68E6FC9F-02C2-4073-BA6D-00013FCEB465}" type="presParOf" srcId="{819CD5AA-E862-49E5-8D8B-7CE67356CA96}" destId="{27CF4877-70FC-4DE5-8AB5-35526B6C51AA}" srcOrd="3" destOrd="0" presId="urn:microsoft.com/office/officeart/2005/8/layout/lProcess3"/>
    <dgm:cxn modelId="{1CC7299A-E9D9-4D53-B093-332F78FED53C}" type="presParOf" srcId="{819CD5AA-E862-49E5-8D8B-7CE67356CA96}" destId="{A260200A-61B0-427C-95EE-8FF7E40C1B73}" srcOrd="4" destOrd="0" presId="urn:microsoft.com/office/officeart/2005/8/layout/lProcess3"/>
    <dgm:cxn modelId="{A992C493-F017-43E5-B6BC-4FAB01E3C9CF}" type="presParOf" srcId="{70464952-B1AE-491A-9E58-4D216A2672CE}" destId="{449C34C9-423B-4544-B3FB-EE8911FB3842}" srcOrd="3" destOrd="0" presId="urn:microsoft.com/office/officeart/2005/8/layout/lProcess3"/>
    <dgm:cxn modelId="{49CBB94D-95D1-49FF-9F15-465B95B0F077}" type="presParOf" srcId="{70464952-B1AE-491A-9E58-4D216A2672CE}" destId="{FCBDDF64-BAB0-46D8-920B-AEA6CC0722C1}" srcOrd="4" destOrd="0" presId="urn:microsoft.com/office/officeart/2005/8/layout/lProcess3"/>
    <dgm:cxn modelId="{B21AE218-88D4-4D1B-B007-05362D0C52AE}" type="presParOf" srcId="{FCBDDF64-BAB0-46D8-920B-AEA6CC0722C1}" destId="{2DE805C6-F3FD-49AC-98FB-3342ECE90435}" srcOrd="0" destOrd="0" presId="urn:microsoft.com/office/officeart/2005/8/layout/lProcess3"/>
    <dgm:cxn modelId="{CAE08BC8-78E8-45B6-B230-36B4A7C06E6C}" type="presParOf" srcId="{FCBDDF64-BAB0-46D8-920B-AEA6CC0722C1}" destId="{DD4FCD41-75A6-4980-B0BA-592D1FC08DD0}" srcOrd="1" destOrd="0" presId="urn:microsoft.com/office/officeart/2005/8/layout/lProcess3"/>
    <dgm:cxn modelId="{A6D6EFD7-0123-4B0D-88CA-5735E6F3B408}" type="presParOf" srcId="{FCBDDF64-BAB0-46D8-920B-AEA6CC0722C1}" destId="{35DC4D2D-4A6C-425F-B441-CD4EE00D1CBC}" srcOrd="2" destOrd="0" presId="urn:microsoft.com/office/officeart/2005/8/layout/lProcess3"/>
    <dgm:cxn modelId="{116DAE9F-7AF4-403D-967A-2DEF5215C791}" type="presParOf" srcId="{FCBDDF64-BAB0-46D8-920B-AEA6CC0722C1}" destId="{FA5C7BA6-E70E-44E1-8AB1-1AFBAA6351E2}" srcOrd="3" destOrd="0" presId="urn:microsoft.com/office/officeart/2005/8/layout/lProcess3"/>
    <dgm:cxn modelId="{6C917DB5-BB06-4E08-B188-AF013EF5A86B}" type="presParOf" srcId="{FCBDDF64-BAB0-46D8-920B-AEA6CC0722C1}" destId="{51EDFE9F-D28A-41D8-B49F-6888101EAA24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49A127-B24A-4304-A287-A08FD153E21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C1A2E786-12D4-49E9-9401-2AAF9433BFAC}">
      <dgm:prSet phldrT="[Teksts]"/>
      <dgm:spPr/>
      <dgm:t>
        <a:bodyPr/>
        <a:lstStyle/>
        <a:p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Oriģinalitāte / produkta inovācija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4914E0-7B1D-4580-999F-32993D6D4288}" type="parTrans" cxnId="{A95EC72C-4298-4EFD-8BCA-64245A4CEFEB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36E3FE-3DF8-4FB4-8C91-3B8EAC87D896}" type="sibTrans" cxnId="{A95EC72C-4298-4EFD-8BCA-64245A4CEFEB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62800A-D329-4E9B-A5DB-C0886DF6FBAC}">
      <dgm:prSet phldrT="[Teksts]"/>
      <dgm:spPr/>
      <dgm:t>
        <a:bodyPr/>
        <a:lstStyle/>
        <a:p>
          <a:pPr algn="just"/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Jauni, netradicionāli risinājumi teritorijas attīstības veicināšanai un identitātes stiprināšanai. Jaunu produktu vai pakalpojumu radīšana un noieta veicināšana</a:t>
          </a:r>
          <a:r>
            <a:rPr lang="lv-LV" smtClean="0">
              <a:latin typeface="Times New Roman" panose="02020603050405020304" pitchFamily="18" charset="0"/>
              <a:cs typeface="Times New Roman" panose="02020603050405020304" pitchFamily="18" charset="0"/>
            </a:rPr>
            <a:t>. Uzlaboti esošie produkti.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7C5826-119F-42E4-B17A-A3EBB0BC722F}" type="parTrans" cxnId="{8A0E86E0-7010-4784-A212-873134031053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82D7CE-4660-4761-82EB-AB0DCF62B6FE}" type="sibTrans" cxnId="{8A0E86E0-7010-4784-A212-873134031053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4F156A-32DC-4F23-9FCE-7BEE25EA7613}">
      <dgm:prSet phldrT="[Teksts]"/>
      <dgm:spPr/>
      <dgm:t>
        <a:bodyPr/>
        <a:lstStyle/>
        <a:p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Procesu inovācija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B3E3D4-7C64-4EF8-8217-55218F2337F5}" type="parTrans" cxnId="{7DB5D2D2-A4B4-42E9-8FEF-21376A3CB689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78A553-DEF0-4860-B975-E285A4C53EA4}" type="sibTrans" cxnId="{7DB5D2D2-A4B4-42E9-8FEF-21376A3CB689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D854A4-DB34-47A2-9AA0-862CE23679B9}">
      <dgm:prSet phldrT="[Teksts]"/>
      <dgm:spPr/>
      <dgm:t>
        <a:bodyPr/>
        <a:lstStyle/>
        <a:p>
          <a:pPr algn="just"/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Jauns, būtiski atšķirīgs tehnoloģiskais process. Ražošanas (pakalpojuma) procesa vai metodes uzlabošana.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95BA27-5CA0-417F-85E4-788692CA2232}" type="parTrans" cxnId="{6EBB729D-01BB-43CD-A08D-B2F751261C48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BB49A4-2C5B-4151-8C08-CD1543D07DE5}" type="sibTrans" cxnId="{6EBB729D-01BB-43CD-A08D-B2F751261C48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62F356-5E13-4D67-94E1-A1DCA37A2DC3}">
      <dgm:prSet phldrT="[Teksts]"/>
      <dgm:spPr/>
      <dgm:t>
        <a:bodyPr/>
        <a:lstStyle/>
        <a:p>
          <a:pPr algn="ctr"/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Ilgtspēja / resursu izmantošanas efektivitāte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4915A0-4F6B-4C55-8B0D-CF9751EBDF54}" type="parTrans" cxnId="{19FC3B34-1DC0-49B6-904B-B4B504C4A733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9A98B6-9165-4C84-9966-E4630B0B8BFC}" type="sibTrans" cxnId="{19FC3B34-1DC0-49B6-904B-B4B504C4A733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78D6F5-439B-4C62-AA93-194DF1F7E390}">
      <dgm:prSet phldrT="[Teksts]"/>
      <dgm:spPr/>
      <dgm:t>
        <a:bodyPr/>
        <a:lstStyle/>
        <a:p>
          <a:pPr algn="l"/>
          <a:r>
            <a:rPr lang="lv-LV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Jauna pieeja, metode vietējo resursu izmantošanai, atjaunojamo </a:t>
          </a:r>
          <a:r>
            <a:rPr lang="lv-LV" smtClean="0">
              <a:latin typeface="Times New Roman" panose="02020603050405020304" pitchFamily="18" charset="0"/>
              <a:cs typeface="Times New Roman" panose="02020603050405020304" pitchFamily="18" charset="0"/>
            </a:rPr>
            <a:t>resursu izmantošanai.</a:t>
          </a:r>
          <a:endParaRPr lang="lv-LV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6D80AA-A409-4DB6-AAD3-1D612B7FF9AE}" type="parTrans" cxnId="{B9739087-04B7-49BF-9F76-6E874CCA7D77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F7686B-DB3B-445B-A4CD-CC70225314AA}" type="sibTrans" cxnId="{B9739087-04B7-49BF-9F76-6E874CCA7D77}">
      <dgm:prSet/>
      <dgm:spPr/>
      <dgm:t>
        <a:bodyPr/>
        <a:lstStyle/>
        <a:p>
          <a:endParaRPr lang="lv-LV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122E2F-02C1-43BF-BD4A-2B0DAC8CCE28}" type="pres">
      <dgm:prSet presAssocID="{3949A127-B24A-4304-A287-A08FD153E2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2EB73F5-2D80-424C-879B-1D8B4BAE730F}" type="pres">
      <dgm:prSet presAssocID="{C1A2E786-12D4-49E9-9401-2AAF9433BFAC}" presName="linNode" presStyleCnt="0"/>
      <dgm:spPr/>
    </dgm:pt>
    <dgm:pt modelId="{208BBFDA-DF59-404D-B190-B054DAAA9BF1}" type="pres">
      <dgm:prSet presAssocID="{C1A2E786-12D4-49E9-9401-2AAF9433BFAC}" presName="parentText" presStyleLbl="node1" presStyleIdx="0" presStyleCnt="3" custScaleX="83692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F1916D0-455F-43B8-A034-5C11CCDC4AFD}" type="pres">
      <dgm:prSet presAssocID="{C1A2E786-12D4-49E9-9401-2AAF9433BFAC}" presName="descendantText" presStyleLbl="alignAccFollowNode1" presStyleIdx="0" presStyleCnt="3" custScaleX="10672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B415CDA-74D0-494B-8A47-149B085482CA}" type="pres">
      <dgm:prSet presAssocID="{3E36E3FE-3DF8-4FB4-8C91-3B8EAC87D896}" presName="sp" presStyleCnt="0"/>
      <dgm:spPr/>
    </dgm:pt>
    <dgm:pt modelId="{62DA0B18-5361-46D4-BA26-465509FCEE0C}" type="pres">
      <dgm:prSet presAssocID="{A94F156A-32DC-4F23-9FCE-7BEE25EA7613}" presName="linNode" presStyleCnt="0"/>
      <dgm:spPr/>
    </dgm:pt>
    <dgm:pt modelId="{BD213CBA-6B3E-4A8D-8C61-068CA615B3D6}" type="pres">
      <dgm:prSet presAssocID="{A94F156A-32DC-4F23-9FCE-7BEE25EA7613}" presName="parentText" presStyleLbl="node1" presStyleIdx="1" presStyleCnt="3" custScaleX="8369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185204-AD70-4F79-A588-3B9AA8397FF6}" type="pres">
      <dgm:prSet presAssocID="{A94F156A-32DC-4F23-9FCE-7BEE25EA7613}" presName="descendantText" presStyleLbl="alignAccFollowNode1" presStyleIdx="1" presStyleCnt="3" custScaleX="10833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51579970-1E4E-4B5C-8871-8E6206B0FF8E}" type="pres">
      <dgm:prSet presAssocID="{4478A553-DEF0-4860-B975-E285A4C53EA4}" presName="sp" presStyleCnt="0"/>
      <dgm:spPr/>
    </dgm:pt>
    <dgm:pt modelId="{3658B587-EA91-45CE-B4B3-CD59A5FC45F1}" type="pres">
      <dgm:prSet presAssocID="{8262F356-5E13-4D67-94E1-A1DCA37A2DC3}" presName="linNode" presStyleCnt="0"/>
      <dgm:spPr/>
    </dgm:pt>
    <dgm:pt modelId="{334DB457-4F74-4B69-BE03-8B0E63C32CAE}" type="pres">
      <dgm:prSet presAssocID="{8262F356-5E13-4D67-94E1-A1DCA37A2DC3}" presName="parentText" presStyleLbl="node1" presStyleIdx="2" presStyleCnt="3" custScaleX="83692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7416271-949D-4740-98FC-714ECF33B603}" type="pres">
      <dgm:prSet presAssocID="{8262F356-5E13-4D67-94E1-A1DCA37A2DC3}" presName="descendantText" presStyleLbl="alignAccFollowNode1" presStyleIdx="2" presStyleCnt="3" custScaleX="10818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A95EC72C-4298-4EFD-8BCA-64245A4CEFEB}" srcId="{3949A127-B24A-4304-A287-A08FD153E21B}" destId="{C1A2E786-12D4-49E9-9401-2AAF9433BFAC}" srcOrd="0" destOrd="0" parTransId="{8A4914E0-7B1D-4580-999F-32993D6D4288}" sibTransId="{3E36E3FE-3DF8-4FB4-8C91-3B8EAC87D896}"/>
    <dgm:cxn modelId="{19FC3B34-1DC0-49B6-904B-B4B504C4A733}" srcId="{3949A127-B24A-4304-A287-A08FD153E21B}" destId="{8262F356-5E13-4D67-94E1-A1DCA37A2DC3}" srcOrd="2" destOrd="0" parTransId="{7E4915A0-4F6B-4C55-8B0D-CF9751EBDF54}" sibTransId="{D79A98B6-9165-4C84-9966-E4630B0B8BFC}"/>
    <dgm:cxn modelId="{B9739087-04B7-49BF-9F76-6E874CCA7D77}" srcId="{8262F356-5E13-4D67-94E1-A1DCA37A2DC3}" destId="{3878D6F5-439B-4C62-AA93-194DF1F7E390}" srcOrd="0" destOrd="0" parTransId="{826D80AA-A409-4DB6-AAD3-1D612B7FF9AE}" sibTransId="{75F7686B-DB3B-445B-A4CD-CC70225314AA}"/>
    <dgm:cxn modelId="{29B02D64-0909-4299-BC0D-610DB12C6860}" type="presOf" srcId="{3878D6F5-439B-4C62-AA93-194DF1F7E390}" destId="{07416271-949D-4740-98FC-714ECF33B603}" srcOrd="0" destOrd="0" presId="urn:microsoft.com/office/officeart/2005/8/layout/vList5"/>
    <dgm:cxn modelId="{6EBB729D-01BB-43CD-A08D-B2F751261C48}" srcId="{A94F156A-32DC-4F23-9FCE-7BEE25EA7613}" destId="{95D854A4-DB34-47A2-9AA0-862CE23679B9}" srcOrd="0" destOrd="0" parTransId="{AB95BA27-5CA0-417F-85E4-788692CA2232}" sibTransId="{4DBB49A4-2C5B-4151-8C08-CD1543D07DE5}"/>
    <dgm:cxn modelId="{ACFC615B-F2D7-4039-9BD9-FA375F853C3A}" type="presOf" srcId="{5462800A-D329-4E9B-A5DB-C0886DF6FBAC}" destId="{3F1916D0-455F-43B8-A034-5C11CCDC4AFD}" srcOrd="0" destOrd="0" presId="urn:microsoft.com/office/officeart/2005/8/layout/vList5"/>
    <dgm:cxn modelId="{7DB5D2D2-A4B4-42E9-8FEF-21376A3CB689}" srcId="{3949A127-B24A-4304-A287-A08FD153E21B}" destId="{A94F156A-32DC-4F23-9FCE-7BEE25EA7613}" srcOrd="1" destOrd="0" parTransId="{0CB3E3D4-7C64-4EF8-8217-55218F2337F5}" sibTransId="{4478A553-DEF0-4860-B975-E285A4C53EA4}"/>
    <dgm:cxn modelId="{01C34643-D7A9-47DE-92BF-D8EFA2A7B9DC}" type="presOf" srcId="{8262F356-5E13-4D67-94E1-A1DCA37A2DC3}" destId="{334DB457-4F74-4B69-BE03-8B0E63C32CAE}" srcOrd="0" destOrd="0" presId="urn:microsoft.com/office/officeart/2005/8/layout/vList5"/>
    <dgm:cxn modelId="{62EAD613-BB37-4FAA-B270-B2359907A127}" type="presOf" srcId="{C1A2E786-12D4-49E9-9401-2AAF9433BFAC}" destId="{208BBFDA-DF59-404D-B190-B054DAAA9BF1}" srcOrd="0" destOrd="0" presId="urn:microsoft.com/office/officeart/2005/8/layout/vList5"/>
    <dgm:cxn modelId="{8A0E86E0-7010-4784-A212-873134031053}" srcId="{C1A2E786-12D4-49E9-9401-2AAF9433BFAC}" destId="{5462800A-D329-4E9B-A5DB-C0886DF6FBAC}" srcOrd="0" destOrd="0" parTransId="{DE7C5826-119F-42E4-B17A-A3EBB0BC722F}" sibTransId="{6282D7CE-4660-4761-82EB-AB0DCF62B6FE}"/>
    <dgm:cxn modelId="{B82317DC-E26B-4CC8-B72A-A139BFF508BF}" type="presOf" srcId="{3949A127-B24A-4304-A287-A08FD153E21B}" destId="{6B122E2F-02C1-43BF-BD4A-2B0DAC8CCE28}" srcOrd="0" destOrd="0" presId="urn:microsoft.com/office/officeart/2005/8/layout/vList5"/>
    <dgm:cxn modelId="{6AD0D25A-55B9-4863-BB41-CA1342368BCB}" type="presOf" srcId="{95D854A4-DB34-47A2-9AA0-862CE23679B9}" destId="{A4185204-AD70-4F79-A588-3B9AA8397FF6}" srcOrd="0" destOrd="0" presId="urn:microsoft.com/office/officeart/2005/8/layout/vList5"/>
    <dgm:cxn modelId="{A53AF36E-3AB3-4B63-8BE5-BBA33EF70926}" type="presOf" srcId="{A94F156A-32DC-4F23-9FCE-7BEE25EA7613}" destId="{BD213CBA-6B3E-4A8D-8C61-068CA615B3D6}" srcOrd="0" destOrd="0" presId="urn:microsoft.com/office/officeart/2005/8/layout/vList5"/>
    <dgm:cxn modelId="{7002782D-0286-4D58-B536-521C9099D10D}" type="presParOf" srcId="{6B122E2F-02C1-43BF-BD4A-2B0DAC8CCE28}" destId="{A2EB73F5-2D80-424C-879B-1D8B4BAE730F}" srcOrd="0" destOrd="0" presId="urn:microsoft.com/office/officeart/2005/8/layout/vList5"/>
    <dgm:cxn modelId="{397AFA11-9C3A-4F82-B035-29963A178752}" type="presParOf" srcId="{A2EB73F5-2D80-424C-879B-1D8B4BAE730F}" destId="{208BBFDA-DF59-404D-B190-B054DAAA9BF1}" srcOrd="0" destOrd="0" presId="urn:microsoft.com/office/officeart/2005/8/layout/vList5"/>
    <dgm:cxn modelId="{A5B652BF-4F04-4C31-B0F0-AAEDCC97568B}" type="presParOf" srcId="{A2EB73F5-2D80-424C-879B-1D8B4BAE730F}" destId="{3F1916D0-455F-43B8-A034-5C11CCDC4AFD}" srcOrd="1" destOrd="0" presId="urn:microsoft.com/office/officeart/2005/8/layout/vList5"/>
    <dgm:cxn modelId="{5E45E202-C315-4496-A9E8-93BE4D7CDE6F}" type="presParOf" srcId="{6B122E2F-02C1-43BF-BD4A-2B0DAC8CCE28}" destId="{8B415CDA-74D0-494B-8A47-149B085482CA}" srcOrd="1" destOrd="0" presId="urn:microsoft.com/office/officeart/2005/8/layout/vList5"/>
    <dgm:cxn modelId="{9B220DC6-A780-4803-9CA2-DC1A9E8BC6B0}" type="presParOf" srcId="{6B122E2F-02C1-43BF-BD4A-2B0DAC8CCE28}" destId="{62DA0B18-5361-46D4-BA26-465509FCEE0C}" srcOrd="2" destOrd="0" presId="urn:microsoft.com/office/officeart/2005/8/layout/vList5"/>
    <dgm:cxn modelId="{AD4929E8-7F14-4BC3-9F7D-DAA9E42F1EB3}" type="presParOf" srcId="{62DA0B18-5361-46D4-BA26-465509FCEE0C}" destId="{BD213CBA-6B3E-4A8D-8C61-068CA615B3D6}" srcOrd="0" destOrd="0" presId="urn:microsoft.com/office/officeart/2005/8/layout/vList5"/>
    <dgm:cxn modelId="{CAD3283C-32C9-4298-8222-FC63F68336E4}" type="presParOf" srcId="{62DA0B18-5361-46D4-BA26-465509FCEE0C}" destId="{A4185204-AD70-4F79-A588-3B9AA8397FF6}" srcOrd="1" destOrd="0" presId="urn:microsoft.com/office/officeart/2005/8/layout/vList5"/>
    <dgm:cxn modelId="{42BC02BF-1DB4-473D-A69E-D6F868521B4C}" type="presParOf" srcId="{6B122E2F-02C1-43BF-BD4A-2B0DAC8CCE28}" destId="{51579970-1E4E-4B5C-8871-8E6206B0FF8E}" srcOrd="3" destOrd="0" presId="urn:microsoft.com/office/officeart/2005/8/layout/vList5"/>
    <dgm:cxn modelId="{1FDB481F-CF4E-4E5C-B009-DDD5C79475DA}" type="presParOf" srcId="{6B122E2F-02C1-43BF-BD4A-2B0DAC8CCE28}" destId="{3658B587-EA91-45CE-B4B3-CD59A5FC45F1}" srcOrd="4" destOrd="0" presId="urn:microsoft.com/office/officeart/2005/8/layout/vList5"/>
    <dgm:cxn modelId="{62BB2AAD-8C85-4875-B964-81534B77C149}" type="presParOf" srcId="{3658B587-EA91-45CE-B4B3-CD59A5FC45F1}" destId="{334DB457-4F74-4B69-BE03-8B0E63C32CAE}" srcOrd="0" destOrd="0" presId="urn:microsoft.com/office/officeart/2005/8/layout/vList5"/>
    <dgm:cxn modelId="{71B140E2-60DC-45C8-8032-31B0ABD2E552}" type="presParOf" srcId="{3658B587-EA91-45CE-B4B3-CD59A5FC45F1}" destId="{07416271-949D-4740-98FC-714ECF33B60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BBE23A3-C2B8-4FF4-AE64-538F8956CF0A}" type="datetimeFigureOut">
              <a:rPr lang="lv-LV" smtClean="0"/>
              <a:t>26.09.2017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F66AD5-0462-47E7-B7DE-67FB594015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75510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42098C-B03C-453F-826D-8934EB034A59}" type="datetimeFigureOut">
              <a:rPr lang="lv-LV" smtClean="0"/>
              <a:t>26.09.2017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9A84057-588A-46F2-8041-07005FD1A75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80716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Rediģēt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6110-3D2E-439A-87BB-763098B6A19D}" type="datetime1">
              <a:rPr lang="lv-LV" smtClean="0"/>
              <a:t>26.09.2017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237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52D2-CBD6-432E-AF7F-5DCE40084364}" type="datetime1">
              <a:rPr lang="lv-LV" smtClean="0"/>
              <a:t>26.09.2017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3366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D87C-B41D-4D51-999E-51C0D45BC7A3}" type="datetime1">
              <a:rPr lang="lv-LV" smtClean="0"/>
              <a:t>26.09.2017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201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06899-2953-477B-8F0B-B1607560F351}" type="datetime1">
              <a:rPr lang="lv-LV" smtClean="0"/>
              <a:t>26.09.2017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313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1144-A148-4CC8-A816-FD31D7D59816}" type="datetime1">
              <a:rPr lang="lv-LV" smtClean="0"/>
              <a:t>26.09.2017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5822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A8E74-46D0-4ED0-80A0-E43DD431E3D5}" type="datetime1">
              <a:rPr lang="lv-LV" smtClean="0"/>
              <a:t>26.09.2017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525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0B952-C4D3-45CC-96B2-2EAAA9E519CB}" type="datetime1">
              <a:rPr lang="lv-LV" smtClean="0"/>
              <a:t>26.09.2017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239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9F9F-B992-4C53-9C82-5F29DDD1FF3A}" type="datetime1">
              <a:rPr lang="lv-LV" smtClean="0"/>
              <a:t>26.09.2017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579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DC809-8022-4A1B-AEFC-74CFEDF12DEA}" type="datetime1">
              <a:rPr lang="lv-LV" smtClean="0"/>
              <a:t>26.09.2017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3100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47412-8D9F-4395-9A0C-A2C725B2E1B9}" type="datetime1">
              <a:rPr lang="lv-LV" smtClean="0"/>
              <a:t>26.09.2017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9653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19A81-F9BA-4A29-96D7-07FF14E5F7AC}" type="datetime1">
              <a:rPr lang="lv-LV" smtClean="0"/>
              <a:t>26.09.2017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1365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DA6A9-66E8-4262-9370-224B959ADBE1}" type="datetime1">
              <a:rPr lang="lv-LV" smtClean="0"/>
              <a:t>26.09.2017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7BA8F-F76E-47DF-BEAD-6EB16D4C4D1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08534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m.gov.lv/" TargetMode="External"/><Relationship Id="rId2" Type="http://schemas.openxmlformats.org/officeDocument/2006/relationships/hyperlink" Target="http://www.lad.gov.lv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781" y="0"/>
            <a:ext cx="3385110" cy="3760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60855" y="3284984"/>
            <a:ext cx="8229600" cy="1673637"/>
          </a:xfrm>
          <a:prstGeom prst="rect">
            <a:avLst/>
          </a:prstGeom>
          <a:ln>
            <a:noFill/>
          </a:ln>
        </p:spPr>
        <p:txBody>
          <a:bodyPr vert="horz" lIns="0" tIns="0" rIns="18288" bIns="0" rtlCol="0" anchor="b">
            <a:normAutofit fontScale="675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lv-LV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Iespējas inovācijām zivsaimniecībā </a:t>
            </a:r>
            <a:endParaRPr lang="lv-LV" dirty="0" smtClean="0"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  <a:p>
            <a:pPr algn="ctr">
              <a:defRPr/>
            </a:pPr>
            <a:r>
              <a:rPr lang="lv-LV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Rīcības </a:t>
            </a:r>
            <a:r>
              <a:rPr lang="lv-LV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programmas zivsaimniecības attīstībai 2014-2020 </a:t>
            </a:r>
            <a:r>
              <a:rPr lang="lv-LV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pasākumu </a:t>
            </a:r>
            <a:r>
              <a:rPr lang="lv-LV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ietvaros</a:t>
            </a:r>
            <a:endParaRPr lang="lv-LV" sz="360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aisnstūris 8"/>
          <p:cNvSpPr/>
          <p:nvPr/>
        </p:nvSpPr>
        <p:spPr>
          <a:xfrm>
            <a:off x="5867400" y="5516563"/>
            <a:ext cx="3025775" cy="7921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Zemkopības ministrija</a:t>
            </a:r>
          </a:p>
          <a:p>
            <a:pPr algn="ctr">
              <a:defRPr/>
            </a:pPr>
            <a:r>
              <a:rPr lang="lv-LV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29.09.2017. </a:t>
            </a:r>
            <a:endParaRPr lang="lv-LV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12774"/>
            <a:ext cx="9144000" cy="245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767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547664" cy="171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76877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lv-LV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lv-LV" sz="1600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10</a:t>
            </a:fld>
            <a:endParaRPr lang="lv-LV"/>
          </a:p>
        </p:txBody>
      </p:sp>
      <p:sp>
        <p:nvSpPr>
          <p:cNvPr id="7" name="Virsraksts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7200801" cy="576064"/>
          </a:xfrm>
        </p:spPr>
        <p:txBody>
          <a:bodyPr>
            <a:normAutofit/>
          </a:bodyPr>
          <a:lstStyle/>
          <a:p>
            <a:r>
              <a:rPr lang="lv-LV" sz="2400" b="1" dirty="0">
                <a:solidFill>
                  <a:schemeClr val="tx2"/>
                </a:solidFill>
              </a:rPr>
              <a:t>Īstenošanā esošie </a:t>
            </a:r>
            <a:r>
              <a:rPr lang="lv-LV" sz="2400" b="1" dirty="0" smtClean="0">
                <a:solidFill>
                  <a:schemeClr val="tx2"/>
                </a:solidFill>
              </a:rPr>
              <a:t>inovāciju projekti</a:t>
            </a:r>
            <a:endParaRPr lang="lv-LV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Shēma 1"/>
          <p:cNvGraphicFramePr/>
          <p:nvPr>
            <p:extLst>
              <p:ext uri="{D42A27DB-BD31-4B8C-83A1-F6EECF244321}">
                <p14:modId xmlns:p14="http://schemas.microsoft.com/office/powerpoint/2010/main" val="4111437409"/>
              </p:ext>
            </p:extLst>
          </p:nvPr>
        </p:nvGraphicFramePr>
        <p:xfrm>
          <a:off x="395536" y="1556792"/>
          <a:ext cx="8352928" cy="3904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6380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547664" cy="171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7200801" cy="720080"/>
          </a:xfrm>
        </p:spPr>
        <p:txBody>
          <a:bodyPr>
            <a:noAutofit/>
          </a:bodyPr>
          <a:lstStyle/>
          <a:p>
            <a:r>
              <a:rPr lang="lv-LV" sz="2400" b="1" dirty="0" smtClean="0">
                <a:solidFill>
                  <a:schemeClr val="tx2"/>
                </a:solidFill>
              </a:rPr>
              <a:t> Sabiedrības </a:t>
            </a:r>
            <a:r>
              <a:rPr lang="lv-LV" sz="2400" b="1" dirty="0">
                <a:solidFill>
                  <a:schemeClr val="tx2"/>
                </a:solidFill>
              </a:rPr>
              <a:t>virzītas vietējās attīstības stratēģiju </a:t>
            </a:r>
            <a:r>
              <a:rPr lang="lv-LV" sz="2400" b="1" dirty="0" smtClean="0">
                <a:solidFill>
                  <a:schemeClr val="tx2"/>
                </a:solidFill>
              </a:rPr>
              <a:t>īstenošana</a:t>
            </a:r>
            <a:r>
              <a:rPr lang="lv-LV" sz="2400" b="1" dirty="0">
                <a:solidFill>
                  <a:schemeClr val="tx2"/>
                </a:solidFill>
              </a:rPr>
              <a:t> </a:t>
            </a:r>
            <a:r>
              <a:rPr lang="lv-LV" sz="2400" b="1" dirty="0" smtClean="0">
                <a:solidFill>
                  <a:schemeClr val="tx2"/>
                </a:solidFill>
              </a:rPr>
              <a:t>(SVVA)</a:t>
            </a:r>
            <a:endParaRPr lang="lv-LV" sz="2400" b="1" dirty="0">
              <a:solidFill>
                <a:schemeClr val="tx2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VRG stratēģijās izmantotie inovāciju kritēriju piemēri:</a:t>
            </a:r>
          </a:p>
          <a:p>
            <a:pPr algn="just"/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lv-LV" sz="2000" kern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11</a:t>
            </a:fld>
            <a:endParaRPr lang="lv-LV"/>
          </a:p>
        </p:txBody>
      </p:sp>
      <p:graphicFrame>
        <p:nvGraphicFramePr>
          <p:cNvPr id="5" name="Shēma 4"/>
          <p:cNvGraphicFramePr/>
          <p:nvPr>
            <p:extLst>
              <p:ext uri="{D42A27DB-BD31-4B8C-83A1-F6EECF244321}">
                <p14:modId xmlns:p14="http://schemas.microsoft.com/office/powerpoint/2010/main" val="4144631687"/>
              </p:ext>
            </p:extLst>
          </p:nvPr>
        </p:nvGraphicFramePr>
        <p:xfrm>
          <a:off x="107504" y="1988840"/>
          <a:ext cx="8856984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123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547664" cy="171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7200801" cy="720080"/>
          </a:xfrm>
        </p:spPr>
        <p:txBody>
          <a:bodyPr>
            <a:noAutofit/>
          </a:bodyPr>
          <a:lstStyle/>
          <a:p>
            <a:r>
              <a:rPr lang="lv-LV" sz="2400" b="1" dirty="0" smtClean="0">
                <a:solidFill>
                  <a:schemeClr val="tx2"/>
                </a:solidFill>
              </a:rPr>
              <a:t> </a:t>
            </a:r>
            <a:r>
              <a:rPr lang="lv-LV" sz="2800" b="1" dirty="0" smtClean="0">
                <a:solidFill>
                  <a:schemeClr val="tx2"/>
                </a:solidFill>
              </a:rPr>
              <a:t>Projektu iesniegšanas iespējas</a:t>
            </a:r>
            <a:endParaRPr lang="lv-LV" sz="2800" b="1" dirty="0">
              <a:solidFill>
                <a:schemeClr val="tx2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11256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lv-LV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Inovācijas zvejniecībā, akvakultūrā</a:t>
            </a:r>
          </a:p>
          <a:p>
            <a:pPr algn="just">
              <a:spcBef>
                <a:spcPts val="600"/>
              </a:spcBef>
            </a:pP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Projektu iesniegumu iesniegšanas kārta </a:t>
            </a:r>
          </a:p>
          <a:p>
            <a:pPr marL="0" indent="0" algn="r">
              <a:spcBef>
                <a:spcPts val="600"/>
              </a:spcBef>
              <a:buNone/>
            </a:pP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21.08.2017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.-15.11.2017</a:t>
            </a:r>
          </a:p>
          <a:p>
            <a:pPr algn="just">
              <a:spcBef>
                <a:spcPts val="600"/>
              </a:spcBef>
            </a:pP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Izsludināts publiskais finansējums -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milj.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</a:p>
          <a:p>
            <a:pPr algn="just">
              <a:spcBef>
                <a:spcPts val="600"/>
              </a:spcBef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lv-LV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SVVA</a:t>
            </a:r>
          </a:p>
          <a:p>
            <a:pPr algn="just">
              <a:spcBef>
                <a:spcPts val="600"/>
              </a:spcBef>
            </a:pP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Vietējās rīcības grupas izsludina projektu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iesniegumu iesniegšanas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kārtu attiecīgajā rīcībā un publisko finansējumu. 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lv-LV" sz="2400" kern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73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173096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Aktuālā informācija par </a:t>
            </a:r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projektu iesniegumu pieņemšanas kārtām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pieejama </a:t>
            </a:r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Lauku atbalsta dienesta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mājaslapā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www.lad.gov.lv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sadaļā </a:t>
            </a:r>
            <a:r>
              <a:rPr lang="lv-LV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«Atbalsts zivsaimniecībai»</a:t>
            </a:r>
          </a:p>
          <a:p>
            <a:pPr algn="just">
              <a:lnSpc>
                <a:spcPct val="160000"/>
              </a:lnSpc>
            </a:pPr>
            <a:endParaRPr lang="lv-LV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 EJZF pasākumu </a:t>
            </a:r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noteikumiem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 iepazīties </a:t>
            </a:r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Zemkopības ministrijas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mājaslapā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www.zm.gov.lv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sadaļā - </a:t>
            </a:r>
            <a:r>
              <a:rPr lang="lv-LV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«Zivsaimniecība», «Eiropas Jūrlietu un zivsaimniecības fonda (EJZF) atbalsts 2014-2020»</a:t>
            </a:r>
            <a:endParaRPr lang="lv-LV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13</a:t>
            </a:fld>
            <a:endParaRPr lang="lv-LV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547664" cy="171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52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781" y="0"/>
            <a:ext cx="3385110" cy="3760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7920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lv-LV" sz="3600" b="1" dirty="0" smtClean="0">
                <a:solidFill>
                  <a:schemeClr val="tx2"/>
                </a:solidFill>
              </a:rPr>
              <a:t>Paldies par Jūsu uzmanību!</a:t>
            </a:r>
          </a:p>
          <a:p>
            <a:pPr algn="ctr">
              <a:buNone/>
            </a:pPr>
            <a:endParaRPr lang="lv-LV" sz="3600" b="1" dirty="0">
              <a:solidFill>
                <a:schemeClr val="tx2"/>
              </a:solidFill>
            </a:endParaRPr>
          </a:p>
          <a:p>
            <a:pPr algn="ctr">
              <a:buNone/>
            </a:pPr>
            <a:endParaRPr lang="lv-LV" sz="3600" b="1" dirty="0">
              <a:solidFill>
                <a:schemeClr val="tx2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12774"/>
            <a:ext cx="9144000" cy="245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6779096" cy="778098"/>
          </a:xfrm>
        </p:spPr>
        <p:txBody>
          <a:bodyPr>
            <a:normAutofit/>
          </a:bodyPr>
          <a:lstStyle/>
          <a:p>
            <a:r>
              <a:rPr lang="lv-LV" sz="2400" b="1" dirty="0">
                <a:solidFill>
                  <a:schemeClr val="tx2"/>
                </a:solidFill>
              </a:rPr>
              <a:t>Zivsaimniecībai pieejamais finansējums </a:t>
            </a:r>
            <a:r>
              <a:rPr lang="lv-LV" sz="2400" b="1" dirty="0" smtClean="0">
                <a:solidFill>
                  <a:schemeClr val="tx2"/>
                </a:solidFill>
              </a:rPr>
              <a:t>2014-2020 </a:t>
            </a:r>
            <a:endParaRPr lang="lv-LV" sz="2400" b="1" dirty="0">
              <a:solidFill>
                <a:schemeClr val="tx2"/>
              </a:solidFill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2</a:t>
            </a:fld>
            <a:endParaRPr lang="lv-LV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547664" cy="171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Satura vietturis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00348"/>
              </p:ext>
            </p:extLst>
          </p:nvPr>
        </p:nvGraphicFramePr>
        <p:xfrm>
          <a:off x="662627" y="2060848"/>
          <a:ext cx="7848872" cy="428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aisnstūris 8"/>
          <p:cNvSpPr/>
          <p:nvPr/>
        </p:nvSpPr>
        <p:spPr>
          <a:xfrm>
            <a:off x="755576" y="1251169"/>
            <a:ext cx="7416824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Rīcības programmas 2014-2020 īstenošanai (ZRP) pieejami </a:t>
            </a:r>
            <a:r>
              <a:rPr lang="lv-LV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183,6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miljoni EUR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Publiskā finansējuma sadalījums prioritāšu līmenī, </a:t>
            </a:r>
            <a:r>
              <a:rPr lang="lv-LV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milj</a:t>
            </a:r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EUR:</a:t>
            </a: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62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547664" cy="171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b="1" dirty="0">
                <a:solidFill>
                  <a:schemeClr val="tx2"/>
                </a:solidFill>
              </a:rPr>
              <a:t>Atbalsts inovācijām ZRP pasākumos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v-LV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Inovācija zvejniecībā</a:t>
            </a:r>
          </a:p>
          <a:p>
            <a:endParaRPr lang="lv-LV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Inovācija akvakultūrā</a:t>
            </a:r>
          </a:p>
          <a:p>
            <a:endParaRPr lang="lv-LV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Sabiedrības virzītas vietējās attīstības pasākumi  </a:t>
            </a:r>
          </a:p>
          <a:p>
            <a:endParaRPr lang="lv-LV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lv-LV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Labā figūriekava 9"/>
          <p:cNvSpPr/>
          <p:nvPr/>
        </p:nvSpPr>
        <p:spPr>
          <a:xfrm>
            <a:off x="4458816" y="1719221"/>
            <a:ext cx="1049288" cy="190800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v-LV">
              <a:ln w="76200"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aisnstūris 10"/>
          <p:cNvSpPr/>
          <p:nvPr/>
        </p:nvSpPr>
        <p:spPr>
          <a:xfrm>
            <a:off x="5364088" y="1956334"/>
            <a:ext cx="3528392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Ministru kabineta 2016.gada 29.marta noteikumi Nr.193 „Valsts un Eiropas Savienības atbalsta piešķiršanas kārtība pasākumā "Inovācija"”</a:t>
            </a:r>
          </a:p>
        </p:txBody>
      </p:sp>
      <p:cxnSp>
        <p:nvCxnSpPr>
          <p:cNvPr id="13" name="Taisns bultveida savienotājs 12"/>
          <p:cNvCxnSpPr/>
          <p:nvPr/>
        </p:nvCxnSpPr>
        <p:spPr>
          <a:xfrm>
            <a:off x="5364088" y="4725144"/>
            <a:ext cx="576064" cy="0"/>
          </a:xfrm>
          <a:prstGeom prst="straightConnector1">
            <a:avLst/>
          </a:prstGeom>
          <a:ln w="25400">
            <a:solidFill>
              <a:schemeClr val="accent1">
                <a:shade val="95000"/>
                <a:satMod val="105000"/>
                <a:alpha val="93000"/>
              </a:schemeClr>
            </a:solidFill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aisnstūris 13"/>
          <p:cNvSpPr/>
          <p:nvPr/>
        </p:nvSpPr>
        <p:spPr>
          <a:xfrm>
            <a:off x="5868144" y="3863181"/>
            <a:ext cx="3096344" cy="2445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Ministru kabineta 2015.gada 20.oktobra noteikumi Nr.605 „Valsts un Eiropas Savienības atbalsta piešķiršanas kārtība Eiropas Jūrlietu un zivsaimniecības fonda pasākumam „Sabiedrības virzītas vietējās attīstības stratēģiju īstenošana”"</a:t>
            </a:r>
          </a:p>
        </p:txBody>
      </p:sp>
      <p:sp>
        <p:nvSpPr>
          <p:cNvPr id="15" name="Ovāls 14"/>
          <p:cNvSpPr/>
          <p:nvPr/>
        </p:nvSpPr>
        <p:spPr>
          <a:xfrm>
            <a:off x="3101008" y="1657396"/>
            <a:ext cx="1080120" cy="95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lv-LV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milj</a:t>
            </a:r>
            <a:r>
              <a:rPr lang="lv-LV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EUR</a:t>
            </a:r>
            <a:endParaRPr lang="lv-LV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āls 15"/>
          <p:cNvSpPr/>
          <p:nvPr/>
        </p:nvSpPr>
        <p:spPr>
          <a:xfrm>
            <a:off x="3101008" y="2702677"/>
            <a:ext cx="1080120" cy="95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(+4) milj. EUR</a:t>
            </a:r>
            <a:endParaRPr lang="lv-LV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āls 16"/>
          <p:cNvSpPr/>
          <p:nvPr/>
        </p:nvSpPr>
        <p:spPr>
          <a:xfrm>
            <a:off x="3378696" y="4941168"/>
            <a:ext cx="1697360" cy="95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chemeClr val="tx2"/>
                </a:solidFill>
              </a:rPr>
              <a:t>Pasākumā kopā 15 milj. EUR</a:t>
            </a:r>
            <a:endParaRPr lang="lv-LV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691680" y="692696"/>
            <a:ext cx="7200801" cy="769190"/>
          </a:xfrm>
        </p:spPr>
        <p:txBody>
          <a:bodyPr>
            <a:normAutofit/>
          </a:bodyPr>
          <a:lstStyle/>
          <a:p>
            <a:r>
              <a:rPr lang="lv-LV" sz="2400" b="1" dirty="0">
                <a:solidFill>
                  <a:schemeClr val="tx2"/>
                </a:solidFill>
              </a:rPr>
              <a:t>Inovācija zvejniecībā, akvakultūrā (I)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4</a:t>
            </a:fld>
            <a:endParaRPr lang="lv-LV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547664" cy="171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80542" y="1628800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INOVĀCIJA</a:t>
            </a:r>
          </a:p>
          <a:p>
            <a:pPr marL="0" indent="0" algn="just">
              <a:buNone/>
            </a:pP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kurā </a:t>
            </a:r>
            <a:r>
              <a:rPr lang="lv-LV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tiek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izstrādāti ieviešanai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jauni vai ievērojami uzlaboti </a:t>
            </a:r>
            <a:r>
              <a:rPr lang="lv-LV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produkti, </a:t>
            </a:r>
            <a:r>
              <a:rPr lang="lv-LV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aprīkojums, procesi </a:t>
            </a:r>
            <a:r>
              <a:rPr lang="lv-LV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metodes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 tiek ievērojami uzlabotas </a:t>
            </a:r>
            <a:r>
              <a:rPr lang="lv-LV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funkcionālās īpašības un paredzamais lietošanas veids</a:t>
            </a:r>
            <a:r>
              <a:rPr lang="lv-LV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piemēram, būtiski mainīti tehniskie parametri, sastāvdaļas un materiāli, pievienotā programmatūra, lietotājam un videi draudzīgās īpašības), kā arī </a:t>
            </a:r>
            <a:r>
              <a:rPr lang="lv-LV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izpētītas</a:t>
            </a: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inovatīvo produktu vai procesu </a:t>
            </a:r>
            <a:r>
              <a:rPr lang="lv-LV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tehniskās un ekonomiskās īstenošanas iespējas. </a:t>
            </a:r>
            <a:endParaRPr lang="lv-LV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Inovācija tehnoloģijā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ietver būtiskas izmaiņas tehnoloģiskajā procesā, iekārtās un programmatūrā, lai ievērojami uzlabotu ražošanas procesu vai ražošanas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metodes, un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tās ieviešana nodrošina jaunu produktu ražošanu vai ražošanas procesa ievērojamu maiņu</a:t>
            </a:r>
            <a:endParaRPr lang="lv-LV" sz="2000" kern="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lv-LV" sz="1800" kern="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lv-LV" sz="2000" kern="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6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7200801" cy="504056"/>
          </a:xfrm>
        </p:spPr>
        <p:txBody>
          <a:bodyPr>
            <a:normAutofit/>
          </a:bodyPr>
          <a:lstStyle/>
          <a:p>
            <a:r>
              <a:rPr lang="lv-LV" sz="2400" b="1" dirty="0">
                <a:solidFill>
                  <a:schemeClr val="tx2"/>
                </a:solidFill>
              </a:rPr>
              <a:t>Inovācija zvejniecībā, akvakultūrā (II) 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5</a:t>
            </a:fld>
            <a:endParaRPr lang="lv-LV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547664" cy="171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80542" y="1196752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lv-LV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Pasākuma </a:t>
            </a:r>
            <a:r>
              <a:rPr lang="lv-LV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mērķis: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inovācija </a:t>
            </a:r>
            <a:r>
              <a:rPr lang="lv-LV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zvejniecībā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zivju, vēžveidīgo un mīkstmiešu apstrādē, izstrādājot ieviešanai jaunus vai ievērojami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uzlabotus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produktus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aprīkojumu, procesus vai metodes;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inovācija </a:t>
            </a:r>
            <a:r>
              <a:rPr lang="lv-LV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akvakultūrā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tajā skaitā akvakultūras produkcijas apstrādē, izstrādājot ieviešanai jaunus vai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ievērojami uzlabotus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produktus vai procesus, lai ieviestu jaunas akvakultūras sugas ar labu tirgus potenciālu, tostarp izpētot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inovatīvo produktu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 procesu tehniskās vai ekonomiskās īstenošanas iespējas.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lv-LV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Atbalstu saņem:</a:t>
            </a:r>
          </a:p>
          <a:p>
            <a:pPr algn="just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lv-LV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Zinātniskā </a:t>
            </a:r>
            <a:r>
              <a:rPr lang="lv-LV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institūcija*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nozares biedrība (reģistrēta vismaz gadu pirms projekta un vismaz 3 biedri ir komersanti zivsaimniecībā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lv-LV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Nozares </a:t>
            </a:r>
            <a:r>
              <a:rPr lang="lv-LV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biedrība*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+zinātniskā institūcija;</a:t>
            </a:r>
          </a:p>
          <a:p>
            <a:pPr algn="just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lv-LV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Komersants*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zinātniskā institūcija.</a:t>
            </a:r>
          </a:p>
          <a:p>
            <a:pPr marL="0" indent="0" algn="just">
              <a:spcBef>
                <a:spcPts val="1800"/>
              </a:spcBef>
              <a:buNone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1800"/>
              </a:spcBef>
              <a:buNone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lv-LV" sz="2000" kern="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lv-LV" sz="2000" kern="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lv-LV" sz="2000" kern="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aisnstūris 4"/>
          <p:cNvSpPr/>
          <p:nvPr/>
        </p:nvSpPr>
        <p:spPr>
          <a:xfrm>
            <a:off x="755576" y="6309320"/>
            <a:ext cx="4824536" cy="548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- atbalsta pretendents</a:t>
            </a: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6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547664" cy="171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547664" y="548680"/>
            <a:ext cx="7200801" cy="607509"/>
          </a:xfrm>
        </p:spPr>
        <p:txBody>
          <a:bodyPr>
            <a:normAutofit/>
          </a:bodyPr>
          <a:lstStyle/>
          <a:p>
            <a:r>
              <a:rPr lang="lv-LV" sz="2400" b="1" dirty="0">
                <a:solidFill>
                  <a:schemeClr val="tx2"/>
                </a:solidFill>
              </a:rPr>
              <a:t>Inovācija zvejniecībā, akvakultūrā (III)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517232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lv-LV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 īstenošanas jomas: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ietekmes uz vidi samazināšana;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ilgtspējīgas ražošanas metodes;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produktu pievienotā vērtība;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ražošanas procesu efektivitāte;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zvejas aprīkojums; resursu ilgtspējīga izmantošana, </a:t>
            </a:r>
            <a:r>
              <a:rPr lang="lv-LV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tostarp energoefektivitāte </a:t>
            </a:r>
            <a:r>
              <a:rPr lang="lv-LV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ražošanas procesā;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jaunas, tirgū perspektīvas akvakultūras dzīvnieku sugas;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akvakultūras dzīvnieku labturība;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zivju miltu un zivju eļļas izmantošanas samazināšana akvakultūrā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lv-LV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lv-LV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Attiecināmas izmaksas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telpas, aprīkojums, iekārtas, materiāli (noma vai iegāde), komandējumu izmaksas, projekta rezultātu testēšana. Būvniecība - tikai publiskai zinātniskai institūcijai.</a:t>
            </a:r>
            <a:endParaRPr lang="lv-LV" sz="2400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lv-LV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263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547664" cy="171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619672" y="620688"/>
            <a:ext cx="7200801" cy="536772"/>
          </a:xfrm>
        </p:spPr>
        <p:txBody>
          <a:bodyPr>
            <a:normAutofit/>
          </a:bodyPr>
          <a:lstStyle/>
          <a:p>
            <a:r>
              <a:rPr lang="lv-LV" sz="2400" b="1" dirty="0">
                <a:solidFill>
                  <a:schemeClr val="tx2"/>
                </a:solidFill>
              </a:rPr>
              <a:t>Inovācija zvejniecībā, akvakultūrā (IV)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84312" y="1558156"/>
            <a:ext cx="8229600" cy="4536504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lv-LV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Viena projekta maksimālā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attiecināmo izmaksu summa ir </a:t>
            </a:r>
            <a:r>
              <a:rPr lang="lv-LV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400 000 </a:t>
            </a:r>
            <a:r>
              <a:rPr lang="lv-LV" sz="24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endParaRPr lang="lv-LV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lv-LV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lv-LV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Publiskā atbalsta apmērs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 attiecināmajām izmaksām):</a:t>
            </a:r>
          </a:p>
          <a:p>
            <a:pPr algn="just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publiskai zinātniskai institūcijai –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90 %;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privātpersonu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dibinātai zinātniskai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institūcijai, komersantam,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zemnieku vai zvejnieku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saimniecībai (MVU)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50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%;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komersantam, kas nav MVU–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%;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biedrībai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60 %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tzītai ražotāju organizācijai –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%;</a:t>
            </a:r>
          </a:p>
          <a:p>
            <a:pPr algn="just"/>
            <a:r>
              <a:rPr lang="lv-LV" sz="2400" kern="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Piekrastes zvejniekiem* vai biedrībai, kurā vismaz 1/3 piekrastes zvejnieku, – 80%.</a:t>
            </a:r>
            <a:endParaRPr lang="lv-LV" sz="2400" kern="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lv-LV" sz="2000" kern="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7</a:t>
            </a:fld>
            <a:endParaRPr lang="lv-LV" dirty="0"/>
          </a:p>
        </p:txBody>
      </p:sp>
      <p:sp>
        <p:nvSpPr>
          <p:cNvPr id="5" name="Taisnstūris 4"/>
          <p:cNvSpPr/>
          <p:nvPr/>
        </p:nvSpPr>
        <p:spPr>
          <a:xfrm>
            <a:off x="467544" y="6093296"/>
            <a:ext cx="828092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*Piekrastes zvejnieks – īpašumā laiva un ir spēkā esoša zvejas licence komercdarbībai piekrastē</a:t>
            </a: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6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547664" cy="171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4522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Projekta īstenošanas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laikā notiek projekta rezultātu </a:t>
            </a:r>
            <a:r>
              <a:rPr lang="lv-LV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testēšana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lv-LV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v-LV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iedrība </a:t>
            </a:r>
            <a:r>
              <a:rPr lang="lv-LV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kā sadarbības partneris piedalās vienā </a:t>
            </a:r>
            <a:r>
              <a:rPr lang="lv-LV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projektā vienā kārtā;</a:t>
            </a:r>
            <a:endParaRPr lang="lv-LV" sz="2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 projekta ieviešanas termiņš ir ilgāks par 12 mēnešiem, to sadala līdz 12 mēnešiem ilgos posmos, </a:t>
            </a:r>
            <a:r>
              <a:rPr lang="lv-LV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katram posmam nosakot veicamos darbus un sasniedzamos </a:t>
            </a:r>
            <a:r>
              <a:rPr lang="lv-LV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rezultātus;</a:t>
            </a:r>
            <a:endParaRPr lang="lv-LV" sz="2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ienu </a:t>
            </a:r>
            <a:r>
              <a:rPr lang="lv-LV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reizi kalendāra gadā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iesniedz Lauku atbalsta dienestā </a:t>
            </a:r>
            <a:r>
              <a:rPr lang="lv-LV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pārskatu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projektā īstenotajām darbībām;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Projektā iesaistītā </a:t>
            </a:r>
            <a:r>
              <a:rPr lang="lv-LV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zinātniskā institūcija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nodrošina ar projektu saistītās aktuālās </a:t>
            </a:r>
            <a:r>
              <a:rPr lang="lv-LV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informācijas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(informāciju par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projekta uzsākšanu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projekta rezultātu apkopojumu) ievietošanu </a:t>
            </a:r>
            <a:r>
              <a:rPr lang="lv-LV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savā tīmekļvietnē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Atbalsta saņēmējs kopā ar pēdējā maksājuma pieprasījumu iesniedz Lauku atbalsta dienestā projekta </a:t>
            </a:r>
            <a:r>
              <a:rPr lang="lv-LV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rezultātu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tostarp testēšanas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lv-LV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apkopojumu, ko apstiprinājusi projektā iesaistītās zinātniskās institūcijas zinātniskā padome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lv-LV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nesasniedz </a:t>
            </a:r>
            <a:r>
              <a:rPr lang="lv-LV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sākotnēji izvirzīto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 </a:t>
            </a:r>
            <a:r>
              <a:rPr lang="lv-LV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mērķi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iesniedz </a:t>
            </a:r>
            <a:r>
              <a:rPr lang="lv-LV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pamatojumu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kurā izvērsti paskaidro, kāpēc mērķis nav sasniegts.</a:t>
            </a:r>
            <a:endParaRPr lang="lv-LV" sz="2000" kern="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8</a:t>
            </a:fld>
            <a:endParaRPr lang="lv-LV" dirty="0"/>
          </a:p>
        </p:txBody>
      </p:sp>
      <p:sp>
        <p:nvSpPr>
          <p:cNvPr id="9" name="Virsraksts 1"/>
          <p:cNvSpPr>
            <a:spLocks noGrp="1"/>
          </p:cNvSpPr>
          <p:nvPr>
            <p:ph type="title"/>
          </p:nvPr>
        </p:nvSpPr>
        <p:spPr>
          <a:xfrm>
            <a:off x="1619672" y="571578"/>
            <a:ext cx="7200801" cy="288032"/>
          </a:xfrm>
        </p:spPr>
        <p:txBody>
          <a:bodyPr>
            <a:noAutofit/>
          </a:bodyPr>
          <a:lstStyle/>
          <a:p>
            <a:r>
              <a:rPr lang="lv-LV" sz="2400" b="1" dirty="0">
                <a:solidFill>
                  <a:schemeClr val="tx2"/>
                </a:solidFill>
              </a:rPr>
              <a:t>Inovācija zvejniecībā, akvakultūrā (V)</a:t>
            </a:r>
          </a:p>
        </p:txBody>
      </p:sp>
    </p:spTree>
    <p:extLst>
      <p:ext uri="{BB962C8B-B14F-4D97-AF65-F5344CB8AC3E}">
        <p14:creationId xmlns:p14="http://schemas.microsoft.com/office/powerpoint/2010/main" val="410925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547664" cy="171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7200801" cy="720080"/>
          </a:xfrm>
        </p:spPr>
        <p:txBody>
          <a:bodyPr>
            <a:noAutofit/>
          </a:bodyPr>
          <a:lstStyle/>
          <a:p>
            <a:r>
              <a:rPr lang="lv-LV" sz="2400" b="1" dirty="0" smtClean="0">
                <a:solidFill>
                  <a:schemeClr val="tx2"/>
                </a:solidFill>
              </a:rPr>
              <a:t> Sabiedrības </a:t>
            </a:r>
            <a:r>
              <a:rPr lang="lv-LV" sz="2400" b="1" dirty="0">
                <a:solidFill>
                  <a:schemeClr val="tx2"/>
                </a:solidFill>
              </a:rPr>
              <a:t>virzītas vietējās attīstības stratēģiju </a:t>
            </a:r>
            <a:r>
              <a:rPr lang="lv-LV" sz="2400" b="1" dirty="0" smtClean="0">
                <a:solidFill>
                  <a:schemeClr val="tx2"/>
                </a:solidFill>
              </a:rPr>
              <a:t>īstenošana</a:t>
            </a:r>
            <a:r>
              <a:rPr lang="lv-LV" sz="2400" b="1" dirty="0">
                <a:solidFill>
                  <a:schemeClr val="tx2"/>
                </a:solidFill>
              </a:rPr>
              <a:t> </a:t>
            </a:r>
            <a:r>
              <a:rPr lang="lv-LV" sz="2400" b="1" dirty="0" smtClean="0">
                <a:solidFill>
                  <a:schemeClr val="tx2"/>
                </a:solidFill>
              </a:rPr>
              <a:t>(SVVA)</a:t>
            </a:r>
            <a:endParaRPr lang="lv-LV" sz="2400" b="1" dirty="0">
              <a:solidFill>
                <a:schemeClr val="tx2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1125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lv-LV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Inovatīvs projekts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projekts, kuru īstenojot tiek radīti jauni vai uzlaboti produkti, procesi vai metodes un kurš atbilst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vietējā attīstības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stratēģijā noteiktajam par inovatīvo risinājumu identificēšanu un atbilstības kritērijiem to noteikšanai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lv-LV" sz="2000" kern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Inovatīviem projektiem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paaugstināta </a:t>
            </a:r>
            <a:r>
              <a:rPr lang="lv-LV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atbalsta </a:t>
            </a:r>
            <a:r>
              <a:rPr lang="lv-LV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intensitāte </a:t>
            </a:r>
            <a:r>
              <a:rPr lang="lv-LV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līdz </a:t>
            </a:r>
            <a:r>
              <a:rPr lang="lv-LV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r>
              <a:rPr lang="lv-LV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lv-LV" sz="2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Atbalsts ar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paaugstināto 70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intensitāti pieejams šādās aktivitātēs:</a:t>
            </a:r>
          </a:p>
          <a:p>
            <a:pPr algn="just"/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pievienotās vērtības veidošana un inovācijas veicināšana visos zvejas un akvakultūras produktu piegādes posmos;</a:t>
            </a:r>
          </a:p>
          <a:p>
            <a:pPr algn="just"/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ekonomiskās izaugsmes veicināšana, darba vietu radīšanas veicināšana, kā arī zivsaimniecības nozarē un citās jūras ekonomikas nozarēs – darbību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dažādošana (MKN redakcija apstiprināta MK 26.09.2017);</a:t>
            </a:r>
          </a:p>
          <a:p>
            <a:pPr marL="0" indent="0" algn="just">
              <a:buNone/>
            </a:pPr>
            <a:r>
              <a:rPr lang="lv-LV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Attiecināmās izmaksas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būvniecība,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iegādes.</a:t>
            </a: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lv-LV" sz="2000" kern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BA8F-F76E-47DF-BEAD-6EB16D4C4D13}" type="slidenum">
              <a:rPr lang="lv-LV" smtClean="0"/>
              <a:pPr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6128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estād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Iestād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estād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3620</TotalTime>
  <Words>980</Words>
  <Application>Microsoft Office PowerPoint</Application>
  <PresentationFormat>On-screen Show (4:3)</PresentationFormat>
  <Paragraphs>130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tēma</vt:lpstr>
      <vt:lpstr>PowerPoint Presentation</vt:lpstr>
      <vt:lpstr>Zivsaimniecībai pieejamais finansējums 2014-2020 </vt:lpstr>
      <vt:lpstr>Atbalsts inovācijām ZRP pasākumos</vt:lpstr>
      <vt:lpstr>Inovācija zvejniecībā, akvakultūrā (I)</vt:lpstr>
      <vt:lpstr>Inovācija zvejniecībā, akvakultūrā (II) </vt:lpstr>
      <vt:lpstr>Inovācija zvejniecībā, akvakultūrā (III)</vt:lpstr>
      <vt:lpstr>Inovācija zvejniecībā, akvakultūrā (IV)</vt:lpstr>
      <vt:lpstr>Inovācija zvejniecībā, akvakultūrā (V)</vt:lpstr>
      <vt:lpstr> Sabiedrības virzītas vietējās attīstības stratēģiju īstenošana (SVVA)</vt:lpstr>
      <vt:lpstr>Īstenošanā esošie inovāciju projekti</vt:lpstr>
      <vt:lpstr> Sabiedrības virzītas vietējās attīstības stratēģiju īstenošana (SVVA)</vt:lpstr>
      <vt:lpstr> Projektu iesniegšanas iespējas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Partneru un sabiedrības iesaiste ELFLA un EJZF plānošanas dokumentu sagatavošanas procesā</dc:title>
  <dc:creator>Armands Stahovskis</dc:creator>
  <cp:lastModifiedBy>Aiva Saulīte</cp:lastModifiedBy>
  <cp:revision>731</cp:revision>
  <cp:lastPrinted>2017-02-07T14:47:48Z</cp:lastPrinted>
  <dcterms:created xsi:type="dcterms:W3CDTF">2013-05-14T13:12:28Z</dcterms:created>
  <dcterms:modified xsi:type="dcterms:W3CDTF">2017-09-26T09:54:56Z</dcterms:modified>
</cp:coreProperties>
</file>