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265" r:id="rId2"/>
    <p:sldId id="336" r:id="rId3"/>
    <p:sldId id="330" r:id="rId4"/>
    <p:sldId id="337" r:id="rId5"/>
    <p:sldId id="311" r:id="rId6"/>
    <p:sldId id="335" r:id="rId7"/>
    <p:sldId id="334" r:id="rId8"/>
    <p:sldId id="322" r:id="rId9"/>
    <p:sldId id="314" r:id="rId10"/>
    <p:sldId id="338" r:id="rId11"/>
    <p:sldId id="339" r:id="rId12"/>
    <p:sldId id="333" r:id="rId13"/>
    <p:sldId id="270" r:id="rId14"/>
  </p:sldIdLst>
  <p:sldSz cx="9144000" cy="6858000" type="screen4x3"/>
  <p:notesSz cx="7010400" cy="92964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mands Stahovskis" initials="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03000"/>
    <a:srgbClr val="054333"/>
    <a:srgbClr val="003206"/>
    <a:srgbClr val="CC6600"/>
    <a:srgbClr val="F8F8F8"/>
    <a:srgbClr val="00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Vidējs stils 4 - izcēlum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4663" autoAdjust="0"/>
  </p:normalViewPr>
  <p:slideViewPr>
    <p:cSldViewPr>
      <p:cViewPr>
        <p:scale>
          <a:sx n="100" d="100"/>
          <a:sy n="100" d="100"/>
        </p:scale>
        <p:origin x="-1944" y="-492"/>
      </p:cViewPr>
      <p:guideLst>
        <p:guide orient="horz" pos="2160"/>
        <p:guide pos="2880"/>
      </p:guideLst>
    </p:cSldViewPr>
  </p:slideViewPr>
  <p:outlineViewPr>
    <p:cViewPr>
      <p:scale>
        <a:sx n="33" d="100"/>
        <a:sy n="33" d="100"/>
      </p:scale>
      <p:origin x="0" y="141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Lapa1!$H$6</c:f>
              <c:strCache>
                <c:ptCount val="1"/>
                <c:pt idx="0">
                  <c:v>pieejamais finansējums, EUR</c:v>
                </c:pt>
              </c:strCache>
            </c:strRef>
          </c:tx>
          <c:spPr>
            <a:effectLst>
              <a:outerShdw blurRad="63500" sx="102000" sy="102000" algn="ctr" rotWithShape="0">
                <a:prstClr val="black">
                  <a:alpha val="40000"/>
                </a:prstClr>
              </a:outerShdw>
            </a:effectLst>
            <a:scene3d>
              <a:camera prst="orthographicFront"/>
              <a:lightRig rig="threePt" dir="t"/>
            </a:scene3d>
            <a:sp3d>
              <a:bevelT w="101600" prst="riblet"/>
            </a:sp3d>
          </c:spPr>
          <c:dPt>
            <c:idx val="0"/>
            <c:bubble3D val="0"/>
            <c:spPr>
              <a:solidFill>
                <a:sysClr val="windowText" lastClr="000000">
                  <a:lumMod val="85000"/>
                  <a:lumOff val="15000"/>
                </a:sysClr>
              </a:solidFill>
              <a:effectLst>
                <a:outerShdw blurRad="63500" sx="102000" sy="102000" algn="ctr" rotWithShape="0">
                  <a:prstClr val="black">
                    <a:alpha val="40000"/>
                  </a:prstClr>
                </a:outerShdw>
              </a:effectLst>
              <a:scene3d>
                <a:camera prst="orthographicFront"/>
                <a:lightRig rig="threePt" dir="t"/>
              </a:scene3d>
              <a:sp3d>
                <a:bevelT w="101600" prst="riblet"/>
              </a:sp3d>
            </c:spPr>
            <c:extLst xmlns:c16r2="http://schemas.microsoft.com/office/drawing/2015/06/chart">
              <c:ext xmlns:c16="http://schemas.microsoft.com/office/drawing/2014/chart" uri="{C3380CC4-5D6E-409C-BE32-E72D297353CC}">
                <c16:uniqueId val="{00000001-442F-47C9-86ED-7F01B7DC1807}"/>
              </c:ext>
            </c:extLst>
          </c:dPt>
          <c:dPt>
            <c:idx val="4"/>
            <c:bubble3D val="0"/>
            <c:spPr>
              <a:solidFill>
                <a:srgbClr val="4F81BD"/>
              </a:solidFill>
              <a:effectLst>
                <a:outerShdw blurRad="63500" sx="102000" sy="102000" algn="ctr" rotWithShape="0">
                  <a:prstClr val="black">
                    <a:alpha val="40000"/>
                  </a:prstClr>
                </a:outerShdw>
              </a:effectLst>
              <a:scene3d>
                <a:camera prst="orthographicFront"/>
                <a:lightRig rig="threePt" dir="t"/>
              </a:scene3d>
              <a:sp3d>
                <a:bevelT w="101600" prst="riblet"/>
              </a:sp3d>
            </c:spPr>
            <c:extLst xmlns:c16r2="http://schemas.microsoft.com/office/drawing/2015/06/chart">
              <c:ext xmlns:c16="http://schemas.microsoft.com/office/drawing/2014/chart" uri="{C3380CC4-5D6E-409C-BE32-E72D297353CC}">
                <c16:uniqueId val="{00000003-442F-47C9-86ED-7F01B7DC1807}"/>
              </c:ext>
            </c:extLst>
          </c:dPt>
          <c:dPt>
            <c:idx val="6"/>
            <c:bubble3D val="0"/>
            <c:spPr>
              <a:solidFill>
                <a:srgbClr val="4BACC6">
                  <a:lumMod val="20000"/>
                  <a:lumOff val="80000"/>
                </a:srgbClr>
              </a:solidFill>
              <a:effectLst>
                <a:outerShdw blurRad="63500" sx="102000" sy="102000" algn="ctr" rotWithShape="0">
                  <a:prstClr val="black">
                    <a:alpha val="40000"/>
                  </a:prstClr>
                </a:outerShdw>
              </a:effectLst>
              <a:scene3d>
                <a:camera prst="orthographicFront"/>
                <a:lightRig rig="threePt" dir="t"/>
              </a:scene3d>
              <a:sp3d>
                <a:bevelT w="101600" prst="riblet"/>
              </a:sp3d>
            </c:spPr>
            <c:extLst xmlns:c16r2="http://schemas.microsoft.com/office/drawing/2015/06/chart">
              <c:ext xmlns:c16="http://schemas.microsoft.com/office/drawing/2014/chart" uri="{C3380CC4-5D6E-409C-BE32-E72D297353CC}">
                <c16:uniqueId val="{00000005-442F-47C9-86ED-7F01B7DC1807}"/>
              </c:ext>
            </c:extLst>
          </c:dPt>
          <c:dLbls>
            <c:dLbl>
              <c:idx val="0"/>
              <c:layout>
                <c:manualLayout>
                  <c:x val="-8.9451070166515646E-3"/>
                  <c:y val="1.60162509906363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42F-47C9-86ED-7F01B7DC1807}"/>
                </c:ext>
              </c:extLst>
            </c:dLbl>
            <c:dLbl>
              <c:idx val="1"/>
              <c:layout>
                <c:manualLayout>
                  <c:x val="-1.212938623537242E-2"/>
                  <c:y val="-1.27728731595419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442F-47C9-86ED-7F01B7DC1807}"/>
                </c:ext>
              </c:extLst>
            </c:dLbl>
            <c:dLbl>
              <c:idx val="2"/>
              <c:layout>
                <c:manualLayout>
                  <c:x val="1.7079014666056474E-2"/>
                  <c:y val="-1.195560547763211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442F-47C9-86ED-7F01B7DC1807}"/>
                </c:ext>
              </c:extLst>
            </c:dLbl>
            <c:dLbl>
              <c:idx val="3"/>
              <c:layout>
                <c:manualLayout>
                  <c:x val="8.4174515777553777E-3"/>
                  <c:y val="-2.937048432744989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442F-47C9-86ED-7F01B7DC1807}"/>
                </c:ext>
              </c:extLst>
            </c:dLbl>
            <c:dLbl>
              <c:idx val="4"/>
              <c:layout>
                <c:manualLayout>
                  <c:x val="1.3447919650110232E-2"/>
                  <c:y val="7.588046636811521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42F-47C9-86ED-7F01B7DC1807}"/>
                </c:ext>
              </c:extLst>
            </c:dLbl>
            <c:dLbl>
              <c:idx val="6"/>
              <c:layout>
                <c:manualLayout>
                  <c:x val="1.9198554900627759E-2"/>
                  <c:y val="1.193084686823444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42F-47C9-86ED-7F01B7DC1807}"/>
                </c:ext>
              </c:extLst>
            </c:dLbl>
            <c:spPr>
              <a:noFill/>
              <a:ln>
                <a:noFill/>
              </a:ln>
              <a:effectLst/>
            </c:spPr>
            <c:txPr>
              <a:bodyPr/>
              <a:lstStyle/>
              <a:p>
                <a:pPr>
                  <a:defRPr sz="1500" b="1" i="0" baseline="0"/>
                </a:pPr>
                <a:endParaRPr lang="lv-LV"/>
              </a:p>
            </c:tx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Lapa1!$G$7:$G$13</c:f>
              <c:strCache>
                <c:ptCount val="7"/>
                <c:pt idx="0">
                  <c:v>Zvejniecības ilgtspējīga attīstība, 23% </c:v>
                </c:pt>
                <c:pt idx="1">
                  <c:v>Akvakultūras ilgtspējīga attīstība, 25%</c:v>
                </c:pt>
                <c:pt idx="2">
                  <c:v>Kopējās zivsaimniecības politikas pasākumi, 7%</c:v>
                </c:pt>
                <c:pt idx="3">
                  <c:v>Zivsaimniecības teritoriju attīstība, 8%</c:v>
                </c:pt>
                <c:pt idx="4">
                  <c:v>Ar tirdzniecību un apstrādi saistīti pasākumi, 29%</c:v>
                </c:pt>
                <c:pt idx="5">
                  <c:v>Integrētā jūrlietu politika, 2%</c:v>
                </c:pt>
                <c:pt idx="6">
                  <c:v>Tehniskā palīdzība, 6%</c:v>
                </c:pt>
              </c:strCache>
            </c:strRef>
          </c:cat>
          <c:val>
            <c:numRef>
              <c:f>Lapa1!$H$7:$H$13</c:f>
              <c:numCache>
                <c:formatCode>General</c:formatCode>
                <c:ptCount val="7"/>
                <c:pt idx="0">
                  <c:v>41.9</c:v>
                </c:pt>
                <c:pt idx="1">
                  <c:v>46.3</c:v>
                </c:pt>
                <c:pt idx="2">
                  <c:v>13.1</c:v>
                </c:pt>
                <c:pt idx="3">
                  <c:v>15</c:v>
                </c:pt>
                <c:pt idx="4">
                  <c:v>54</c:v>
                </c:pt>
                <c:pt idx="5">
                  <c:v>3.3</c:v>
                </c:pt>
                <c:pt idx="6">
                  <c:v>10</c:v>
                </c:pt>
              </c:numCache>
            </c:numRef>
          </c:val>
          <c:extLst xmlns:c16r2="http://schemas.microsoft.com/office/drawing/2015/06/chart">
            <c:ext xmlns:c16="http://schemas.microsoft.com/office/drawing/2014/chart" uri="{C3380CC4-5D6E-409C-BE32-E72D297353CC}">
              <c16:uniqueId val="{00000009-442F-47C9-86ED-7F01B7DC1807}"/>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0822485065369902"/>
          <c:y val="9.1816368664102518E-2"/>
          <c:w val="0.3820667479352447"/>
          <c:h val="0.90818363133589752"/>
        </c:manualLayout>
      </c:layout>
      <c:overlay val="0"/>
      <c:txPr>
        <a:bodyPr/>
        <a:lstStyle/>
        <a:p>
          <a:pPr>
            <a:defRPr sz="1400"/>
          </a:pPr>
          <a:endParaRPr lang="lv-LV"/>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spPr>
        <a:noFill/>
        <a:ln w="9525">
          <a:noFill/>
        </a:ln>
      </c:spPr>
    </c:floor>
    <c:sideWall>
      <c:thickness val="0"/>
    </c:sideWall>
    <c:backWall>
      <c:thickness val="0"/>
    </c:backWall>
    <c:plotArea>
      <c:layout/>
      <c:bar3DChart>
        <c:barDir val="col"/>
        <c:grouping val="percentStacked"/>
        <c:varyColors val="0"/>
        <c:ser>
          <c:idx val="3"/>
          <c:order val="0"/>
          <c:tx>
            <c:strRef>
              <c:f>Lapa1!$F$12</c:f>
              <c:strCache>
                <c:ptCount val="1"/>
                <c:pt idx="0">
                  <c:v>Konsultācijas</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val>
            <c:numRef>
              <c:f>Lapa1!$G$12</c:f>
              <c:numCache>
                <c:formatCode>_-* #,##0.0_-;\-* #,##0.0_-;_-* "-"??_-;_-@_-</c:formatCode>
                <c:ptCount val="1"/>
                <c:pt idx="0">
                  <c:v>0.6</c:v>
                </c:pt>
              </c:numCache>
            </c:numRef>
          </c:val>
          <c:extLst xmlns:c16r2="http://schemas.microsoft.com/office/drawing/2015/06/chart">
            <c:ext xmlns:c16="http://schemas.microsoft.com/office/drawing/2014/chart" uri="{C3380CC4-5D6E-409C-BE32-E72D297353CC}">
              <c16:uniqueId val="{00000000-B28E-4C22-A51A-9C0751B0E720}"/>
            </c:ext>
          </c:extLst>
        </c:ser>
        <c:ser>
          <c:idx val="2"/>
          <c:order val="1"/>
          <c:tx>
            <c:strRef>
              <c:f>Lapa1!$F$11</c:f>
              <c:strCache>
                <c:ptCount val="1"/>
                <c:pt idx="0">
                  <c:v>Vides pakalpojumi (hektārmaksājumi)</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val>
            <c:numRef>
              <c:f>Lapa1!$G$11</c:f>
              <c:numCache>
                <c:formatCode>_-* #,##0.0_-;\-* #,##0.0_-;_-* "-"??_-;_-@_-</c:formatCode>
                <c:ptCount val="1"/>
                <c:pt idx="0">
                  <c:v>8.6999999999999993</c:v>
                </c:pt>
              </c:numCache>
            </c:numRef>
          </c:val>
          <c:extLst xmlns:c16r2="http://schemas.microsoft.com/office/drawing/2015/06/chart">
            <c:ext xmlns:c16="http://schemas.microsoft.com/office/drawing/2014/chart" uri="{C3380CC4-5D6E-409C-BE32-E72D297353CC}">
              <c16:uniqueId val="{00000001-B28E-4C22-A51A-9C0751B0E720}"/>
            </c:ext>
          </c:extLst>
        </c:ser>
        <c:ser>
          <c:idx val="1"/>
          <c:order val="2"/>
          <c:tx>
            <c:strRef>
              <c:f>Lapa1!$F$10</c:f>
              <c:strCache>
                <c:ptCount val="1"/>
                <c:pt idx="0">
                  <c:v>Inovācija</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val>
            <c:numRef>
              <c:f>Lapa1!$G$10</c:f>
              <c:numCache>
                <c:formatCode>_-* #,##0.0_-;\-* #,##0.0_-;_-* "-"??_-;_-@_-</c:formatCode>
                <c:ptCount val="1"/>
                <c:pt idx="0">
                  <c:v>3</c:v>
                </c:pt>
              </c:numCache>
            </c:numRef>
          </c:val>
          <c:extLst xmlns:c16r2="http://schemas.microsoft.com/office/drawing/2015/06/chart">
            <c:ext xmlns:c16="http://schemas.microsoft.com/office/drawing/2014/chart" uri="{C3380CC4-5D6E-409C-BE32-E72D297353CC}">
              <c16:uniqueId val="{00000002-B28E-4C22-A51A-9C0751B0E720}"/>
            </c:ext>
          </c:extLst>
        </c:ser>
        <c:ser>
          <c:idx val="0"/>
          <c:order val="3"/>
          <c:tx>
            <c:strRef>
              <c:f>Lapa1!$F$9</c:f>
              <c:strCache>
                <c:ptCount val="1"/>
                <c:pt idx="0">
                  <c:v>Produktīvi ieguldījumi</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val>
            <c:numRef>
              <c:f>Lapa1!$G$9</c:f>
              <c:numCache>
                <c:formatCode>_-* #,##0.0_-;\-* #,##0.0_-;_-* "-"??_-;_-@_-</c:formatCode>
                <c:ptCount val="1"/>
                <c:pt idx="0">
                  <c:v>34</c:v>
                </c:pt>
              </c:numCache>
            </c:numRef>
          </c:val>
          <c:extLst xmlns:c16r2="http://schemas.microsoft.com/office/drawing/2015/06/chart">
            <c:ext xmlns:c16="http://schemas.microsoft.com/office/drawing/2014/chart" uri="{C3380CC4-5D6E-409C-BE32-E72D297353CC}">
              <c16:uniqueId val="{00000003-B28E-4C22-A51A-9C0751B0E720}"/>
            </c:ext>
          </c:extLst>
        </c:ser>
        <c:dLbls>
          <c:showLegendKey val="0"/>
          <c:showVal val="0"/>
          <c:showCatName val="0"/>
          <c:showSerName val="0"/>
          <c:showPercent val="0"/>
          <c:showBubbleSize val="0"/>
        </c:dLbls>
        <c:gapWidth val="150"/>
        <c:shape val="box"/>
        <c:axId val="129053440"/>
        <c:axId val="129054976"/>
        <c:axId val="0"/>
      </c:bar3DChart>
      <c:catAx>
        <c:axId val="129053440"/>
        <c:scaling>
          <c:orientation val="minMax"/>
        </c:scaling>
        <c:delete val="1"/>
        <c:axPos val="b"/>
        <c:majorTickMark val="out"/>
        <c:minorTickMark val="none"/>
        <c:tickLblPos val="nextTo"/>
        <c:crossAx val="129054976"/>
        <c:crosses val="autoZero"/>
        <c:auto val="1"/>
        <c:lblAlgn val="ctr"/>
        <c:lblOffset val="100"/>
        <c:noMultiLvlLbl val="0"/>
      </c:catAx>
      <c:valAx>
        <c:axId val="129054976"/>
        <c:scaling>
          <c:orientation val="minMax"/>
        </c:scaling>
        <c:delete val="1"/>
        <c:axPos val="l"/>
        <c:numFmt formatCode="0%" sourceLinked="1"/>
        <c:majorTickMark val="out"/>
        <c:minorTickMark val="none"/>
        <c:tickLblPos val="nextTo"/>
        <c:crossAx val="129053440"/>
        <c:crosses val="autoZero"/>
        <c:crossBetween val="between"/>
        <c:majorUnit val="0.1"/>
        <c:minorUnit val="2.0000000000000004E-2"/>
      </c:valAx>
    </c:plotArea>
    <c:legend>
      <c:legendPos val="b"/>
      <c:layout/>
      <c:overlay val="0"/>
      <c:txPr>
        <a:bodyPr/>
        <a:lstStyle/>
        <a:p>
          <a:pPr>
            <a:defRPr sz="1000" b="0" i="0" baseline="0"/>
          </a:pPr>
          <a:endParaRPr lang="lv-LV"/>
        </a:p>
      </c:txPr>
    </c:legend>
    <c:plotVisOnly val="1"/>
    <c:dispBlanksAs val="gap"/>
    <c:showDLblsOverMax val="0"/>
  </c:chart>
  <c:txPr>
    <a:bodyPr/>
    <a:lstStyle/>
    <a:p>
      <a:pPr>
        <a:defRPr sz="1200" b="1" i="0" baseline="0">
          <a:latin typeface="Times New Roman" panose="02020603050405020304" pitchFamily="18" charset="0"/>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depthPercent val="100"/>
      <c:rAngAx val="1"/>
    </c:view3D>
    <c:floor>
      <c:thickness val="0"/>
      <c:spPr>
        <a:noFill/>
        <a:ln w="9525">
          <a:noFill/>
        </a:ln>
      </c:spPr>
    </c:floor>
    <c:sideWall>
      <c:thickness val="0"/>
    </c:sideWall>
    <c:backWall>
      <c:thickness val="0"/>
    </c:backWall>
    <c:plotArea>
      <c:layout/>
      <c:bar3DChart>
        <c:barDir val="col"/>
        <c:grouping val="stacked"/>
        <c:varyColors val="0"/>
        <c:ser>
          <c:idx val="0"/>
          <c:order val="0"/>
          <c:tx>
            <c:strRef>
              <c:f>Sheet1!$H$42</c:f>
              <c:strCache>
                <c:ptCount val="1"/>
                <c:pt idx="0">
                  <c:v>Vērtēšanā</c:v>
                </c:pt>
              </c:strCache>
            </c:strRef>
          </c:tx>
          <c:invertIfNegative val="0"/>
          <c:dLbls>
            <c:dLbl>
              <c:idx val="0"/>
              <c:layout/>
              <c:tx>
                <c:rich>
                  <a:bodyPr/>
                  <a:lstStyle/>
                  <a:p>
                    <a:r>
                      <a:rPr lang="en-US" smtClean="0"/>
                      <a:t>4</a:t>
                    </a:r>
                    <a:r>
                      <a:rPr lang="lv-LV" smtClean="0"/>
                      <a:t>,5</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val>
            <c:numRef>
              <c:f>Sheet1!$I$42</c:f>
              <c:numCache>
                <c:formatCode>#,##0</c:formatCode>
                <c:ptCount val="1"/>
                <c:pt idx="0">
                  <c:v>4471.6360000000004</c:v>
                </c:pt>
              </c:numCache>
            </c:numRef>
          </c:val>
        </c:ser>
        <c:ser>
          <c:idx val="1"/>
          <c:order val="1"/>
          <c:tx>
            <c:strRef>
              <c:f>Sheet1!$H$43</c:f>
              <c:strCache>
                <c:ptCount val="1"/>
                <c:pt idx="0">
                  <c:v>Īstenošanā</c:v>
                </c:pt>
              </c:strCache>
            </c:strRef>
          </c:tx>
          <c:invertIfNegative val="0"/>
          <c:dLbls>
            <c:dLbl>
              <c:idx val="0"/>
              <c:layout/>
              <c:tx>
                <c:rich>
                  <a:bodyPr/>
                  <a:lstStyle/>
                  <a:p>
                    <a:r>
                      <a:rPr lang="en-US" dirty="0" smtClean="0"/>
                      <a:t>6</a:t>
                    </a:r>
                    <a:r>
                      <a:rPr lang="lv-LV" dirty="0" smtClean="0"/>
                      <a:t>,</a:t>
                    </a:r>
                    <a:r>
                      <a:rPr lang="en-US" dirty="0" smtClean="0"/>
                      <a:t>8</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val>
            <c:numRef>
              <c:f>Sheet1!$I$43</c:f>
              <c:numCache>
                <c:formatCode>#,##0</c:formatCode>
                <c:ptCount val="1"/>
                <c:pt idx="0">
                  <c:v>6856.4444800000001</c:v>
                </c:pt>
              </c:numCache>
            </c:numRef>
          </c:val>
        </c:ser>
        <c:ser>
          <c:idx val="2"/>
          <c:order val="2"/>
          <c:tx>
            <c:strRef>
              <c:f>Sheet1!$H$44</c:f>
              <c:strCache>
                <c:ptCount val="1"/>
                <c:pt idx="0">
                  <c:v>Apmaksāti</c:v>
                </c:pt>
              </c:strCache>
            </c:strRef>
          </c:tx>
          <c:invertIfNegative val="0"/>
          <c:dLbls>
            <c:dLbl>
              <c:idx val="0"/>
              <c:layout/>
              <c:tx>
                <c:rich>
                  <a:bodyPr/>
                  <a:lstStyle/>
                  <a:p>
                    <a:r>
                      <a:rPr lang="lv-LV" smtClean="0"/>
                      <a:t>0,2</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val>
            <c:numRef>
              <c:f>Sheet1!$I$44</c:f>
              <c:numCache>
                <c:formatCode>#,##0</c:formatCode>
                <c:ptCount val="1"/>
                <c:pt idx="0">
                  <c:v>195.32900000000001</c:v>
                </c:pt>
              </c:numCache>
            </c:numRef>
          </c:val>
        </c:ser>
        <c:dLbls>
          <c:showLegendKey val="0"/>
          <c:showVal val="0"/>
          <c:showCatName val="0"/>
          <c:showSerName val="0"/>
          <c:showPercent val="0"/>
          <c:showBubbleSize val="0"/>
        </c:dLbls>
        <c:gapWidth val="150"/>
        <c:shape val="box"/>
        <c:axId val="139850880"/>
        <c:axId val="139852416"/>
        <c:axId val="0"/>
      </c:bar3DChart>
      <c:catAx>
        <c:axId val="139850880"/>
        <c:scaling>
          <c:orientation val="minMax"/>
        </c:scaling>
        <c:delete val="1"/>
        <c:axPos val="b"/>
        <c:majorTickMark val="out"/>
        <c:minorTickMark val="none"/>
        <c:tickLblPos val="nextTo"/>
        <c:crossAx val="139852416"/>
        <c:crosses val="autoZero"/>
        <c:auto val="1"/>
        <c:lblAlgn val="ctr"/>
        <c:lblOffset val="100"/>
        <c:noMultiLvlLbl val="0"/>
      </c:catAx>
      <c:valAx>
        <c:axId val="139852416"/>
        <c:scaling>
          <c:orientation val="minMax"/>
        </c:scaling>
        <c:delete val="1"/>
        <c:axPos val="l"/>
        <c:numFmt formatCode="#,##0" sourceLinked="1"/>
        <c:majorTickMark val="out"/>
        <c:minorTickMark val="none"/>
        <c:tickLblPos val="nextTo"/>
        <c:crossAx val="139850880"/>
        <c:crosses val="autoZero"/>
        <c:crossBetween val="between"/>
      </c:valAx>
    </c:plotArea>
    <c:legend>
      <c:legendPos val="b"/>
      <c:layout/>
      <c:overlay val="0"/>
      <c:txPr>
        <a:bodyPr/>
        <a:lstStyle/>
        <a:p>
          <a:pPr>
            <a:defRPr sz="1200" b="0" i="0" baseline="0">
              <a:latin typeface="Times New Roman" panose="02020603050405020304" pitchFamily="18" charset="0"/>
            </a:defRPr>
          </a:pPr>
          <a:endParaRPr lang="lv-LV"/>
        </a:p>
      </c:txPr>
    </c:legend>
    <c:plotVisOnly val="1"/>
    <c:dispBlanksAs val="gap"/>
    <c:showDLblsOverMax val="0"/>
  </c:chart>
  <c:txPr>
    <a:bodyPr/>
    <a:lstStyle/>
    <a:p>
      <a:pPr>
        <a:defRPr sz="1400" b="1" i="0" baseline="0"/>
      </a:pPr>
      <a:endParaRPr lang="lv-LV"/>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lv-LV"/>
          </a:p>
        </p:txBody>
      </p:sp>
      <p:sp>
        <p:nvSpPr>
          <p:cNvPr id="3" name="Datuma vietturis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BBE23A3-C2B8-4FF4-AE64-538F8956CF0A}" type="datetimeFigureOut">
              <a:rPr lang="lv-LV" smtClean="0"/>
              <a:t>2017.03.02.</a:t>
            </a:fld>
            <a:endParaRPr lang="lv-LV"/>
          </a:p>
        </p:txBody>
      </p:sp>
      <p:sp>
        <p:nvSpPr>
          <p:cNvPr id="4" name="Kājenes vietturis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lv-LV"/>
          </a:p>
        </p:txBody>
      </p:sp>
      <p:sp>
        <p:nvSpPr>
          <p:cNvPr id="5" name="Slaida numura vietturis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BF66AD5-0462-47E7-B7DE-67FB594015AB}" type="slidenum">
              <a:rPr lang="lv-LV" smtClean="0"/>
              <a:t>‹#›</a:t>
            </a:fld>
            <a:endParaRPr lang="lv-LV"/>
          </a:p>
        </p:txBody>
      </p:sp>
    </p:spTree>
    <p:extLst>
      <p:ext uri="{BB962C8B-B14F-4D97-AF65-F5344CB8AC3E}">
        <p14:creationId xmlns:p14="http://schemas.microsoft.com/office/powerpoint/2010/main" val="2675510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lv-LV"/>
          </a:p>
        </p:txBody>
      </p:sp>
      <p:sp>
        <p:nvSpPr>
          <p:cNvPr id="3" name="Datuma vietturis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42098C-B03C-453F-826D-8934EB034A59}" type="datetimeFigureOut">
              <a:rPr lang="lv-LV" smtClean="0"/>
              <a:t>2017.03.02.</a:t>
            </a:fld>
            <a:endParaRPr lang="lv-LV"/>
          </a:p>
        </p:txBody>
      </p:sp>
      <p:sp>
        <p:nvSpPr>
          <p:cNvPr id="4" name="Slaida attēla vietturi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lv-LV"/>
          </a:p>
        </p:txBody>
      </p:sp>
      <p:sp>
        <p:nvSpPr>
          <p:cNvPr id="5" name="Piezīmju vietturi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lv-LV"/>
          </a:p>
        </p:txBody>
      </p:sp>
      <p:sp>
        <p:nvSpPr>
          <p:cNvPr id="7" name="Slaida numura vietturis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A84057-588A-46F2-8041-07005FD1A751}" type="slidenum">
              <a:rPr lang="lv-LV" smtClean="0"/>
              <a:t>‹#›</a:t>
            </a:fld>
            <a:endParaRPr lang="lv-LV"/>
          </a:p>
        </p:txBody>
      </p:sp>
    </p:spTree>
    <p:extLst>
      <p:ext uri="{BB962C8B-B14F-4D97-AF65-F5344CB8AC3E}">
        <p14:creationId xmlns:p14="http://schemas.microsoft.com/office/powerpoint/2010/main" val="880716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smtClean="0"/>
          </a:p>
        </p:txBody>
      </p:sp>
      <p:sp>
        <p:nvSpPr>
          <p:cNvPr id="22532"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343D7D-AABE-4083-9D45-E70A43A3F8A7}" type="slidenum">
              <a:rPr lang="lv-LV" altLang="lv-LV" smtClean="0"/>
              <a:pPr/>
              <a:t>2</a:t>
            </a:fld>
            <a:endParaRPr lang="lv-LV" altLang="lv-LV"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39A84057-588A-46F2-8041-07005FD1A751}" type="slidenum">
              <a:rPr lang="lv-LV" smtClean="0"/>
              <a:t>12</a:t>
            </a:fld>
            <a:endParaRPr lang="lv-LV"/>
          </a:p>
        </p:txBody>
      </p:sp>
    </p:spTree>
    <p:extLst>
      <p:ext uri="{BB962C8B-B14F-4D97-AF65-F5344CB8AC3E}">
        <p14:creationId xmlns:p14="http://schemas.microsoft.com/office/powerpoint/2010/main" val="344267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38406110-3D2E-439A-87BB-763098B6A19D}" type="datetime1">
              <a:rPr lang="lv-LV" smtClean="0"/>
              <a:t>2017.03.02.</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25237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46E452D2-CBD6-432E-AF7F-5DCE40084364}" type="datetime1">
              <a:rPr lang="lv-LV" smtClean="0"/>
              <a:t>2017.03.02.</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133366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DC49D87C-B41D-4D51-999E-51C0D45BC7A3}" type="datetime1">
              <a:rPr lang="lv-LV" smtClean="0"/>
              <a:t>2017.03.02.</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2212014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8"/>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E1AC51D5-E049-4FDC-AEC3-9B0EC2AB81FA}" type="slidenum">
              <a:rPr lang="en-US" altLang="en-US"/>
              <a:pPr>
                <a:defRPr/>
              </a:pPr>
              <a:t>‹#›</a:t>
            </a:fld>
            <a:endParaRPr lang="en-US" altLang="en-US" dirty="0"/>
          </a:p>
        </p:txBody>
      </p:sp>
    </p:spTree>
    <p:extLst>
      <p:ext uri="{BB962C8B-B14F-4D97-AF65-F5344CB8AC3E}">
        <p14:creationId xmlns:p14="http://schemas.microsoft.com/office/powerpoint/2010/main" val="1334505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55006899-2953-477B-8F0B-B1607560F351}" type="datetime1">
              <a:rPr lang="lv-LV" smtClean="0"/>
              <a:t>2017.03.02.</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224313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DDA11144-A148-4CC8-A816-FD31D7D59816}" type="datetime1">
              <a:rPr lang="lv-LV" smtClean="0"/>
              <a:t>2017.03.02.</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255822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66EA8E74-46D0-4ED0-80A0-E43DD431E3D5}" type="datetime1">
              <a:rPr lang="lv-LV" smtClean="0"/>
              <a:t>2017.03.02.</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407525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F540B952-C4D3-45CC-96B2-2EAAA9E519CB}" type="datetime1">
              <a:rPr lang="lv-LV" smtClean="0"/>
              <a:t>2017.03.02.</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3982398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224B9F9F-B992-4C53-9C82-5F29DDD1FF3A}" type="datetime1">
              <a:rPr lang="lv-LV" smtClean="0"/>
              <a:t>2017.03.02.</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354579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6B5DC809-8022-4A1B-AEFC-74CFEDF12DEA}" type="datetime1">
              <a:rPr lang="lv-LV" smtClean="0"/>
              <a:t>2017.03.02.</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413100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47F47412-8D9F-4395-9A0C-A2C725B2E1B9}" type="datetime1">
              <a:rPr lang="lv-LV" smtClean="0"/>
              <a:t>2017.03.02.</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229653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B9219A81-F9BA-4A29-96D7-07FF14E5F7AC}" type="datetime1">
              <a:rPr lang="lv-LV" smtClean="0"/>
              <a:t>2017.03.02.</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63F7BA8F-F76E-47DF-BEAD-6EB16D4C4D13}" type="slidenum">
              <a:rPr lang="lv-LV" smtClean="0"/>
              <a:pPr/>
              <a:t>‹#›</a:t>
            </a:fld>
            <a:endParaRPr lang="lv-LV"/>
          </a:p>
        </p:txBody>
      </p:sp>
    </p:spTree>
    <p:extLst>
      <p:ext uri="{BB962C8B-B14F-4D97-AF65-F5344CB8AC3E}">
        <p14:creationId xmlns:p14="http://schemas.microsoft.com/office/powerpoint/2010/main" val="61365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DA6A9-66E8-4262-9370-224B959ADBE1}" type="datetime1">
              <a:rPr lang="lv-LV" smtClean="0"/>
              <a:t>2017.03.02.</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7BA8F-F76E-47DF-BEAD-6EB16D4C4D13}" type="slidenum">
              <a:rPr lang="lv-LV" smtClean="0"/>
              <a:pPr/>
              <a:t>‹#›</a:t>
            </a:fld>
            <a:endParaRPr lang="lv-LV"/>
          </a:p>
        </p:txBody>
      </p:sp>
    </p:spTree>
    <p:extLst>
      <p:ext uri="{BB962C8B-B14F-4D97-AF65-F5344CB8AC3E}">
        <p14:creationId xmlns:p14="http://schemas.microsoft.com/office/powerpoint/2010/main" val="24085343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oleObject" Target="../embeddings/oleObject1.bin"/><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781" y="0"/>
            <a:ext cx="3385110" cy="3760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360855" y="3284984"/>
            <a:ext cx="8229600" cy="1673637"/>
          </a:xfrm>
          <a:prstGeom prst="rect">
            <a:avLst/>
          </a:prstGeom>
          <a:ln>
            <a:noFill/>
          </a:ln>
        </p:spPr>
        <p:txBody>
          <a:bodyPr vert="horz" lIns="0" tIns="0" rIns="18288" bIns="0" rtlCol="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defRPr/>
            </a:pPr>
            <a:r>
              <a:rPr lang="lv-LV" sz="3600" dirty="0" smtClean="0">
                <a:solidFill>
                  <a:schemeClr val="accent1">
                    <a:lumMod val="75000"/>
                  </a:schemeClr>
                </a:solidFill>
                <a:effectLst>
                  <a:outerShdw blurRad="38100" dist="38100" dir="2700000" algn="tl">
                    <a:srgbClr val="000000">
                      <a:alpha val="43137"/>
                    </a:srgbClr>
                  </a:outerShdw>
                </a:effectLst>
              </a:rPr>
              <a:t>Atbalsts akvakultūrai</a:t>
            </a:r>
          </a:p>
          <a:p>
            <a:pPr algn="ctr">
              <a:defRPr/>
            </a:pPr>
            <a:r>
              <a:rPr lang="lv-LV" sz="3600" dirty="0" smtClean="0">
                <a:solidFill>
                  <a:schemeClr val="accent1">
                    <a:lumMod val="75000"/>
                  </a:schemeClr>
                </a:solidFill>
                <a:effectLst>
                  <a:outerShdw blurRad="38100" dist="38100" dir="2700000" algn="tl">
                    <a:srgbClr val="000000">
                      <a:alpha val="43137"/>
                    </a:srgbClr>
                  </a:outerShdw>
                </a:effectLst>
              </a:rPr>
              <a:t>Eiropas Jūrlietu un zivsaimniecības fonda </a:t>
            </a:r>
            <a:r>
              <a:rPr lang="lv-LV" sz="3600" dirty="0">
                <a:solidFill>
                  <a:schemeClr val="accent1">
                    <a:lumMod val="75000"/>
                  </a:schemeClr>
                </a:solidFill>
                <a:effectLst>
                  <a:outerShdw blurRad="38100" dist="38100" dir="2700000" algn="tl">
                    <a:srgbClr val="000000">
                      <a:alpha val="43137"/>
                    </a:srgbClr>
                  </a:outerShdw>
                </a:effectLst>
              </a:rPr>
              <a:t>(EJZF) ietvaros </a:t>
            </a:r>
            <a:endParaRPr lang="lv-LV" sz="3600" dirty="0" smtClean="0">
              <a:solidFill>
                <a:schemeClr val="accent1">
                  <a:lumMod val="75000"/>
                </a:schemeClr>
              </a:solidFill>
              <a:effectLst>
                <a:outerShdw blurRad="38100" dist="38100" dir="2700000" algn="tl">
                  <a:srgbClr val="000000">
                    <a:alpha val="43137"/>
                  </a:srgbClr>
                </a:outerShdw>
              </a:effectLst>
            </a:endParaRPr>
          </a:p>
        </p:txBody>
      </p:sp>
      <p:sp>
        <p:nvSpPr>
          <p:cNvPr id="9" name="Taisnstūris 8"/>
          <p:cNvSpPr/>
          <p:nvPr/>
        </p:nvSpPr>
        <p:spPr>
          <a:xfrm>
            <a:off x="5867400" y="5516563"/>
            <a:ext cx="3025775" cy="792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20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Zemkopības ministrija</a:t>
            </a:r>
          </a:p>
          <a:p>
            <a:pPr algn="ctr">
              <a:defRPr/>
            </a:pPr>
            <a:r>
              <a:rPr lang="lv-LV" sz="20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02.03.2017. </a:t>
            </a:r>
            <a:endParaRPr lang="lv-LV" sz="20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12774"/>
            <a:ext cx="9144000" cy="245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7678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atura vietturis 2"/>
          <p:cNvSpPr>
            <a:spLocks noGrp="1"/>
          </p:cNvSpPr>
          <p:nvPr>
            <p:ph idx="1"/>
          </p:nvPr>
        </p:nvSpPr>
        <p:spPr>
          <a:xfrm>
            <a:off x="457200" y="1124744"/>
            <a:ext cx="8229600" cy="5733256"/>
          </a:xfrm>
        </p:spPr>
        <p:txBody>
          <a:bodyPr>
            <a:normAutofit/>
          </a:bodyPr>
          <a:lstStyle/>
          <a:p>
            <a:pPr marL="0" indent="0">
              <a:spcBef>
                <a:spcPts val="0"/>
              </a:spcBef>
              <a:buNone/>
            </a:pPr>
            <a:r>
              <a:rPr lang="lv-LV" sz="1400" b="1" i="1" u="sng" dirty="0">
                <a:solidFill>
                  <a:srgbClr val="C00000"/>
                </a:solidFill>
                <a:latin typeface="Times New Roman" panose="02020603050405020304" pitchFamily="18" charset="0"/>
                <a:cs typeface="Times New Roman" panose="02020603050405020304" pitchFamily="18" charset="0"/>
              </a:rPr>
              <a:t>Inovācijas projekts  jāīsteno vismaz vienā no šādām jomām</a:t>
            </a:r>
            <a:r>
              <a:rPr lang="lv-LV" sz="1400" b="1" i="1" u="sng" dirty="0" smtClean="0">
                <a:solidFill>
                  <a:srgbClr val="C00000"/>
                </a:solidFill>
                <a:latin typeface="Times New Roman" panose="02020603050405020304" pitchFamily="18" charset="0"/>
                <a:cs typeface="Times New Roman" panose="02020603050405020304" pitchFamily="18" charset="0"/>
              </a:rPr>
              <a:t>:</a:t>
            </a:r>
          </a:p>
          <a:p>
            <a:pPr marL="0" indent="0">
              <a:spcBef>
                <a:spcPts val="0"/>
              </a:spcBef>
              <a:buNone/>
            </a:pPr>
            <a:endParaRPr lang="lv-LV" sz="1400" b="1" i="1" u="sng" dirty="0">
              <a:solidFill>
                <a:srgbClr val="C00000"/>
              </a:solidFill>
              <a:latin typeface="Times New Roman" panose="02020603050405020304" pitchFamily="18" charset="0"/>
              <a:cs typeface="Times New Roman" panose="02020603050405020304" pitchFamily="18" charset="0"/>
            </a:endParaRPr>
          </a:p>
          <a:p>
            <a:pPr>
              <a:spcBef>
                <a:spcPts val="0"/>
              </a:spcBef>
            </a:pPr>
            <a:r>
              <a:rPr lang="lv-LV" sz="1400" dirty="0" smtClean="0">
                <a:latin typeface="Times New Roman" panose="02020603050405020304" pitchFamily="18" charset="0"/>
                <a:cs typeface="Times New Roman" panose="02020603050405020304" pitchFamily="18" charset="0"/>
              </a:rPr>
              <a:t>ietekmes </a:t>
            </a:r>
            <a:r>
              <a:rPr lang="lv-LV" sz="1400" dirty="0">
                <a:latin typeface="Times New Roman" panose="02020603050405020304" pitchFamily="18" charset="0"/>
                <a:cs typeface="Times New Roman" panose="02020603050405020304" pitchFamily="18" charset="0"/>
              </a:rPr>
              <a:t>uz vidi samazināšana;</a:t>
            </a:r>
          </a:p>
          <a:p>
            <a:pPr>
              <a:spcBef>
                <a:spcPts val="0"/>
              </a:spcBef>
            </a:pPr>
            <a:r>
              <a:rPr lang="lv-LV" sz="1400" dirty="0" smtClean="0">
                <a:latin typeface="Times New Roman" panose="02020603050405020304" pitchFamily="18" charset="0"/>
                <a:cs typeface="Times New Roman" panose="02020603050405020304" pitchFamily="18" charset="0"/>
              </a:rPr>
              <a:t>ilgtspējīgas </a:t>
            </a:r>
            <a:r>
              <a:rPr lang="lv-LV" sz="1400" dirty="0">
                <a:latin typeface="Times New Roman" panose="02020603050405020304" pitchFamily="18" charset="0"/>
                <a:cs typeface="Times New Roman" panose="02020603050405020304" pitchFamily="18" charset="0"/>
              </a:rPr>
              <a:t>ražošanas metodes;</a:t>
            </a:r>
          </a:p>
          <a:p>
            <a:pPr>
              <a:spcBef>
                <a:spcPts val="0"/>
              </a:spcBef>
            </a:pPr>
            <a:r>
              <a:rPr lang="lv-LV" sz="1400" dirty="0" smtClean="0">
                <a:latin typeface="Times New Roman" panose="02020603050405020304" pitchFamily="18" charset="0"/>
                <a:cs typeface="Times New Roman" panose="02020603050405020304" pitchFamily="18" charset="0"/>
              </a:rPr>
              <a:t>produktu </a:t>
            </a:r>
            <a:r>
              <a:rPr lang="lv-LV" sz="1400" dirty="0">
                <a:latin typeface="Times New Roman" panose="02020603050405020304" pitchFamily="18" charset="0"/>
                <a:cs typeface="Times New Roman" panose="02020603050405020304" pitchFamily="18" charset="0"/>
              </a:rPr>
              <a:t>pievienotā vērtība;</a:t>
            </a:r>
          </a:p>
          <a:p>
            <a:pPr>
              <a:spcBef>
                <a:spcPts val="0"/>
              </a:spcBef>
            </a:pPr>
            <a:r>
              <a:rPr lang="lv-LV" sz="1400" dirty="0" smtClean="0">
                <a:latin typeface="Times New Roman" panose="02020603050405020304" pitchFamily="18" charset="0"/>
                <a:cs typeface="Times New Roman" panose="02020603050405020304" pitchFamily="18" charset="0"/>
              </a:rPr>
              <a:t>ražošanas </a:t>
            </a:r>
            <a:r>
              <a:rPr lang="lv-LV" sz="1400" dirty="0">
                <a:latin typeface="Times New Roman" panose="02020603050405020304" pitchFamily="18" charset="0"/>
                <a:cs typeface="Times New Roman" panose="02020603050405020304" pitchFamily="18" charset="0"/>
              </a:rPr>
              <a:t>procesu efektivitāte;</a:t>
            </a:r>
          </a:p>
          <a:p>
            <a:pPr>
              <a:spcBef>
                <a:spcPts val="0"/>
              </a:spcBef>
            </a:pPr>
            <a:r>
              <a:rPr lang="lv-LV" sz="1400" dirty="0" smtClean="0">
                <a:latin typeface="Times New Roman" panose="02020603050405020304" pitchFamily="18" charset="0"/>
                <a:cs typeface="Times New Roman" panose="02020603050405020304" pitchFamily="18" charset="0"/>
              </a:rPr>
              <a:t>resursu </a:t>
            </a:r>
            <a:r>
              <a:rPr lang="lv-LV" sz="1400" dirty="0">
                <a:latin typeface="Times New Roman" panose="02020603050405020304" pitchFamily="18" charset="0"/>
                <a:cs typeface="Times New Roman" panose="02020603050405020304" pitchFamily="18" charset="0"/>
              </a:rPr>
              <a:t>ilgtspējīga izmantošana, tostarp energoefektivitāte ražošanas procesā;</a:t>
            </a:r>
          </a:p>
          <a:p>
            <a:pPr>
              <a:spcBef>
                <a:spcPts val="0"/>
              </a:spcBef>
            </a:pPr>
            <a:r>
              <a:rPr lang="lv-LV" sz="1400" dirty="0" smtClean="0">
                <a:latin typeface="Times New Roman" panose="02020603050405020304" pitchFamily="18" charset="0"/>
                <a:cs typeface="Times New Roman" panose="02020603050405020304" pitchFamily="18" charset="0"/>
              </a:rPr>
              <a:t>jaunas</a:t>
            </a:r>
            <a:r>
              <a:rPr lang="lv-LV" sz="1400" dirty="0">
                <a:latin typeface="Times New Roman" panose="02020603050405020304" pitchFamily="18" charset="0"/>
                <a:cs typeface="Times New Roman" panose="02020603050405020304" pitchFamily="18" charset="0"/>
              </a:rPr>
              <a:t>, tirgū perspektīvas akvakultūras dzīvnieku sugas;</a:t>
            </a:r>
          </a:p>
          <a:p>
            <a:pPr>
              <a:spcBef>
                <a:spcPts val="0"/>
              </a:spcBef>
            </a:pPr>
            <a:r>
              <a:rPr lang="lv-LV" sz="1400" dirty="0" smtClean="0">
                <a:latin typeface="Times New Roman" panose="02020603050405020304" pitchFamily="18" charset="0"/>
                <a:cs typeface="Times New Roman" panose="02020603050405020304" pitchFamily="18" charset="0"/>
              </a:rPr>
              <a:t>akvakultūras </a:t>
            </a:r>
            <a:r>
              <a:rPr lang="lv-LV" sz="1400" dirty="0">
                <a:latin typeface="Times New Roman" panose="02020603050405020304" pitchFamily="18" charset="0"/>
                <a:cs typeface="Times New Roman" panose="02020603050405020304" pitchFamily="18" charset="0"/>
              </a:rPr>
              <a:t>dzīvnieku labturība;</a:t>
            </a:r>
          </a:p>
          <a:p>
            <a:pPr>
              <a:spcBef>
                <a:spcPts val="0"/>
              </a:spcBef>
            </a:pPr>
            <a:r>
              <a:rPr lang="lv-LV" sz="1400" dirty="0" smtClean="0">
                <a:latin typeface="Times New Roman" panose="02020603050405020304" pitchFamily="18" charset="0"/>
                <a:cs typeface="Times New Roman" panose="02020603050405020304" pitchFamily="18" charset="0"/>
              </a:rPr>
              <a:t>zivju </a:t>
            </a:r>
            <a:r>
              <a:rPr lang="lv-LV" sz="1400" dirty="0">
                <a:latin typeface="Times New Roman" panose="02020603050405020304" pitchFamily="18" charset="0"/>
                <a:cs typeface="Times New Roman" panose="02020603050405020304" pitchFamily="18" charset="0"/>
              </a:rPr>
              <a:t>miltu un zivju eļļas izmantošanas samazināšana akvakultūrā</a:t>
            </a:r>
            <a:r>
              <a:rPr lang="lv-LV" sz="1400" dirty="0" smtClean="0">
                <a:latin typeface="Times New Roman" panose="02020603050405020304" pitchFamily="18" charset="0"/>
                <a:cs typeface="Times New Roman" panose="02020603050405020304" pitchFamily="18" charset="0"/>
              </a:rPr>
              <a:t>.</a:t>
            </a:r>
          </a:p>
          <a:p>
            <a:pPr>
              <a:spcBef>
                <a:spcPts val="0"/>
              </a:spcBef>
            </a:pPr>
            <a:endParaRPr lang="lv-LV" sz="1400" dirty="0" smtClean="0">
              <a:latin typeface="Times New Roman" panose="02020603050405020304" pitchFamily="18" charset="0"/>
              <a:cs typeface="Times New Roman" panose="02020603050405020304" pitchFamily="18" charset="0"/>
            </a:endParaRPr>
          </a:p>
          <a:p>
            <a:pPr marL="0" indent="0">
              <a:spcBef>
                <a:spcPts val="0"/>
              </a:spcBef>
              <a:buNone/>
            </a:pPr>
            <a:r>
              <a:rPr lang="lv-LV" sz="1400" b="1" i="1" u="sng" dirty="0" smtClean="0">
                <a:solidFill>
                  <a:srgbClr val="C00000"/>
                </a:solidFill>
                <a:latin typeface="Times New Roman" panose="02020603050405020304" pitchFamily="18" charset="0"/>
                <a:cs typeface="Times New Roman" panose="02020603050405020304" pitchFamily="18" charset="0"/>
              </a:rPr>
              <a:t>Pasākumā </a:t>
            </a:r>
            <a:r>
              <a:rPr lang="lv-LV" sz="1400" b="1" i="1" u="sng" dirty="0">
                <a:solidFill>
                  <a:srgbClr val="C00000"/>
                </a:solidFill>
                <a:latin typeface="Times New Roman" panose="02020603050405020304" pitchFamily="18" charset="0"/>
                <a:cs typeface="Times New Roman" panose="02020603050405020304" pitchFamily="18" charset="0"/>
              </a:rPr>
              <a:t>pieejams </a:t>
            </a:r>
            <a:r>
              <a:rPr lang="lv-LV" sz="1400" b="1" i="1" u="sng" dirty="0" smtClean="0">
                <a:solidFill>
                  <a:srgbClr val="C00000"/>
                </a:solidFill>
                <a:latin typeface="Times New Roman" panose="02020603050405020304" pitchFamily="18" charset="0"/>
                <a:cs typeface="Times New Roman" panose="02020603050405020304" pitchFamily="18" charset="0"/>
              </a:rPr>
              <a:t>atbalsts:</a:t>
            </a:r>
          </a:p>
          <a:p>
            <a:pPr marL="0" indent="0">
              <a:spcBef>
                <a:spcPts val="0"/>
              </a:spcBef>
              <a:buNone/>
            </a:pPr>
            <a:endParaRPr lang="lv-LV" sz="1400" dirty="0">
              <a:latin typeface="Times New Roman" panose="02020603050405020304" pitchFamily="18" charset="0"/>
              <a:cs typeface="Times New Roman" panose="02020603050405020304" pitchFamily="18" charset="0"/>
            </a:endParaRPr>
          </a:p>
          <a:p>
            <a:pPr>
              <a:spcBef>
                <a:spcPts val="0"/>
              </a:spcBef>
            </a:pPr>
            <a:r>
              <a:rPr lang="lv-LV" sz="1400" dirty="0">
                <a:latin typeface="Times New Roman" panose="02020603050405020304" pitchFamily="18" charset="0"/>
                <a:cs typeface="Times New Roman" panose="02020603050405020304" pitchFamily="18" charset="0"/>
              </a:rPr>
              <a:t>telpu, instrumentu, iekārtu un to aprīkojuma nomas </a:t>
            </a:r>
            <a:r>
              <a:rPr lang="lv-LV" sz="1400" dirty="0" smtClean="0">
                <a:latin typeface="Times New Roman" panose="02020603050405020304" pitchFamily="18" charset="0"/>
                <a:cs typeface="Times New Roman" panose="02020603050405020304" pitchFamily="18" charset="0"/>
              </a:rPr>
              <a:t>maksai;</a:t>
            </a:r>
          </a:p>
          <a:p>
            <a:pPr>
              <a:spcBef>
                <a:spcPts val="0"/>
              </a:spcBef>
            </a:pPr>
            <a:r>
              <a:rPr lang="lv-LV" sz="1400" dirty="0">
                <a:latin typeface="Times New Roman" panose="02020603050405020304" pitchFamily="18" charset="0"/>
                <a:cs typeface="Times New Roman" panose="02020603050405020304" pitchFamily="18" charset="0"/>
              </a:rPr>
              <a:t>atlīdzībai par darbu veikšanu;</a:t>
            </a:r>
          </a:p>
          <a:p>
            <a:pPr>
              <a:spcBef>
                <a:spcPts val="0"/>
              </a:spcBef>
            </a:pPr>
            <a:r>
              <a:rPr lang="lv-LV" sz="1400" dirty="0">
                <a:latin typeface="Times New Roman" panose="02020603050405020304" pitchFamily="18" charset="0"/>
                <a:cs typeface="Times New Roman" panose="02020603050405020304" pitchFamily="18" charset="0"/>
              </a:rPr>
              <a:t>materiālu (piemēram, fizikālo, bioloģisko, ķīmisko un citu materiālu, reaktīvu, ķimikāliju, laboratorijas trauku, medikamentu pētniecībai), zinātniskās literatūras un mazvērtīgā inventāra iegādes </a:t>
            </a:r>
            <a:r>
              <a:rPr lang="lv-LV" sz="1400" dirty="0" smtClean="0">
                <a:latin typeface="Times New Roman" panose="02020603050405020304" pitchFamily="18" charset="0"/>
                <a:cs typeface="Times New Roman" panose="02020603050405020304" pitchFamily="18" charset="0"/>
              </a:rPr>
              <a:t>izmaksām;</a:t>
            </a:r>
          </a:p>
          <a:p>
            <a:pPr>
              <a:spcBef>
                <a:spcPts val="0"/>
              </a:spcBef>
            </a:pPr>
            <a:r>
              <a:rPr lang="lv-LV" sz="1400" dirty="0">
                <a:latin typeface="Times New Roman" panose="02020603050405020304" pitchFamily="18" charset="0"/>
                <a:cs typeface="Times New Roman" panose="02020603050405020304" pitchFamily="18" charset="0"/>
              </a:rPr>
              <a:t>ar projekta īstenošanu </a:t>
            </a:r>
            <a:r>
              <a:rPr lang="lv-LV" sz="1400" dirty="0" smtClean="0">
                <a:latin typeface="Times New Roman" panose="02020603050405020304" pitchFamily="18" charset="0"/>
                <a:cs typeface="Times New Roman" panose="02020603050405020304" pitchFamily="18" charset="0"/>
              </a:rPr>
              <a:t>saistītām </a:t>
            </a:r>
            <a:r>
              <a:rPr lang="lv-LV" sz="1400" dirty="0">
                <a:latin typeface="Times New Roman" panose="02020603050405020304" pitchFamily="18" charset="0"/>
                <a:cs typeface="Times New Roman" panose="02020603050405020304" pitchFamily="18" charset="0"/>
              </a:rPr>
              <a:t>komandējuma </a:t>
            </a:r>
            <a:r>
              <a:rPr lang="lv-LV" sz="1400" dirty="0" smtClean="0">
                <a:latin typeface="Times New Roman" panose="02020603050405020304" pitchFamily="18" charset="0"/>
                <a:cs typeface="Times New Roman" panose="02020603050405020304" pitchFamily="18" charset="0"/>
              </a:rPr>
              <a:t>izmaksām;</a:t>
            </a:r>
          </a:p>
          <a:p>
            <a:pPr>
              <a:spcBef>
                <a:spcPts val="0"/>
              </a:spcBef>
            </a:pPr>
            <a:r>
              <a:rPr lang="lv-LV" sz="1400" dirty="0">
                <a:latin typeface="Times New Roman" panose="02020603050405020304" pitchFamily="18" charset="0"/>
                <a:cs typeface="Times New Roman" panose="02020603050405020304" pitchFamily="18" charset="0"/>
              </a:rPr>
              <a:t>patentu pieteikumu un reģistrācijas </a:t>
            </a:r>
            <a:r>
              <a:rPr lang="lv-LV" sz="1400" dirty="0" smtClean="0">
                <a:latin typeface="Times New Roman" panose="02020603050405020304" pitchFamily="18" charset="0"/>
                <a:cs typeface="Times New Roman" panose="02020603050405020304" pitchFamily="18" charset="0"/>
              </a:rPr>
              <a:t>izmaksām;</a:t>
            </a:r>
            <a:endParaRPr lang="lv-LV" sz="1400" dirty="0">
              <a:latin typeface="Times New Roman" panose="02020603050405020304" pitchFamily="18" charset="0"/>
              <a:cs typeface="Times New Roman" panose="02020603050405020304" pitchFamily="18" charset="0"/>
            </a:endParaRPr>
          </a:p>
          <a:p>
            <a:pPr>
              <a:spcBef>
                <a:spcPts val="0"/>
              </a:spcBef>
            </a:pPr>
            <a:r>
              <a:rPr lang="lv-LV" sz="1400" dirty="0">
                <a:latin typeface="Times New Roman" panose="02020603050405020304" pitchFamily="18" charset="0"/>
                <a:cs typeface="Times New Roman" panose="02020603050405020304" pitchFamily="18" charset="0"/>
              </a:rPr>
              <a:t>ārējo pakalpojumu </a:t>
            </a:r>
            <a:r>
              <a:rPr lang="lv-LV" sz="1400" dirty="0" smtClean="0">
                <a:latin typeface="Times New Roman" panose="02020603050405020304" pitchFamily="18" charset="0"/>
                <a:cs typeface="Times New Roman" panose="02020603050405020304" pitchFamily="18" charset="0"/>
              </a:rPr>
              <a:t>izmaksām </a:t>
            </a:r>
            <a:r>
              <a:rPr lang="lv-LV" sz="1400" dirty="0">
                <a:latin typeface="Times New Roman" panose="02020603050405020304" pitchFamily="18" charset="0"/>
                <a:cs typeface="Times New Roman" panose="02020603050405020304" pitchFamily="18" charset="0"/>
              </a:rPr>
              <a:t>(piemēram, </a:t>
            </a:r>
            <a:r>
              <a:rPr lang="lv-LV" sz="1400" dirty="0" err="1">
                <a:latin typeface="Times New Roman" panose="02020603050405020304" pitchFamily="18" charset="0"/>
                <a:cs typeface="Times New Roman" panose="02020603050405020304" pitchFamily="18" charset="0"/>
              </a:rPr>
              <a:t>līgumpētījumi</a:t>
            </a:r>
            <a:r>
              <a:rPr lang="lv-LV" sz="1400" dirty="0">
                <a:latin typeface="Times New Roman" panose="02020603050405020304" pitchFamily="18" charset="0"/>
                <a:cs typeface="Times New Roman" panose="02020603050405020304" pitchFamily="18" charset="0"/>
              </a:rPr>
              <a:t> ar zinātniskajām institūcijām, produktu sertificēšanas </a:t>
            </a:r>
            <a:r>
              <a:rPr lang="lv-LV" sz="1400" dirty="0" smtClean="0">
                <a:latin typeface="Times New Roman" panose="02020603050405020304" pitchFamily="18" charset="0"/>
                <a:cs typeface="Times New Roman" panose="02020603050405020304" pitchFamily="18" charset="0"/>
              </a:rPr>
              <a:t>pakalpojumi), </a:t>
            </a:r>
            <a:r>
              <a:rPr lang="lv-LV" sz="1400" dirty="0">
                <a:latin typeface="Times New Roman" panose="02020603050405020304" pitchFamily="18" charset="0"/>
                <a:cs typeface="Times New Roman" panose="02020603050405020304" pitchFamily="18" charset="0"/>
              </a:rPr>
              <a:t>kurus projekta īstenošanai projekta īstenotājs iepērk no trešajām </a:t>
            </a:r>
            <a:r>
              <a:rPr lang="lv-LV" sz="1400" dirty="0" smtClean="0">
                <a:latin typeface="Times New Roman" panose="02020603050405020304" pitchFamily="18" charset="0"/>
                <a:cs typeface="Times New Roman" panose="02020603050405020304" pitchFamily="18" charset="0"/>
              </a:rPr>
              <a:t>personām;</a:t>
            </a:r>
          </a:p>
          <a:p>
            <a:pPr>
              <a:spcBef>
                <a:spcPts val="0"/>
              </a:spcBef>
            </a:pPr>
            <a:r>
              <a:rPr lang="lv-LV" sz="1400" dirty="0">
                <a:latin typeface="Times New Roman" panose="02020603050405020304" pitchFamily="18" charset="0"/>
                <a:cs typeface="Times New Roman" panose="02020603050405020304" pitchFamily="18" charset="0"/>
              </a:rPr>
              <a:t>projekta rezultātu testēšanas </a:t>
            </a:r>
            <a:r>
              <a:rPr lang="lv-LV" sz="1400" dirty="0" smtClean="0">
                <a:latin typeface="Times New Roman" panose="02020603050405020304" pitchFamily="18" charset="0"/>
                <a:cs typeface="Times New Roman" panose="02020603050405020304" pitchFamily="18" charset="0"/>
              </a:rPr>
              <a:t>izmaksām;</a:t>
            </a:r>
          </a:p>
          <a:p>
            <a:pPr>
              <a:spcBef>
                <a:spcPts val="0"/>
              </a:spcBef>
            </a:pPr>
            <a:r>
              <a:rPr lang="lv-LV" sz="1400" dirty="0">
                <a:latin typeface="Times New Roman" panose="02020603050405020304" pitchFamily="18" charset="0"/>
                <a:cs typeface="Times New Roman" panose="02020603050405020304" pitchFamily="18" charset="0"/>
              </a:rPr>
              <a:t>amortizācijas </a:t>
            </a:r>
            <a:r>
              <a:rPr lang="lv-LV" sz="1400" dirty="0" smtClean="0">
                <a:latin typeface="Times New Roman" panose="02020603050405020304" pitchFamily="18" charset="0"/>
                <a:cs typeface="Times New Roman" panose="02020603050405020304" pitchFamily="18" charset="0"/>
              </a:rPr>
              <a:t>izmaksām </a:t>
            </a:r>
            <a:r>
              <a:rPr lang="lv-LV" sz="1400" dirty="0">
                <a:latin typeface="Times New Roman" panose="02020603050405020304" pitchFamily="18" charset="0"/>
                <a:cs typeface="Times New Roman" panose="02020603050405020304" pitchFamily="18" charset="0"/>
              </a:rPr>
              <a:t>par </a:t>
            </a:r>
            <a:r>
              <a:rPr lang="lv-LV" sz="1400" dirty="0" smtClean="0">
                <a:latin typeface="Times New Roman" panose="02020603050405020304" pitchFamily="18" charset="0"/>
                <a:cs typeface="Times New Roman" panose="02020603050405020304" pitchFamily="18" charset="0"/>
              </a:rPr>
              <a:t>iekārtām.</a:t>
            </a:r>
          </a:p>
          <a:p>
            <a:pPr marL="0" indent="0">
              <a:spcBef>
                <a:spcPts val="0"/>
              </a:spcBef>
              <a:buNone/>
            </a:pPr>
            <a:endParaRPr lang="lv-LV" sz="1400" dirty="0" smtClean="0">
              <a:latin typeface="Times New Roman" panose="02020603050405020304" pitchFamily="18" charset="0"/>
              <a:cs typeface="Times New Roman" panose="02020603050405020304" pitchFamily="18" charset="0"/>
            </a:endParaRPr>
          </a:p>
          <a:p>
            <a:pPr marL="0" indent="0">
              <a:spcBef>
                <a:spcPts val="0"/>
              </a:spcBef>
              <a:buNone/>
            </a:pPr>
            <a:r>
              <a:rPr lang="lv-LV" sz="1400" dirty="0" smtClean="0">
                <a:solidFill>
                  <a:srgbClr val="FF0000"/>
                </a:solidFill>
                <a:latin typeface="Times New Roman" panose="02020603050405020304" pitchFamily="18" charset="0"/>
                <a:cs typeface="Times New Roman" panose="02020603050405020304" pitchFamily="18" charset="0"/>
              </a:rPr>
              <a:t>Būvniecības </a:t>
            </a:r>
            <a:r>
              <a:rPr lang="lv-LV" sz="1400" dirty="0">
                <a:solidFill>
                  <a:srgbClr val="FF0000"/>
                </a:solidFill>
                <a:latin typeface="Times New Roman" panose="02020603050405020304" pitchFamily="18" charset="0"/>
                <a:cs typeface="Times New Roman" panose="02020603050405020304" pitchFamily="18" charset="0"/>
              </a:rPr>
              <a:t>darbi un jaunu instrumentu, iekārtu vai pētniecības aprīkojuma iegādes izmaksas </a:t>
            </a:r>
            <a:r>
              <a:rPr lang="lv-LV" sz="1400" dirty="0" smtClean="0">
                <a:solidFill>
                  <a:srgbClr val="FF0000"/>
                </a:solidFill>
                <a:latin typeface="Times New Roman" panose="02020603050405020304" pitchFamily="18" charset="0"/>
                <a:cs typeface="Times New Roman" panose="02020603050405020304" pitchFamily="18" charset="0"/>
              </a:rPr>
              <a:t>attiecināmas </a:t>
            </a:r>
            <a:r>
              <a:rPr lang="lv-LV" sz="1400" dirty="0">
                <a:solidFill>
                  <a:srgbClr val="FF0000"/>
                </a:solidFill>
                <a:latin typeface="Times New Roman" panose="02020603050405020304" pitchFamily="18" charset="0"/>
                <a:cs typeface="Times New Roman" panose="02020603050405020304" pitchFamily="18" charset="0"/>
              </a:rPr>
              <a:t>tikai publiskajām zinātniskajām institūcijām.</a:t>
            </a:r>
          </a:p>
          <a:p>
            <a:pPr marL="0" indent="0">
              <a:spcBef>
                <a:spcPts val="0"/>
              </a:spcBef>
              <a:buNone/>
            </a:pPr>
            <a:endParaRPr lang="lv-LV" sz="1800" dirty="0">
              <a:latin typeface="Times New Roman" panose="02020603050405020304" pitchFamily="18" charset="0"/>
              <a:cs typeface="Times New Roman" panose="02020603050405020304" pitchFamily="18" charset="0"/>
            </a:endParaRPr>
          </a:p>
          <a:p>
            <a:pPr marL="0" indent="0">
              <a:spcBef>
                <a:spcPts val="0"/>
              </a:spcBef>
              <a:buNone/>
            </a:pPr>
            <a:endParaRPr lang="lv-LV" sz="1800" dirty="0">
              <a:latin typeface="Times New Roman" panose="02020603050405020304" pitchFamily="18" charset="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fld id="{63F7BA8F-F76E-47DF-BEAD-6EB16D4C4D13}" type="slidenum">
              <a:rPr lang="lv-LV" smtClean="0"/>
              <a:pPr/>
              <a:t>10</a:t>
            </a:fld>
            <a:endParaRPr lang="lv-LV" dirty="0"/>
          </a:p>
        </p:txBody>
      </p:sp>
      <p:sp>
        <p:nvSpPr>
          <p:cNvPr id="7" name="Taisnstūris 6"/>
          <p:cNvSpPr/>
          <p:nvPr/>
        </p:nvSpPr>
        <p:spPr>
          <a:xfrm>
            <a:off x="2339753" y="405291"/>
            <a:ext cx="5256583" cy="461665"/>
          </a:xfrm>
          <a:prstGeom prst="rect">
            <a:avLst/>
          </a:prstGeom>
        </p:spPr>
        <p:txBody>
          <a:bodyPr wrap="square">
            <a:spAutoFit/>
          </a:bodyPr>
          <a:lstStyle/>
          <a:p>
            <a:pPr algn="ctr">
              <a:spcAft>
                <a:spcPts val="1200"/>
              </a:spcAft>
            </a:pPr>
            <a:r>
              <a:rPr lang="lv-LV" sz="2400" b="1" dirty="0">
                <a:solidFill>
                  <a:schemeClr val="tx2"/>
                </a:solidFill>
                <a:latin typeface="+mj-lt"/>
                <a:ea typeface="+mj-ea"/>
                <a:cs typeface="+mj-cs"/>
              </a:rPr>
              <a:t>Pasākums «Inovācijas</a:t>
            </a:r>
            <a:r>
              <a:rPr lang="lv-LV" sz="2400" b="1" dirty="0" smtClean="0">
                <a:solidFill>
                  <a:schemeClr val="tx2"/>
                </a:solidFill>
                <a:latin typeface="+mj-lt"/>
                <a:ea typeface="+mj-ea"/>
                <a:cs typeface="+mj-cs"/>
              </a:rPr>
              <a:t>» (II)</a:t>
            </a:r>
            <a:endParaRPr lang="lv-LV" sz="2400" b="1" dirty="0">
              <a:solidFill>
                <a:schemeClr val="tx2"/>
              </a:solidFill>
              <a:latin typeface="+mj-lt"/>
              <a:ea typeface="+mj-ea"/>
              <a:cs typeface="+mj-cs"/>
            </a:endParaRPr>
          </a:p>
        </p:txBody>
      </p:sp>
    </p:spTree>
    <p:extLst>
      <p:ext uri="{BB962C8B-B14F-4D97-AF65-F5344CB8AC3E}">
        <p14:creationId xmlns:p14="http://schemas.microsoft.com/office/powerpoint/2010/main" val="88849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irsraksts 1"/>
          <p:cNvSpPr>
            <a:spLocks noGrp="1"/>
          </p:cNvSpPr>
          <p:nvPr>
            <p:ph type="title"/>
          </p:nvPr>
        </p:nvSpPr>
        <p:spPr>
          <a:xfrm>
            <a:off x="1907704" y="692696"/>
            <a:ext cx="6779096" cy="1143000"/>
          </a:xfrm>
        </p:spPr>
        <p:txBody>
          <a:bodyPr>
            <a:normAutofit/>
          </a:bodyPr>
          <a:lstStyle/>
          <a:p>
            <a:r>
              <a:rPr lang="lv-LV" sz="2400" b="1" dirty="0">
                <a:solidFill>
                  <a:schemeClr val="tx2"/>
                </a:solidFill>
              </a:rPr>
              <a:t>T</a:t>
            </a:r>
            <a:r>
              <a:rPr lang="lv-LV" sz="2400" b="1" dirty="0" smtClean="0">
                <a:solidFill>
                  <a:schemeClr val="tx2"/>
                </a:solidFill>
              </a:rPr>
              <a:t>ehniski grozījumi </a:t>
            </a:r>
            <a:r>
              <a:rPr lang="lv-LV" sz="2400" b="1" dirty="0">
                <a:solidFill>
                  <a:schemeClr val="tx2"/>
                </a:solidFill>
              </a:rPr>
              <a:t>pasākuma «Akvakultūra, kas nodrošina vides pakalpojumus» MKN</a:t>
            </a:r>
          </a:p>
        </p:txBody>
      </p:sp>
      <p:sp>
        <p:nvSpPr>
          <p:cNvPr id="3" name="Satura vietturis 2"/>
          <p:cNvSpPr>
            <a:spLocks noGrp="1"/>
          </p:cNvSpPr>
          <p:nvPr>
            <p:ph idx="1"/>
          </p:nvPr>
        </p:nvSpPr>
        <p:spPr>
          <a:xfrm>
            <a:off x="457200" y="2348880"/>
            <a:ext cx="8229600" cy="3777283"/>
          </a:xfrm>
        </p:spPr>
        <p:txBody>
          <a:bodyPr>
            <a:normAutofit/>
          </a:bodyPr>
          <a:lstStyle/>
          <a:p>
            <a:pPr algn="just"/>
            <a:r>
              <a:rPr lang="lv-LV" sz="2000" dirty="0" smtClean="0">
                <a:latin typeface="Times New Roman" panose="02020603050405020304" pitchFamily="18" charset="0"/>
                <a:cs typeface="Times New Roman" panose="02020603050405020304" pitchFamily="18" charset="0"/>
              </a:rPr>
              <a:t>Tiek ietverts nosacījums, ka atbalsta </a:t>
            </a:r>
            <a:r>
              <a:rPr lang="lv-LV" sz="2000" dirty="0">
                <a:latin typeface="Times New Roman" panose="02020603050405020304" pitchFamily="18" charset="0"/>
                <a:cs typeface="Times New Roman" panose="02020603050405020304" pitchFamily="18" charset="0"/>
              </a:rPr>
              <a:t>aprēķinā par kārtējo saistību gadu nav atļauta izaudzēto akvakultūras dzīvnieku dubulta </a:t>
            </a:r>
            <a:r>
              <a:rPr lang="lv-LV" sz="2000" dirty="0" smtClean="0">
                <a:latin typeface="Times New Roman" panose="02020603050405020304" pitchFamily="18" charset="0"/>
                <a:cs typeface="Times New Roman" panose="02020603050405020304" pitchFamily="18" charset="0"/>
              </a:rPr>
              <a:t>uzskaite;</a:t>
            </a:r>
          </a:p>
          <a:p>
            <a:pPr algn="just"/>
            <a:r>
              <a:rPr lang="lv-LV" sz="2000" dirty="0" smtClean="0">
                <a:latin typeface="Times New Roman" panose="02020603050405020304" pitchFamily="18" charset="0"/>
                <a:cs typeface="Times New Roman" panose="02020603050405020304" pitchFamily="18" charset="0"/>
              </a:rPr>
              <a:t>Precizējoša informācija Akvakultūras uzņēmuma darbības reģistrācijas žurnālā jānorāda:</a:t>
            </a:r>
          </a:p>
          <a:p>
            <a:pPr lvl="1" algn="just"/>
            <a:r>
              <a:rPr lang="lv-LV" sz="1800" dirty="0" smtClean="0">
                <a:latin typeface="Times New Roman" panose="02020603050405020304" pitchFamily="18" charset="0"/>
                <a:cs typeface="Times New Roman" panose="02020603050405020304" pitchFamily="18" charset="0"/>
              </a:rPr>
              <a:t>datums gan pie </a:t>
            </a:r>
            <a:r>
              <a:rPr lang="lv-LV" sz="1800" dirty="0">
                <a:latin typeface="Times New Roman" panose="02020603050405020304" pitchFamily="18" charset="0"/>
                <a:cs typeface="Times New Roman" panose="02020603050405020304" pitchFamily="18" charset="0"/>
              </a:rPr>
              <a:t>dzīvnieku ielaišanas, pārvietošanas un </a:t>
            </a:r>
            <a:r>
              <a:rPr lang="lv-LV" sz="1800" dirty="0" smtClean="0">
                <a:latin typeface="Times New Roman" panose="02020603050405020304" pitchFamily="18" charset="0"/>
                <a:cs typeface="Times New Roman" panose="02020603050405020304" pitchFamily="18" charset="0"/>
              </a:rPr>
              <a:t>nozvejas;</a:t>
            </a:r>
          </a:p>
          <a:p>
            <a:pPr lvl="1" algn="just"/>
            <a:r>
              <a:rPr lang="lv-LV" sz="1800" dirty="0">
                <a:latin typeface="Times New Roman" panose="02020603050405020304" pitchFamily="18" charset="0"/>
                <a:cs typeface="Times New Roman" panose="02020603050405020304" pitchFamily="18" charset="0"/>
              </a:rPr>
              <a:t>d</a:t>
            </a:r>
            <a:r>
              <a:rPr lang="lv-LV" sz="1800" dirty="0" smtClean="0">
                <a:latin typeface="Times New Roman" panose="02020603050405020304" pitchFamily="18" charset="0"/>
                <a:cs typeface="Times New Roman" panose="02020603050405020304" pitchFamily="18" charset="0"/>
              </a:rPr>
              <a:t>zīvnieku </a:t>
            </a:r>
            <a:r>
              <a:rPr lang="lv-LV" sz="1800" dirty="0">
                <a:latin typeface="Times New Roman" panose="02020603050405020304" pitchFamily="18" charset="0"/>
                <a:cs typeface="Times New Roman" panose="02020603050405020304" pitchFamily="18" charset="0"/>
              </a:rPr>
              <a:t>ielaišanas gadījumā </a:t>
            </a:r>
            <a:r>
              <a:rPr lang="lv-LV" sz="1800" dirty="0" smtClean="0">
                <a:latin typeface="Times New Roman" panose="02020603050405020304" pitchFamily="18" charset="0"/>
                <a:cs typeface="Times New Roman" panose="02020603050405020304" pitchFamily="18" charset="0"/>
              </a:rPr>
              <a:t>- dīķa </a:t>
            </a:r>
            <a:r>
              <a:rPr lang="lv-LV" sz="1800" dirty="0">
                <a:latin typeface="Times New Roman" panose="02020603050405020304" pitchFamily="18" charset="0"/>
                <a:cs typeface="Times New Roman" panose="02020603050405020304" pitchFamily="18" charset="0"/>
              </a:rPr>
              <a:t>nosaukums vai numurs vai cita atbilstoša </a:t>
            </a:r>
            <a:r>
              <a:rPr lang="lv-LV" sz="1800" dirty="0" smtClean="0">
                <a:latin typeface="Times New Roman" panose="02020603050405020304" pitchFamily="18" charset="0"/>
                <a:cs typeface="Times New Roman" panose="02020603050405020304" pitchFamily="18" charset="0"/>
              </a:rPr>
              <a:t>izcelsme.</a:t>
            </a:r>
          </a:p>
          <a:p>
            <a:pPr algn="just"/>
            <a:r>
              <a:rPr lang="lv-LV" sz="2000" dirty="0">
                <a:latin typeface="Times New Roman" panose="02020603050405020304" pitchFamily="18" charset="0"/>
                <a:cs typeface="Times New Roman" panose="02020603050405020304" pitchFamily="18" charset="0"/>
              </a:rPr>
              <a:t>Pārskatā par akvakultūras dzīvnieku nozvejas (savākšanas) apjomiem jānorāda nozvejotais akvakultūras dzīvnieku daudzums katram </a:t>
            </a:r>
            <a:r>
              <a:rPr lang="lv-LV" sz="2000" dirty="0" smtClean="0">
                <a:latin typeface="Times New Roman" panose="02020603050405020304" pitchFamily="18" charset="0"/>
                <a:cs typeface="Times New Roman" panose="02020603050405020304" pitchFamily="18" charset="0"/>
              </a:rPr>
              <a:t>dīķim.</a:t>
            </a:r>
            <a:endParaRPr lang="lv-LV" sz="2000" dirty="0">
              <a:latin typeface="Times New Roman" panose="02020603050405020304" pitchFamily="18" charset="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fld id="{63F7BA8F-F76E-47DF-BEAD-6EB16D4C4D13}" type="slidenum">
              <a:rPr lang="lv-LV" smtClean="0"/>
              <a:pPr/>
              <a:t>11</a:t>
            </a:fld>
            <a:endParaRPr lang="lv-LV"/>
          </a:p>
        </p:txBody>
      </p:sp>
    </p:spTree>
    <p:extLst>
      <p:ext uri="{BB962C8B-B14F-4D97-AF65-F5344CB8AC3E}">
        <p14:creationId xmlns:p14="http://schemas.microsoft.com/office/powerpoint/2010/main" val="2607123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2"/>
          </p:nvPr>
        </p:nvSpPr>
        <p:spPr/>
        <p:txBody>
          <a:bodyPr/>
          <a:lstStyle/>
          <a:p>
            <a:fld id="{63F7BA8F-F76E-47DF-BEAD-6EB16D4C4D13}" type="slidenum">
              <a:rPr lang="lv-LV" smtClean="0"/>
              <a:pPr/>
              <a:t>12</a:t>
            </a:fld>
            <a:endParaRPr lang="lv-LV"/>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Tabula 9"/>
          <p:cNvGraphicFramePr>
            <a:graphicFrameLocks noGrp="1"/>
          </p:cNvGraphicFramePr>
          <p:nvPr>
            <p:extLst>
              <p:ext uri="{D42A27DB-BD31-4B8C-83A1-F6EECF244321}">
                <p14:modId xmlns:p14="http://schemas.microsoft.com/office/powerpoint/2010/main" val="2425357016"/>
              </p:ext>
            </p:extLst>
          </p:nvPr>
        </p:nvGraphicFramePr>
        <p:xfrm>
          <a:off x="251519" y="1268758"/>
          <a:ext cx="8424938" cy="4536505"/>
        </p:xfrm>
        <a:graphic>
          <a:graphicData uri="http://schemas.openxmlformats.org/drawingml/2006/table">
            <a:tbl>
              <a:tblPr firstRow="1" firstCol="1" bandRow="1">
                <a:tableStyleId>{69CF1AB2-1976-4502-BF36-3FF5EA218861}</a:tableStyleId>
              </a:tblPr>
              <a:tblGrid>
                <a:gridCol w="3464460">
                  <a:extLst>
                    <a:ext uri="{9D8B030D-6E8A-4147-A177-3AD203B41FA5}">
                      <a16:colId xmlns="" xmlns:a16="http://schemas.microsoft.com/office/drawing/2014/main" val="20000"/>
                    </a:ext>
                  </a:extLst>
                </a:gridCol>
                <a:gridCol w="1753566">
                  <a:extLst>
                    <a:ext uri="{9D8B030D-6E8A-4147-A177-3AD203B41FA5}">
                      <a16:colId xmlns="" xmlns:a16="http://schemas.microsoft.com/office/drawing/2014/main" val="20002"/>
                    </a:ext>
                  </a:extLst>
                </a:gridCol>
                <a:gridCol w="1739342">
                  <a:extLst>
                    <a:ext uri="{9D8B030D-6E8A-4147-A177-3AD203B41FA5}">
                      <a16:colId xmlns="" xmlns:a16="http://schemas.microsoft.com/office/drawing/2014/main" val="3361602887"/>
                    </a:ext>
                  </a:extLst>
                </a:gridCol>
                <a:gridCol w="1467570">
                  <a:extLst>
                    <a:ext uri="{9D8B030D-6E8A-4147-A177-3AD203B41FA5}">
                      <a16:colId xmlns="" xmlns:a16="http://schemas.microsoft.com/office/drawing/2014/main" val="20001"/>
                    </a:ext>
                  </a:extLst>
                </a:gridCol>
              </a:tblGrid>
              <a:tr h="874390">
                <a:tc>
                  <a:txBody>
                    <a:bodyPr/>
                    <a:lstStyle/>
                    <a:p>
                      <a:pPr algn="ctr">
                        <a:lnSpc>
                          <a:spcPct val="115000"/>
                        </a:lnSpc>
                        <a:spcAft>
                          <a:spcPts val="0"/>
                        </a:spcAft>
                      </a:pPr>
                      <a:r>
                        <a:rPr lang="lv-LV" sz="1400" dirty="0" smtClean="0">
                          <a:solidFill>
                            <a:schemeClr val="tx1"/>
                          </a:solidFill>
                          <a:effectLst/>
                          <a:latin typeface="Times New Roman" panose="02020603050405020304" pitchFamily="18" charset="0"/>
                          <a:ea typeface="Calibri"/>
                          <a:cs typeface="Times New Roman" panose="02020603050405020304" pitchFamily="18" charset="0"/>
                        </a:rPr>
                        <a:t>Pasākums</a:t>
                      </a:r>
                      <a:endParaRPr lang="lv-LV" sz="1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dirty="0" smtClean="0">
                          <a:solidFill>
                            <a:schemeClr val="tx1"/>
                          </a:solidFill>
                          <a:effectLst/>
                          <a:latin typeface="Times New Roman" panose="02020603050405020304" pitchFamily="18" charset="0"/>
                          <a:ea typeface="Calibri"/>
                          <a:cs typeface="Times New Roman" panose="02020603050405020304" pitchFamily="18" charset="0"/>
                        </a:rPr>
                        <a:t>Ministru kabineta noteikumi (MKN)</a:t>
                      </a:r>
                      <a:endParaRPr lang="lv-LV" sz="1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b="1" dirty="0" smtClean="0">
                          <a:effectLst/>
                          <a:latin typeface="Times New Roman" panose="02020603050405020304" pitchFamily="18" charset="0"/>
                          <a:ea typeface="Calibri"/>
                          <a:cs typeface="Times New Roman" panose="02020603050405020304" pitchFamily="18" charset="0"/>
                        </a:rPr>
                        <a:t>Kārta atvērta</a:t>
                      </a:r>
                      <a:endParaRPr lang="lv-LV" sz="14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b="1" dirty="0" smtClean="0">
                          <a:effectLst/>
                          <a:latin typeface="Times New Roman" panose="02020603050405020304" pitchFamily="18" charset="0"/>
                          <a:ea typeface="Calibri"/>
                          <a:cs typeface="Times New Roman" panose="02020603050405020304" pitchFamily="18" charset="0"/>
                        </a:rPr>
                        <a:t>Kārtas finansējums, </a:t>
                      </a:r>
                    </a:p>
                    <a:p>
                      <a:pPr algn="ctr">
                        <a:lnSpc>
                          <a:spcPct val="115000"/>
                        </a:lnSpc>
                        <a:spcAft>
                          <a:spcPts val="0"/>
                        </a:spcAft>
                      </a:pPr>
                      <a:r>
                        <a:rPr lang="lv-LV" sz="1400" b="1" dirty="0" smtClean="0">
                          <a:effectLst/>
                          <a:latin typeface="Times New Roman" panose="02020603050405020304" pitchFamily="18" charset="0"/>
                          <a:ea typeface="Calibri"/>
                          <a:cs typeface="Times New Roman" panose="02020603050405020304" pitchFamily="18" charset="0"/>
                        </a:rPr>
                        <a:t>EUR</a:t>
                      </a:r>
                      <a:endParaRPr lang="lv-LV" sz="1400" b="1"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 xmlns:a16="http://schemas.microsoft.com/office/drawing/2014/main" val="3880729630"/>
                  </a:ext>
                </a:extLst>
              </a:tr>
              <a:tr h="552114">
                <a:tc>
                  <a:txBody>
                    <a:bodyPr/>
                    <a:lstStyle/>
                    <a:p>
                      <a:pPr algn="just">
                        <a:spcAft>
                          <a:spcPts val="0"/>
                        </a:spcAft>
                      </a:pPr>
                      <a:r>
                        <a:rPr lang="lv-LV" sz="1400" dirty="0">
                          <a:effectLst/>
                          <a:latin typeface="Times New Roman" panose="02020603050405020304" pitchFamily="18" charset="0"/>
                          <a:ea typeface="Times New Roman"/>
                          <a:cs typeface="Times New Roman" panose="02020603050405020304" pitchFamily="18" charset="0"/>
                        </a:rPr>
                        <a:t>Produktīvi ieguldījumi akvakultūrā</a:t>
                      </a:r>
                    </a:p>
                  </a:txBody>
                  <a:tcPr marL="68580" marR="68580" marT="0" marB="0" anchor="ctr"/>
                </a:tc>
                <a:tc>
                  <a:txBody>
                    <a:bodyPr/>
                    <a:lstStyle/>
                    <a:p>
                      <a:pPr algn="ctr">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14.07.2015.</a:t>
                      </a:r>
                    </a:p>
                    <a:p>
                      <a:pPr algn="ctr">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MKN </a:t>
                      </a:r>
                      <a:r>
                        <a:rPr lang="lv-LV" sz="1400" b="1" kern="1200" dirty="0" err="1" smtClean="0">
                          <a:solidFill>
                            <a:schemeClr val="dk1"/>
                          </a:solidFill>
                          <a:effectLst/>
                          <a:latin typeface="Times New Roman" panose="02020603050405020304" pitchFamily="18" charset="0"/>
                          <a:ea typeface="Times New Roman"/>
                          <a:cs typeface="Times New Roman" panose="02020603050405020304" pitchFamily="18" charset="0"/>
                        </a:rPr>
                        <a:t>Nr</a:t>
                      </a: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 402</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pPr>
                      <a:r>
                        <a:rPr lang="lv-LV" sz="1400" dirty="0">
                          <a:effectLst/>
                          <a:latin typeface="Times New Roman" panose="02020603050405020304" pitchFamily="18" charset="0"/>
                          <a:ea typeface="Times New Roman"/>
                          <a:cs typeface="Times New Roman" panose="02020603050405020304" pitchFamily="18" charset="0"/>
                        </a:rPr>
                        <a:t>12.01.2017.-30.06.2017.</a:t>
                      </a:r>
                    </a:p>
                  </a:txBody>
                  <a:tcPr marL="68580" marR="68580" marT="0" marB="0" anchor="ctr"/>
                </a:tc>
                <a:tc>
                  <a:txBody>
                    <a:bodyPr/>
                    <a:lstStyle/>
                    <a:p>
                      <a:pPr algn="ctr">
                        <a:spcAft>
                          <a:spcPts val="0"/>
                        </a:spcAft>
                      </a:pPr>
                      <a:r>
                        <a:rPr lang="lv-LV" sz="1400" dirty="0">
                          <a:effectLst/>
                          <a:latin typeface="Times New Roman" panose="02020603050405020304" pitchFamily="18" charset="0"/>
                          <a:ea typeface="Times New Roman"/>
                          <a:cs typeface="Times New Roman" panose="02020603050405020304" pitchFamily="18" charset="0"/>
                        </a:rPr>
                        <a:t>8 000 000</a:t>
                      </a:r>
                    </a:p>
                  </a:txBody>
                  <a:tcPr marL="68580" marR="68580" marT="0" marB="0" anchor="ctr"/>
                </a:tc>
                <a:extLst>
                  <a:ext uri="{0D108BD9-81ED-4DB2-BD59-A6C34878D82A}">
                    <a16:rowId xmlns="" xmlns:a16="http://schemas.microsoft.com/office/drawing/2014/main" val="10004"/>
                  </a:ext>
                </a:extLst>
              </a:tr>
              <a:tr h="552114">
                <a:tc>
                  <a:txBody>
                    <a:bodyPr/>
                    <a:lstStyle/>
                    <a:p>
                      <a:pPr algn="just">
                        <a:spcAft>
                          <a:spcPts val="0"/>
                        </a:spcAft>
                      </a:pPr>
                      <a:r>
                        <a:rPr lang="lv-LV" sz="1400" dirty="0">
                          <a:effectLst/>
                          <a:latin typeface="Times New Roman" panose="02020603050405020304" pitchFamily="18" charset="0"/>
                          <a:ea typeface="Times New Roman"/>
                          <a:cs typeface="Times New Roman" panose="02020603050405020304" pitchFamily="18" charset="0"/>
                        </a:rPr>
                        <a:t>Zvejas un akvakultūras produktu apstrāde</a:t>
                      </a:r>
                    </a:p>
                  </a:txBody>
                  <a:tcPr marL="68580" marR="68580" marT="0" marB="0" anchor="ctr"/>
                </a:tc>
                <a:tc>
                  <a:txBody>
                    <a:bodyPr/>
                    <a:lstStyle/>
                    <a:p>
                      <a:pPr algn="ctr">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11.08.2015.</a:t>
                      </a:r>
                    </a:p>
                    <a:p>
                      <a:pPr algn="ctr">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MKN. </a:t>
                      </a:r>
                      <a:r>
                        <a:rPr lang="lv-LV" sz="1400" b="1" kern="1200" dirty="0" err="1" smtClean="0">
                          <a:solidFill>
                            <a:schemeClr val="dk1"/>
                          </a:solidFill>
                          <a:effectLst/>
                          <a:latin typeface="Times New Roman" panose="02020603050405020304" pitchFamily="18" charset="0"/>
                          <a:ea typeface="Times New Roman"/>
                          <a:cs typeface="Times New Roman" panose="02020603050405020304" pitchFamily="18" charset="0"/>
                        </a:rPr>
                        <a:t>Nr</a:t>
                      </a: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 458</a:t>
                      </a:r>
                    </a:p>
                  </a:txBody>
                  <a:tcPr marL="68580" marR="68580" marT="0" marB="0" anchor="ctr"/>
                </a:tc>
                <a:tc>
                  <a:txBody>
                    <a:bodyPr/>
                    <a:lstStyle/>
                    <a:p>
                      <a:pPr algn="ctr">
                        <a:spcAft>
                          <a:spcPts val="0"/>
                        </a:spcAft>
                      </a:pPr>
                      <a:r>
                        <a:rPr lang="lv-LV" sz="1400" dirty="0">
                          <a:effectLst/>
                          <a:latin typeface="Times New Roman" panose="02020603050405020304" pitchFamily="18" charset="0"/>
                          <a:ea typeface="Times New Roman"/>
                          <a:cs typeface="Times New Roman" panose="02020603050405020304" pitchFamily="18" charset="0"/>
                        </a:rPr>
                        <a:t>12.01.2017.-30.06.2017.</a:t>
                      </a:r>
                    </a:p>
                  </a:txBody>
                  <a:tcPr marL="68580" marR="68580" marT="0" marB="0" anchor="ctr"/>
                </a:tc>
                <a:tc>
                  <a:txBody>
                    <a:bodyPr/>
                    <a:lstStyle/>
                    <a:p>
                      <a:pPr algn="ctr">
                        <a:spcAft>
                          <a:spcPts val="0"/>
                        </a:spcAft>
                      </a:pPr>
                      <a:r>
                        <a:rPr lang="lv-LV" sz="1400" dirty="0">
                          <a:effectLst/>
                          <a:latin typeface="Times New Roman" panose="02020603050405020304" pitchFamily="18" charset="0"/>
                          <a:ea typeface="Times New Roman"/>
                          <a:cs typeface="Times New Roman" panose="02020603050405020304" pitchFamily="18" charset="0"/>
                        </a:rPr>
                        <a:t>8 000 000</a:t>
                      </a:r>
                    </a:p>
                  </a:txBody>
                  <a:tcPr marL="68580" marR="68580" marT="0" marB="0" anchor="ctr"/>
                </a:tc>
                <a:extLst>
                  <a:ext uri="{0D108BD9-81ED-4DB2-BD59-A6C34878D82A}">
                    <a16:rowId xmlns="" xmlns:a16="http://schemas.microsoft.com/office/drawing/2014/main" val="10008"/>
                  </a:ext>
                </a:extLst>
              </a:tr>
              <a:tr h="552114">
                <a:tc>
                  <a:txBody>
                    <a:bodyPr/>
                    <a:lstStyle/>
                    <a:p>
                      <a:pPr algn="just">
                        <a:spcAft>
                          <a:spcPts val="0"/>
                        </a:spcAft>
                      </a:pPr>
                      <a:r>
                        <a:rPr lang="lv-LV" sz="1400" dirty="0">
                          <a:effectLst/>
                          <a:latin typeface="Times New Roman" panose="02020603050405020304" pitchFamily="18" charset="0"/>
                          <a:ea typeface="Times New Roman"/>
                          <a:cs typeface="Times New Roman" panose="02020603050405020304" pitchFamily="18" charset="0"/>
                        </a:rPr>
                        <a:t>Tirdzniecības pasākumi (</a:t>
                      </a:r>
                      <a:r>
                        <a:rPr lang="lv-LV" sz="1400" i="1" dirty="0">
                          <a:effectLst/>
                          <a:latin typeface="Times New Roman" panose="02020603050405020304" pitchFamily="18" charset="0"/>
                          <a:ea typeface="Times New Roman"/>
                          <a:cs typeface="Times New Roman" panose="02020603050405020304" pitchFamily="18" charset="0"/>
                        </a:rPr>
                        <a:t>dalība izstādēs</a:t>
                      </a:r>
                      <a:r>
                        <a:rPr lang="lv-LV" sz="1400" dirty="0">
                          <a:effectLst/>
                          <a:latin typeface="Times New Roman" panose="02020603050405020304" pitchFamily="18" charset="0"/>
                          <a:ea typeface="Times New Roman"/>
                          <a:cs typeface="Times New Roman" panose="02020603050405020304" pitchFamily="18" charset="0"/>
                        </a:rPr>
                        <a:t>)</a:t>
                      </a:r>
                    </a:p>
                  </a:txBody>
                  <a:tcPr marL="68580" marR="68580" marT="0" marB="0" anchor="ctr"/>
                </a:tc>
                <a:tc>
                  <a:txBody>
                    <a:bodyPr/>
                    <a:lstStyle/>
                    <a:p>
                      <a:pPr algn="ctr">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28.07.2015.</a:t>
                      </a:r>
                    </a:p>
                    <a:p>
                      <a:pPr algn="ctr">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MKN</a:t>
                      </a:r>
                      <a:r>
                        <a:rPr lang="lv-LV" sz="1400" b="1" kern="1200" baseline="0" dirty="0" smtClean="0">
                          <a:solidFill>
                            <a:schemeClr val="dk1"/>
                          </a:solidFill>
                          <a:effectLst/>
                          <a:latin typeface="Times New Roman" panose="02020603050405020304" pitchFamily="18" charset="0"/>
                          <a:ea typeface="Times New Roman"/>
                          <a:cs typeface="Times New Roman" panose="02020603050405020304" pitchFamily="18" charset="0"/>
                        </a:rPr>
                        <a:t> </a:t>
                      </a:r>
                      <a:r>
                        <a:rPr lang="lv-LV" sz="1400" b="1" kern="1200" baseline="0" dirty="0" err="1" smtClean="0">
                          <a:solidFill>
                            <a:schemeClr val="dk1"/>
                          </a:solidFill>
                          <a:effectLst/>
                          <a:latin typeface="Times New Roman" panose="02020603050405020304" pitchFamily="18" charset="0"/>
                          <a:ea typeface="Times New Roman"/>
                          <a:cs typeface="Times New Roman" panose="02020603050405020304" pitchFamily="18" charset="0"/>
                        </a:rPr>
                        <a:t>Nr</a:t>
                      </a:r>
                      <a:r>
                        <a:rPr lang="lv-LV" sz="1400" b="1" kern="1200" baseline="0" dirty="0" smtClean="0">
                          <a:solidFill>
                            <a:schemeClr val="dk1"/>
                          </a:solidFill>
                          <a:effectLst/>
                          <a:latin typeface="Times New Roman" panose="02020603050405020304" pitchFamily="18" charset="0"/>
                          <a:ea typeface="Times New Roman"/>
                          <a:cs typeface="Times New Roman" panose="02020603050405020304" pitchFamily="18" charset="0"/>
                        </a:rPr>
                        <a:t>. 437</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pPr>
                      <a:r>
                        <a:rPr lang="lv-LV" sz="1400" dirty="0">
                          <a:effectLst/>
                          <a:latin typeface="Times New Roman" panose="02020603050405020304" pitchFamily="18" charset="0"/>
                          <a:ea typeface="Times New Roman"/>
                          <a:cs typeface="Times New Roman" panose="02020603050405020304" pitchFamily="18" charset="0"/>
                        </a:rPr>
                        <a:t>12.01.2017.- 15.12.2017.</a:t>
                      </a:r>
                    </a:p>
                  </a:txBody>
                  <a:tcPr marL="68580" marR="68580" marT="0" marB="0" anchor="ctr"/>
                </a:tc>
                <a:tc>
                  <a:txBody>
                    <a:bodyPr/>
                    <a:lstStyle/>
                    <a:p>
                      <a:pPr algn="ctr">
                        <a:spcAft>
                          <a:spcPts val="0"/>
                        </a:spcAft>
                      </a:pPr>
                      <a:r>
                        <a:rPr lang="lv-LV" sz="1400" dirty="0">
                          <a:effectLst/>
                          <a:latin typeface="Times New Roman" panose="02020603050405020304" pitchFamily="18" charset="0"/>
                          <a:ea typeface="Times New Roman"/>
                          <a:cs typeface="Times New Roman" panose="02020603050405020304" pitchFamily="18" charset="0"/>
                        </a:rPr>
                        <a:t>900 000</a:t>
                      </a:r>
                    </a:p>
                  </a:txBody>
                  <a:tcPr marL="68580" marR="68580" marT="0" marB="0" anchor="ctr"/>
                </a:tc>
                <a:extLst>
                  <a:ext uri="{0D108BD9-81ED-4DB2-BD59-A6C34878D82A}">
                    <a16:rowId xmlns="" xmlns:a16="http://schemas.microsoft.com/office/drawing/2014/main" val="10009"/>
                  </a:ext>
                </a:extLst>
              </a:tr>
              <a:tr h="552114">
                <a:tc>
                  <a:txBody>
                    <a:bodyPr/>
                    <a:lstStyle/>
                    <a:p>
                      <a:pP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Akvakultūras saimniecībām paredzēti pārvaldības un konsultāciju pakalpojumi</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24.01.2017. </a:t>
                      </a:r>
                    </a:p>
                    <a:p>
                      <a:pPr algn="ct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MKN </a:t>
                      </a:r>
                      <a:r>
                        <a:rPr lang="lv-LV" sz="1400" b="1" kern="1200" dirty="0" err="1" smtClean="0">
                          <a:solidFill>
                            <a:schemeClr val="dk1"/>
                          </a:solidFill>
                          <a:effectLst/>
                          <a:latin typeface="Times New Roman" panose="02020603050405020304" pitchFamily="18" charset="0"/>
                          <a:ea typeface="Times New Roman"/>
                          <a:cs typeface="Times New Roman" panose="02020603050405020304" pitchFamily="18" charset="0"/>
                        </a:rPr>
                        <a:t>Nr</a:t>
                      </a: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 51</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kern="1200" dirty="0" smtClean="0">
                          <a:solidFill>
                            <a:schemeClr val="dk1"/>
                          </a:solidFill>
                          <a:effectLst/>
                          <a:latin typeface="Times New Roman" panose="02020603050405020304" pitchFamily="18" charset="0"/>
                          <a:ea typeface="Times New Roman"/>
                          <a:cs typeface="Times New Roman" panose="02020603050405020304" pitchFamily="18" charset="0"/>
                        </a:rPr>
                        <a:t>01.03.2017.- 31.03.2017.</a:t>
                      </a:r>
                      <a:endParaRPr lang="lv-LV" sz="1400"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kern="1200" dirty="0" smtClean="0">
                          <a:solidFill>
                            <a:schemeClr val="dk1"/>
                          </a:solidFill>
                          <a:effectLst/>
                          <a:latin typeface="Times New Roman" panose="02020603050405020304" pitchFamily="18" charset="0"/>
                          <a:ea typeface="Times New Roman"/>
                          <a:cs typeface="Times New Roman" panose="02020603050405020304" pitchFamily="18" charset="0"/>
                        </a:rPr>
                        <a:t>150 000</a:t>
                      </a:r>
                      <a:endParaRPr lang="lv-LV" sz="1400"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extLst>
                  <a:ext uri="{0D108BD9-81ED-4DB2-BD59-A6C34878D82A}">
                    <a16:rowId xmlns="" xmlns:a16="http://schemas.microsoft.com/office/drawing/2014/main" val="10005"/>
                  </a:ext>
                </a:extLst>
              </a:tr>
              <a:tr h="901545">
                <a:tc>
                  <a:txBody>
                    <a:bodyPr/>
                    <a:lstStyle/>
                    <a:p>
                      <a:pP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Akvakultūra, kas nodrošina vides pakalpojumus (</a:t>
                      </a:r>
                      <a:r>
                        <a:rPr lang="lv-LV" sz="1400" b="1" kern="1200" dirty="0" err="1" smtClean="0">
                          <a:solidFill>
                            <a:schemeClr val="dk1"/>
                          </a:solidFill>
                          <a:effectLst/>
                          <a:latin typeface="Times New Roman" panose="02020603050405020304" pitchFamily="18" charset="0"/>
                          <a:ea typeface="Times New Roman"/>
                          <a:cs typeface="Times New Roman" panose="02020603050405020304" pitchFamily="18" charset="0"/>
                        </a:rPr>
                        <a:t>hektārmaksājumi</a:t>
                      </a: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 dīķiem)</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03.11.2014.</a:t>
                      </a:r>
                    </a:p>
                    <a:p>
                      <a:pPr algn="ct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MKN </a:t>
                      </a:r>
                      <a:r>
                        <a:rPr lang="lv-LV" sz="1400" b="1" kern="1200" dirty="0" err="1" smtClean="0">
                          <a:solidFill>
                            <a:schemeClr val="dk1"/>
                          </a:solidFill>
                          <a:effectLst/>
                          <a:latin typeface="Times New Roman" panose="02020603050405020304" pitchFamily="18" charset="0"/>
                          <a:ea typeface="Times New Roman"/>
                          <a:cs typeface="Times New Roman" panose="02020603050405020304" pitchFamily="18" charset="0"/>
                        </a:rPr>
                        <a:t>Nr</a:t>
                      </a: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 692</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kern="1200" dirty="0" smtClean="0">
                          <a:solidFill>
                            <a:schemeClr val="dk1"/>
                          </a:solidFill>
                          <a:effectLst/>
                          <a:latin typeface="Times New Roman" panose="02020603050405020304" pitchFamily="18" charset="0"/>
                          <a:ea typeface="Times New Roman"/>
                          <a:cs typeface="Times New Roman" panose="02020603050405020304" pitchFamily="18" charset="0"/>
                        </a:rPr>
                        <a:t>Pēc grozījumu apstiprināšanas MK un līdz 15.05.2017.</a:t>
                      </a:r>
                    </a:p>
                    <a:p>
                      <a:pPr algn="ctr">
                        <a:lnSpc>
                          <a:spcPct val="115000"/>
                        </a:lnSpc>
                        <a:spcAft>
                          <a:spcPts val="0"/>
                        </a:spcAft>
                      </a:pPr>
                      <a:endParaRPr lang="lv-LV" sz="1400"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 xmlns:a16="http://schemas.microsoft.com/office/drawing/2014/main" val="10006"/>
                  </a:ext>
                </a:extLst>
              </a:tr>
              <a:tr h="552114">
                <a:tc>
                  <a:txBody>
                    <a:bodyPr/>
                    <a:lstStyle/>
                    <a:p>
                      <a:pP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Inovācija</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29.03.2016.</a:t>
                      </a:r>
                    </a:p>
                    <a:p>
                      <a:pPr algn="ctr">
                        <a:lnSpc>
                          <a:spcPct val="115000"/>
                        </a:lnSpc>
                        <a:spcAft>
                          <a:spcPts val="0"/>
                        </a:spcAft>
                      </a:pPr>
                      <a:r>
                        <a:rPr lang="lv-LV" sz="1400" b="1" kern="1200" dirty="0" smtClean="0">
                          <a:solidFill>
                            <a:schemeClr val="dk1"/>
                          </a:solidFill>
                          <a:effectLst/>
                          <a:latin typeface="Times New Roman" panose="02020603050405020304" pitchFamily="18" charset="0"/>
                          <a:ea typeface="Times New Roman"/>
                          <a:cs typeface="Times New Roman" panose="02020603050405020304" pitchFamily="18" charset="0"/>
                        </a:rPr>
                        <a:t>MKN</a:t>
                      </a:r>
                      <a:r>
                        <a:rPr lang="lv-LV" sz="1400" b="1" kern="1200" baseline="0" dirty="0" smtClean="0">
                          <a:solidFill>
                            <a:schemeClr val="dk1"/>
                          </a:solidFill>
                          <a:effectLst/>
                          <a:latin typeface="Times New Roman" panose="02020603050405020304" pitchFamily="18" charset="0"/>
                          <a:ea typeface="Times New Roman"/>
                          <a:cs typeface="Times New Roman" panose="02020603050405020304" pitchFamily="18" charset="0"/>
                        </a:rPr>
                        <a:t> </a:t>
                      </a:r>
                      <a:r>
                        <a:rPr lang="lv-LV" sz="1400" b="1" kern="1200" baseline="0" dirty="0" err="1" smtClean="0">
                          <a:solidFill>
                            <a:schemeClr val="dk1"/>
                          </a:solidFill>
                          <a:effectLst/>
                          <a:latin typeface="Times New Roman" panose="02020603050405020304" pitchFamily="18" charset="0"/>
                          <a:ea typeface="Times New Roman"/>
                          <a:cs typeface="Times New Roman" panose="02020603050405020304" pitchFamily="18" charset="0"/>
                        </a:rPr>
                        <a:t>Nr</a:t>
                      </a:r>
                      <a:r>
                        <a:rPr lang="lv-LV" sz="1400" b="1" kern="1200" baseline="0" dirty="0" smtClean="0">
                          <a:solidFill>
                            <a:schemeClr val="dk1"/>
                          </a:solidFill>
                          <a:effectLst/>
                          <a:latin typeface="Times New Roman" panose="02020603050405020304" pitchFamily="18" charset="0"/>
                          <a:ea typeface="Times New Roman"/>
                          <a:cs typeface="Times New Roman" panose="02020603050405020304" pitchFamily="18" charset="0"/>
                        </a:rPr>
                        <a:t>. 193</a:t>
                      </a:r>
                      <a:endParaRPr lang="lv-LV" sz="1400" b="1"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1400" kern="1200" dirty="0" smtClean="0">
                          <a:solidFill>
                            <a:schemeClr val="dk1"/>
                          </a:solidFill>
                          <a:effectLst/>
                          <a:latin typeface="Times New Roman" panose="02020603050405020304" pitchFamily="18" charset="0"/>
                          <a:ea typeface="Times New Roman"/>
                          <a:cs typeface="Times New Roman" panose="02020603050405020304" pitchFamily="18" charset="0"/>
                        </a:rPr>
                        <a:t>Pēc grozījumu apstiprināšanas MK</a:t>
                      </a:r>
                      <a:endParaRPr lang="lv-LV" sz="1400" kern="1200" dirty="0">
                        <a:solidFill>
                          <a:schemeClr val="dk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endParaRPr lang="lv-LV" sz="1400" b="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 xmlns:a16="http://schemas.microsoft.com/office/drawing/2014/main" val="10007"/>
                  </a:ext>
                </a:extLst>
              </a:tr>
            </a:tbl>
          </a:graphicData>
        </a:graphic>
      </p:graphicFrame>
      <p:sp>
        <p:nvSpPr>
          <p:cNvPr id="11" name="Virsraksts 1"/>
          <p:cNvSpPr>
            <a:spLocks noGrp="1"/>
          </p:cNvSpPr>
          <p:nvPr>
            <p:ph type="title"/>
          </p:nvPr>
        </p:nvSpPr>
        <p:spPr>
          <a:xfrm>
            <a:off x="1796234" y="332656"/>
            <a:ext cx="6779096" cy="778098"/>
          </a:xfrm>
        </p:spPr>
        <p:txBody>
          <a:bodyPr>
            <a:normAutofit/>
          </a:bodyPr>
          <a:lstStyle/>
          <a:p>
            <a:r>
              <a:rPr lang="lv-LV" sz="2400" b="1" dirty="0" smtClean="0">
                <a:solidFill>
                  <a:schemeClr val="tx2"/>
                </a:solidFill>
              </a:rPr>
              <a:t>Projektu iesniegumu pieņemšanas kārtas 2017.gadā</a:t>
            </a:r>
            <a:endParaRPr lang="lv-LV" sz="2400" b="1" dirty="0">
              <a:solidFill>
                <a:schemeClr val="tx2"/>
              </a:solidFill>
            </a:endParaRPr>
          </a:p>
        </p:txBody>
      </p:sp>
    </p:spTree>
    <p:extLst>
      <p:ext uri="{BB962C8B-B14F-4D97-AF65-F5344CB8AC3E}">
        <p14:creationId xmlns:p14="http://schemas.microsoft.com/office/powerpoint/2010/main" val="2769775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781" y="0"/>
            <a:ext cx="3385110" cy="3760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atura vietturis 2"/>
          <p:cNvSpPr>
            <a:spLocks noGrp="1"/>
          </p:cNvSpPr>
          <p:nvPr>
            <p:ph idx="1"/>
          </p:nvPr>
        </p:nvSpPr>
        <p:spPr>
          <a:xfrm>
            <a:off x="457200" y="3212976"/>
            <a:ext cx="8229600" cy="792088"/>
          </a:xfrm>
        </p:spPr>
        <p:txBody>
          <a:bodyPr>
            <a:normAutofit/>
          </a:bodyPr>
          <a:lstStyle/>
          <a:p>
            <a:pPr algn="ctr">
              <a:buNone/>
            </a:pPr>
            <a:r>
              <a:rPr lang="lv-LV" sz="3600" b="1" dirty="0" smtClean="0">
                <a:solidFill>
                  <a:schemeClr val="tx2"/>
                </a:solidFill>
              </a:rPr>
              <a:t>Paldies par Jūsu uzmanību!</a:t>
            </a:r>
          </a:p>
          <a:p>
            <a:pPr algn="ctr">
              <a:buNone/>
            </a:pPr>
            <a:endParaRPr lang="lv-LV" sz="3600" b="1" dirty="0">
              <a:solidFill>
                <a:schemeClr val="tx2"/>
              </a:solidFill>
            </a:endParaRPr>
          </a:p>
          <a:p>
            <a:pPr algn="ctr">
              <a:buNone/>
            </a:pPr>
            <a:endParaRPr lang="lv-LV" sz="3600" b="1" dirty="0">
              <a:solidFill>
                <a:schemeClr val="tx2"/>
              </a:solidFill>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12774"/>
            <a:ext cx="9144000" cy="245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Virsraksts 1"/>
          <p:cNvSpPr>
            <a:spLocks noGrp="1"/>
          </p:cNvSpPr>
          <p:nvPr>
            <p:ph type="title"/>
          </p:nvPr>
        </p:nvSpPr>
        <p:spPr>
          <a:xfrm>
            <a:off x="1979613" y="260350"/>
            <a:ext cx="6707187" cy="720725"/>
          </a:xfrm>
        </p:spPr>
        <p:txBody>
          <a:bodyPr/>
          <a:lstStyle/>
          <a:p>
            <a:pPr algn="ctr" eaLnBrk="1" hangingPunct="1"/>
            <a:r>
              <a:rPr lang="lv-LV" altLang="lv-LV" sz="1400" dirty="0" smtClean="0">
                <a:solidFill>
                  <a:schemeClr val="tx2"/>
                </a:solidFill>
              </a:rPr>
              <a:t>Akvakultūras produkcijas ražošanas attīstības tendences</a:t>
            </a:r>
            <a:br>
              <a:rPr lang="lv-LV" altLang="lv-LV" sz="1400" dirty="0" smtClean="0">
                <a:solidFill>
                  <a:schemeClr val="tx2"/>
                </a:solidFill>
              </a:rPr>
            </a:br>
            <a:r>
              <a:rPr lang="lv-LV" altLang="lv-LV" sz="1200" dirty="0" smtClean="0">
                <a:solidFill>
                  <a:schemeClr val="tx2"/>
                </a:solidFill>
              </a:rPr>
              <a:t> </a:t>
            </a:r>
            <a:br>
              <a:rPr lang="lv-LV" altLang="lv-LV" sz="1200" dirty="0" smtClean="0">
                <a:solidFill>
                  <a:schemeClr val="tx2"/>
                </a:solidFill>
              </a:rPr>
            </a:br>
            <a:endParaRPr lang="lv-LV" altLang="lv-LV" sz="1200" dirty="0" smtClean="0">
              <a:solidFill>
                <a:schemeClr val="tx2"/>
              </a:solidFill>
            </a:endParaRPr>
          </a:p>
        </p:txBody>
      </p:sp>
      <p:sp>
        <p:nvSpPr>
          <p:cNvPr id="7171" name="Teksta vietturis 4"/>
          <p:cNvSpPr>
            <a:spLocks noGrp="1"/>
          </p:cNvSpPr>
          <p:nvPr>
            <p:ph type="body" sz="quarter" idx="10"/>
          </p:nvPr>
        </p:nvSpPr>
        <p:spPr>
          <a:xfrm>
            <a:off x="107950" y="6308725"/>
            <a:ext cx="1079500" cy="304800"/>
          </a:xfrm>
        </p:spPr>
        <p:txBody>
          <a:bodyPr/>
          <a:lstStyle/>
          <a:p>
            <a:pPr eaLnBrk="1" hangingPunct="1"/>
            <a:r>
              <a:rPr lang="lv-LV" altLang="lv-LV" smtClean="0"/>
              <a:t>Avots: CSP </a:t>
            </a:r>
          </a:p>
        </p:txBody>
      </p:sp>
      <p:graphicFrame>
        <p:nvGraphicFramePr>
          <p:cNvPr id="7172" name="Objekts 5"/>
          <p:cNvGraphicFramePr>
            <a:graphicFrameLocks noGrp="1"/>
          </p:cNvGraphicFramePr>
          <p:nvPr/>
        </p:nvGraphicFramePr>
        <p:xfrm>
          <a:off x="1042988" y="1412875"/>
          <a:ext cx="6877050" cy="2663825"/>
        </p:xfrm>
        <a:graphic>
          <a:graphicData uri="http://schemas.openxmlformats.org/presentationml/2006/ole">
            <mc:AlternateContent xmlns:mc="http://schemas.openxmlformats.org/markup-compatibility/2006">
              <mc:Choice xmlns:v="urn:schemas-microsoft-com:vml" Requires="v">
                <p:oleObj spid="_x0000_s1320" r:id="rId4" imgW="6876884" imgH="2664183" progId="Excel.Chart.8">
                  <p:embed/>
                </p:oleObj>
              </mc:Choice>
              <mc:Fallback>
                <p:oleObj r:id="rId4" imgW="6876884" imgH="2664183"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412875"/>
                        <a:ext cx="687705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3" name="Objekts 1"/>
          <p:cNvGraphicFramePr>
            <a:graphicFrameLocks/>
          </p:cNvGraphicFramePr>
          <p:nvPr/>
        </p:nvGraphicFramePr>
        <p:xfrm>
          <a:off x="250825" y="3957638"/>
          <a:ext cx="3600450" cy="2449512"/>
        </p:xfrm>
        <a:graphic>
          <a:graphicData uri="http://schemas.openxmlformats.org/presentationml/2006/ole">
            <mc:AlternateContent xmlns:mc="http://schemas.openxmlformats.org/markup-compatibility/2006">
              <mc:Choice xmlns:v="urn:schemas-microsoft-com:vml" Requires="v">
                <p:oleObj spid="_x0000_s1321" r:id="rId6" imgW="4925995" imgH="3535986" progId="Excel.Chart.8">
                  <p:embed/>
                </p:oleObj>
              </mc:Choice>
              <mc:Fallback>
                <p:oleObj r:id="rId6" imgW="4925995" imgH="3535986" progId="Excel.Char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825" y="3957638"/>
                        <a:ext cx="3600450"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4" name="Objekts 2"/>
          <p:cNvGraphicFramePr>
            <a:graphicFrameLocks noGrp="1"/>
          </p:cNvGraphicFramePr>
          <p:nvPr/>
        </p:nvGraphicFramePr>
        <p:xfrm>
          <a:off x="3514725" y="4046538"/>
          <a:ext cx="3241675" cy="2365375"/>
        </p:xfrm>
        <a:graphic>
          <a:graphicData uri="http://schemas.openxmlformats.org/presentationml/2006/ole">
            <mc:AlternateContent xmlns:mc="http://schemas.openxmlformats.org/markup-compatibility/2006">
              <mc:Choice xmlns:v="urn:schemas-microsoft-com:vml" Requires="v">
                <p:oleObj spid="_x0000_s1322" r:id="rId8" imgW="4468755" imgH="3328704" progId="Excel.Chart.8">
                  <p:embed/>
                </p:oleObj>
              </mc:Choice>
              <mc:Fallback>
                <p:oleObj r:id="rId8" imgW="4468755" imgH="3328704" progId="Excel.Chart.8">
                  <p:embed/>
                  <p:pic>
                    <p:nvPicPr>
                      <p:cNvPr id="0" name=""/>
                      <p:cNvPicPr>
                        <a:picLocks noGrp="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14725" y="4046538"/>
                        <a:ext cx="3241675"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5" name="TextBox 1"/>
          <p:cNvSpPr txBox="1">
            <a:spLocks noChangeArrowheads="1"/>
          </p:cNvSpPr>
          <p:nvPr/>
        </p:nvSpPr>
        <p:spPr bwMode="auto">
          <a:xfrm>
            <a:off x="1763713" y="6027738"/>
            <a:ext cx="68722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lv-LV" altLang="lv-LV" sz="1600" u="sng">
                <a:latin typeface="Times New Roman" pitchFamily="18" charset="0"/>
                <a:cs typeface="Times New Roman" pitchFamily="18" charset="0"/>
              </a:rPr>
              <a:t>Akvakultūras produkcijas ražošanas metodes </a:t>
            </a:r>
            <a:r>
              <a:rPr lang="lv-LV" altLang="lv-LV" sz="1600">
                <a:latin typeface="Times New Roman" pitchFamily="18" charset="0"/>
                <a:cs typeface="Times New Roman" pitchFamily="18" charset="0"/>
              </a:rPr>
              <a:t>(% no apjoma):</a:t>
            </a:r>
          </a:p>
          <a:p>
            <a:pPr>
              <a:spcBef>
                <a:spcPct val="0"/>
              </a:spcBef>
              <a:buFontTx/>
              <a:buNone/>
            </a:pPr>
            <a:r>
              <a:rPr lang="lv-LV" altLang="lv-LV" sz="1600">
                <a:latin typeface="Times New Roman" pitchFamily="18" charset="0"/>
                <a:cs typeface="Times New Roman" pitchFamily="18" charset="0"/>
              </a:rPr>
              <a:t>2008.g.:  dīķi – 91,5%; baseini – 6,2%; recirkulācijas sistēmas – 2,3%;</a:t>
            </a:r>
          </a:p>
          <a:p>
            <a:pPr>
              <a:spcBef>
                <a:spcPct val="0"/>
              </a:spcBef>
              <a:buFontTx/>
              <a:buNone/>
            </a:pPr>
            <a:r>
              <a:rPr lang="lv-LV" altLang="lv-LV" sz="1600">
                <a:latin typeface="Times New Roman" pitchFamily="18" charset="0"/>
                <a:cs typeface="Times New Roman" pitchFamily="18" charset="0"/>
              </a:rPr>
              <a:t>2015.g. : dīķi – 75,6%; baseini – 10,2%; recirkulācijas sistēmas – 14,2%. </a:t>
            </a:r>
          </a:p>
        </p:txBody>
      </p:sp>
      <p:sp>
        <p:nvSpPr>
          <p:cNvPr id="11" name="Taisnstūris 10"/>
          <p:cNvSpPr/>
          <p:nvPr/>
        </p:nvSpPr>
        <p:spPr>
          <a:xfrm>
            <a:off x="7380288" y="4498975"/>
            <a:ext cx="142875" cy="160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2" name="Taisnstūris 11"/>
          <p:cNvSpPr/>
          <p:nvPr/>
        </p:nvSpPr>
        <p:spPr>
          <a:xfrm>
            <a:off x="7378700" y="4729163"/>
            <a:ext cx="144463" cy="160337"/>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3" name="Taisnstūris 12"/>
          <p:cNvSpPr/>
          <p:nvPr/>
        </p:nvSpPr>
        <p:spPr>
          <a:xfrm>
            <a:off x="7389813" y="5226050"/>
            <a:ext cx="144462" cy="1603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4" name="Taisnstūris 13"/>
          <p:cNvSpPr/>
          <p:nvPr/>
        </p:nvSpPr>
        <p:spPr>
          <a:xfrm>
            <a:off x="7410450" y="5462588"/>
            <a:ext cx="142875" cy="1587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4" name="Taisnstūris 3"/>
          <p:cNvSpPr/>
          <p:nvPr/>
        </p:nvSpPr>
        <p:spPr>
          <a:xfrm>
            <a:off x="7364413" y="4438650"/>
            <a:ext cx="1060450" cy="231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600" dirty="0">
                <a:solidFill>
                  <a:schemeClr val="tx1"/>
                </a:solidFill>
                <a:latin typeface="Times New Roman" panose="02020603050405020304" pitchFamily="18" charset="0"/>
                <a:cs typeface="Times New Roman" panose="02020603050405020304" pitchFamily="18" charset="0"/>
              </a:rPr>
              <a:t>Karpas</a:t>
            </a:r>
          </a:p>
        </p:txBody>
      </p:sp>
      <p:sp>
        <p:nvSpPr>
          <p:cNvPr id="16" name="Taisnstūris 15"/>
          <p:cNvSpPr/>
          <p:nvPr/>
        </p:nvSpPr>
        <p:spPr>
          <a:xfrm>
            <a:off x="7329488" y="4670425"/>
            <a:ext cx="1058862" cy="233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600" dirty="0">
                <a:solidFill>
                  <a:schemeClr val="tx1"/>
                </a:solidFill>
                <a:latin typeface="Times New Roman" panose="02020603050405020304" pitchFamily="18" charset="0"/>
                <a:cs typeface="Times New Roman" panose="02020603050405020304" pitchFamily="18" charset="0"/>
              </a:rPr>
              <a:t>Stores</a:t>
            </a:r>
          </a:p>
        </p:txBody>
      </p:sp>
      <p:sp>
        <p:nvSpPr>
          <p:cNvPr id="17" name="Taisnstūris 16"/>
          <p:cNvSpPr/>
          <p:nvPr/>
        </p:nvSpPr>
        <p:spPr>
          <a:xfrm>
            <a:off x="7392988" y="5191125"/>
            <a:ext cx="1466850" cy="231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600" dirty="0">
                <a:solidFill>
                  <a:schemeClr val="tx1"/>
                </a:solidFill>
                <a:latin typeface="Times New Roman" panose="02020603050405020304" pitchFamily="18" charset="0"/>
                <a:cs typeface="Times New Roman" panose="02020603050405020304" pitchFamily="18" charset="0"/>
              </a:rPr>
              <a:t>Āfrikas sami</a:t>
            </a:r>
          </a:p>
        </p:txBody>
      </p:sp>
      <p:sp>
        <p:nvSpPr>
          <p:cNvPr id="18" name="Taisnstūris 17"/>
          <p:cNvSpPr/>
          <p:nvPr/>
        </p:nvSpPr>
        <p:spPr>
          <a:xfrm>
            <a:off x="7389813" y="4986338"/>
            <a:ext cx="144462" cy="160337"/>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20" name="Taisnstūris 19"/>
          <p:cNvSpPr/>
          <p:nvPr/>
        </p:nvSpPr>
        <p:spPr>
          <a:xfrm>
            <a:off x="7321550" y="4943475"/>
            <a:ext cx="2087563" cy="231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600" dirty="0">
                <a:solidFill>
                  <a:schemeClr val="tx1"/>
                </a:solidFill>
                <a:latin typeface="Times New Roman" panose="02020603050405020304" pitchFamily="18" charset="0"/>
                <a:cs typeface="Times New Roman" panose="02020603050405020304" pitchFamily="18" charset="0"/>
              </a:rPr>
              <a:t>Varavīksnes forele</a:t>
            </a:r>
          </a:p>
        </p:txBody>
      </p:sp>
      <p:sp>
        <p:nvSpPr>
          <p:cNvPr id="21" name="Taisnstūris 20"/>
          <p:cNvSpPr/>
          <p:nvPr/>
        </p:nvSpPr>
        <p:spPr>
          <a:xfrm>
            <a:off x="7378700" y="5437188"/>
            <a:ext cx="1387475" cy="233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600" dirty="0">
                <a:solidFill>
                  <a:schemeClr val="tx1"/>
                </a:solidFill>
                <a:latin typeface="Times New Roman" panose="02020603050405020304" pitchFamily="18" charset="0"/>
                <a:cs typeface="Times New Roman" panose="02020603050405020304" pitchFamily="18" charset="0"/>
              </a:rPr>
              <a:t>Citas sugas</a:t>
            </a:r>
          </a:p>
        </p:txBody>
      </p:sp>
      <p:sp>
        <p:nvSpPr>
          <p:cNvPr id="5" name="Taisnstūris 4"/>
          <p:cNvSpPr/>
          <p:nvPr/>
        </p:nvSpPr>
        <p:spPr>
          <a:xfrm>
            <a:off x="1787525" y="1042988"/>
            <a:ext cx="4968875"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altLang="lv-LV" sz="2400" b="1" dirty="0">
                <a:solidFill>
                  <a:schemeClr val="tx2"/>
                </a:solidFill>
              </a:rPr>
              <a:t>Saražotā un pārdotā produkcija</a:t>
            </a:r>
            <a:endParaRPr lang="lv-LV" sz="2400" b="1" dirty="0"/>
          </a:p>
        </p:txBody>
      </p:sp>
      <p:sp>
        <p:nvSpPr>
          <p:cNvPr id="6" name="Slaida numura vietturis 5"/>
          <p:cNvSpPr>
            <a:spLocks noGrp="1"/>
          </p:cNvSpPr>
          <p:nvPr>
            <p:ph type="sldNum" sz="quarter" idx="13"/>
          </p:nvPr>
        </p:nvSpPr>
        <p:spPr/>
        <p:txBody>
          <a:bodyPr/>
          <a:lstStyle/>
          <a:p>
            <a:pPr>
              <a:defRPr/>
            </a:pPr>
            <a:fld id="{7C785CD2-FFEB-4B11-836F-D9BA2427B0CC}" type="slidenum">
              <a:rPr lang="en-US" altLang="en-US" smtClean="0"/>
              <a:pPr>
                <a:defRPr/>
              </a:pPr>
              <a:t>2</a:t>
            </a:fld>
            <a:endParaRPr lang="en-US" altLang="en-US" dirty="0"/>
          </a:p>
        </p:txBody>
      </p:sp>
    </p:spTree>
    <p:extLst>
      <p:ext uri="{BB962C8B-B14F-4D97-AF65-F5344CB8AC3E}">
        <p14:creationId xmlns:p14="http://schemas.microsoft.com/office/powerpoint/2010/main" val="3676458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907704" y="332656"/>
            <a:ext cx="6779096" cy="778098"/>
          </a:xfrm>
        </p:spPr>
        <p:txBody>
          <a:bodyPr>
            <a:normAutofit/>
          </a:bodyPr>
          <a:lstStyle/>
          <a:p>
            <a:r>
              <a:rPr lang="lv-LV" sz="2400" b="1" dirty="0">
                <a:solidFill>
                  <a:schemeClr val="tx2"/>
                </a:solidFill>
              </a:rPr>
              <a:t>Zivsaimniecībai pieejamais finansējums 2014-2020</a:t>
            </a:r>
          </a:p>
        </p:txBody>
      </p:sp>
      <p:sp>
        <p:nvSpPr>
          <p:cNvPr id="4" name="Slaida numura vietturis 3"/>
          <p:cNvSpPr>
            <a:spLocks noGrp="1"/>
          </p:cNvSpPr>
          <p:nvPr>
            <p:ph type="sldNum" sz="quarter" idx="12"/>
          </p:nvPr>
        </p:nvSpPr>
        <p:spPr/>
        <p:txBody>
          <a:bodyPr/>
          <a:lstStyle/>
          <a:p>
            <a:fld id="{63F7BA8F-F76E-47DF-BEAD-6EB16D4C4D13}" type="slidenum">
              <a:rPr lang="lv-LV" smtClean="0"/>
              <a:pPr/>
              <a:t>3</a:t>
            </a:fld>
            <a:endParaRPr lang="lv-LV"/>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Satura vietturis 7"/>
          <p:cNvGraphicFramePr>
            <a:graphicFrameLocks noGrp="1"/>
          </p:cNvGraphicFramePr>
          <p:nvPr>
            <p:ph idx="1"/>
            <p:extLst>
              <p:ext uri="{D42A27DB-BD31-4B8C-83A1-F6EECF244321}">
                <p14:modId xmlns:p14="http://schemas.microsoft.com/office/powerpoint/2010/main" val="127000348"/>
              </p:ext>
            </p:extLst>
          </p:nvPr>
        </p:nvGraphicFramePr>
        <p:xfrm>
          <a:off x="662627" y="2060848"/>
          <a:ext cx="7848872" cy="4281339"/>
        </p:xfrm>
        <a:graphic>
          <a:graphicData uri="http://schemas.openxmlformats.org/drawingml/2006/chart">
            <c:chart xmlns:c="http://schemas.openxmlformats.org/drawingml/2006/chart" xmlns:r="http://schemas.openxmlformats.org/officeDocument/2006/relationships" r:id="rId3"/>
          </a:graphicData>
        </a:graphic>
      </p:graphicFrame>
      <p:sp>
        <p:nvSpPr>
          <p:cNvPr id="9" name="Taisnstūris 8"/>
          <p:cNvSpPr/>
          <p:nvPr/>
        </p:nvSpPr>
        <p:spPr>
          <a:xfrm>
            <a:off x="755576" y="1251169"/>
            <a:ext cx="741682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1200"/>
              </a:spcBef>
              <a:buFont typeface="Wingdings" panose="05000000000000000000" pitchFamily="2" charset="2"/>
              <a:buChar char="Ø"/>
            </a:pPr>
            <a:r>
              <a:rPr lang="lv-LV" dirty="0" smtClean="0">
                <a:solidFill>
                  <a:schemeClr val="tx1"/>
                </a:solidFill>
                <a:latin typeface="Times New Roman" panose="02020603050405020304" pitchFamily="18" charset="0"/>
                <a:cs typeface="Times New Roman" panose="02020603050405020304" pitchFamily="18" charset="0"/>
              </a:rPr>
              <a:t>Rīcības programmas 2014-2020 īstenošanai pieejami </a:t>
            </a:r>
            <a:r>
              <a:rPr lang="lv-LV" b="1" dirty="0" smtClean="0">
                <a:solidFill>
                  <a:srgbClr val="C00000"/>
                </a:solidFill>
                <a:latin typeface="Times New Roman" panose="02020603050405020304" pitchFamily="18" charset="0"/>
                <a:cs typeface="Times New Roman" panose="02020603050405020304" pitchFamily="18" charset="0"/>
              </a:rPr>
              <a:t>183,6</a:t>
            </a:r>
            <a:r>
              <a:rPr lang="lv-LV" dirty="0" smtClean="0">
                <a:solidFill>
                  <a:schemeClr val="tx1"/>
                </a:solidFill>
                <a:latin typeface="Times New Roman" panose="02020603050405020304" pitchFamily="18" charset="0"/>
                <a:cs typeface="Times New Roman" panose="02020603050405020304" pitchFamily="18" charset="0"/>
              </a:rPr>
              <a:t> miljoni EUR</a:t>
            </a:r>
          </a:p>
          <a:p>
            <a:pPr marL="285750" indent="-285750">
              <a:spcBef>
                <a:spcPts val="1200"/>
              </a:spcBef>
              <a:buFont typeface="Wingdings" panose="05000000000000000000" pitchFamily="2" charset="2"/>
              <a:buChar char="Ø"/>
            </a:pPr>
            <a:r>
              <a:rPr lang="lv-LV" dirty="0" smtClean="0">
                <a:solidFill>
                  <a:schemeClr val="tx1"/>
                </a:solidFill>
                <a:latin typeface="Times New Roman" panose="02020603050405020304" pitchFamily="18" charset="0"/>
                <a:cs typeface="Times New Roman" panose="02020603050405020304" pitchFamily="18" charset="0"/>
              </a:rPr>
              <a:t>Publiskā finansējuma sadalījums prioritāšu līmenī, </a:t>
            </a:r>
            <a:r>
              <a:rPr lang="lv-LV" dirty="0" err="1" smtClean="0">
                <a:solidFill>
                  <a:schemeClr val="tx1"/>
                </a:solidFill>
                <a:latin typeface="Times New Roman" panose="02020603050405020304" pitchFamily="18" charset="0"/>
                <a:cs typeface="Times New Roman" panose="02020603050405020304" pitchFamily="18" charset="0"/>
              </a:rPr>
              <a:t>milj</a:t>
            </a:r>
            <a:r>
              <a:rPr lang="lv-LV" dirty="0" smtClean="0">
                <a:solidFill>
                  <a:schemeClr val="tx1"/>
                </a:solidFill>
                <a:latin typeface="Times New Roman" panose="02020603050405020304" pitchFamily="18" charset="0"/>
                <a:cs typeface="Times New Roman" panose="02020603050405020304" pitchFamily="18" charset="0"/>
              </a:rPr>
              <a:t>. EUR:</a:t>
            </a:r>
            <a:endParaRPr lang="lv-LV"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7628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aisnstūris 11"/>
          <p:cNvSpPr/>
          <p:nvPr/>
        </p:nvSpPr>
        <p:spPr>
          <a:xfrm>
            <a:off x="3347865" y="980728"/>
            <a:ext cx="5760640" cy="33843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irsraksts 1"/>
          <p:cNvSpPr>
            <a:spLocks noGrp="1"/>
          </p:cNvSpPr>
          <p:nvPr>
            <p:ph type="title"/>
          </p:nvPr>
        </p:nvSpPr>
        <p:spPr>
          <a:xfrm>
            <a:off x="1727684" y="116632"/>
            <a:ext cx="6887108" cy="864096"/>
          </a:xfrm>
        </p:spPr>
        <p:txBody>
          <a:bodyPr>
            <a:normAutofit/>
          </a:bodyPr>
          <a:lstStyle/>
          <a:p>
            <a:r>
              <a:rPr lang="lv-LV" sz="2400" b="1" dirty="0">
                <a:solidFill>
                  <a:schemeClr val="tx2"/>
                </a:solidFill>
              </a:rPr>
              <a:t>Publiskā atbalsta </a:t>
            </a:r>
            <a:r>
              <a:rPr lang="lv-LV" sz="2400" b="1" dirty="0" smtClean="0">
                <a:solidFill>
                  <a:schemeClr val="tx2"/>
                </a:solidFill>
              </a:rPr>
              <a:t>piesaiste akvakultūrā</a:t>
            </a:r>
            <a:endParaRPr lang="lv-LV" sz="1400" dirty="0"/>
          </a:p>
        </p:txBody>
      </p:sp>
      <p:sp>
        <p:nvSpPr>
          <p:cNvPr id="4" name="Slaida numura vietturis 3"/>
          <p:cNvSpPr>
            <a:spLocks noGrp="1"/>
          </p:cNvSpPr>
          <p:nvPr>
            <p:ph type="sldNum" sz="quarter" idx="12"/>
          </p:nvPr>
        </p:nvSpPr>
        <p:spPr/>
        <p:txBody>
          <a:bodyPr/>
          <a:lstStyle/>
          <a:p>
            <a:fld id="{63F7BA8F-F76E-47DF-BEAD-6EB16D4C4D13}" type="slidenum">
              <a:rPr lang="lv-LV" smtClean="0"/>
              <a:pPr/>
              <a:t>4</a:t>
            </a:fld>
            <a:endParaRPr lang="lv-LV"/>
          </a:p>
        </p:txBody>
      </p:sp>
      <p:graphicFrame>
        <p:nvGraphicFramePr>
          <p:cNvPr id="6" name="Satura vietturis 5"/>
          <p:cNvGraphicFramePr>
            <a:graphicFrameLocks noGrp="1"/>
          </p:cNvGraphicFramePr>
          <p:nvPr>
            <p:ph idx="1"/>
            <p:extLst>
              <p:ext uri="{D42A27DB-BD31-4B8C-83A1-F6EECF244321}">
                <p14:modId xmlns:p14="http://schemas.microsoft.com/office/powerpoint/2010/main" val="3796455609"/>
              </p:ext>
            </p:extLst>
          </p:nvPr>
        </p:nvGraphicFramePr>
        <p:xfrm>
          <a:off x="107504" y="1412875"/>
          <a:ext cx="3456384" cy="4248373"/>
        </p:xfrm>
        <a:graphic>
          <a:graphicData uri="http://schemas.openxmlformats.org/drawingml/2006/chart">
            <c:chart xmlns:c="http://schemas.openxmlformats.org/drawingml/2006/chart" xmlns:r="http://schemas.openxmlformats.org/officeDocument/2006/relationships" r:id="rId3"/>
          </a:graphicData>
        </a:graphic>
      </p:graphicFrame>
      <p:sp>
        <p:nvSpPr>
          <p:cNvPr id="7" name="Taisnstūris 6"/>
          <p:cNvSpPr/>
          <p:nvPr/>
        </p:nvSpPr>
        <p:spPr>
          <a:xfrm>
            <a:off x="467544" y="1340768"/>
            <a:ext cx="2808312" cy="3784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Pieejamais publiskais finansējums - </a:t>
            </a:r>
            <a:r>
              <a:rPr lang="lv-LV" sz="1600" dirty="0" smtClean="0">
                <a:solidFill>
                  <a:srgbClr val="C00000"/>
                </a:solidFill>
                <a:latin typeface="Times New Roman" panose="02020603050405020304" pitchFamily="18" charset="0"/>
                <a:cs typeface="Times New Roman" panose="02020603050405020304" pitchFamily="18" charset="0"/>
              </a:rPr>
              <a:t>46,3milj. EUR</a:t>
            </a:r>
            <a:endParaRPr lang="lv-LV" sz="1600" dirty="0">
              <a:solidFill>
                <a:srgbClr val="C00000"/>
              </a:solidFill>
              <a:latin typeface="Times New Roman" panose="02020603050405020304" pitchFamily="18" charset="0"/>
              <a:cs typeface="Times New Roman" panose="02020603050405020304" pitchFamily="18" charset="0"/>
            </a:endParaRPr>
          </a:p>
        </p:txBody>
      </p:sp>
      <p:graphicFrame>
        <p:nvGraphicFramePr>
          <p:cNvPr id="9" name="Diagramma 8"/>
          <p:cNvGraphicFramePr>
            <a:graphicFrameLocks/>
          </p:cNvGraphicFramePr>
          <p:nvPr>
            <p:extLst>
              <p:ext uri="{D42A27DB-BD31-4B8C-83A1-F6EECF244321}">
                <p14:modId xmlns:p14="http://schemas.microsoft.com/office/powerpoint/2010/main" val="299378596"/>
              </p:ext>
            </p:extLst>
          </p:nvPr>
        </p:nvGraphicFramePr>
        <p:xfrm>
          <a:off x="4211960" y="1196752"/>
          <a:ext cx="2880320" cy="3024336"/>
        </p:xfrm>
        <a:graphic>
          <a:graphicData uri="http://schemas.openxmlformats.org/drawingml/2006/chart">
            <c:chart xmlns:c="http://schemas.openxmlformats.org/drawingml/2006/chart" xmlns:r="http://schemas.openxmlformats.org/officeDocument/2006/relationships" r:id="rId4"/>
          </a:graphicData>
        </a:graphic>
      </p:graphicFrame>
      <p:sp>
        <p:nvSpPr>
          <p:cNvPr id="3" name="Taisnstūris 2"/>
          <p:cNvSpPr/>
          <p:nvPr/>
        </p:nvSpPr>
        <p:spPr>
          <a:xfrm>
            <a:off x="3563888" y="1115537"/>
            <a:ext cx="5400600" cy="4504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Pasākumā «</a:t>
            </a:r>
            <a:r>
              <a:rPr lang="lv-LV" sz="1600" b="1" dirty="0" smtClean="0">
                <a:solidFill>
                  <a:schemeClr val="tx1"/>
                </a:solidFill>
                <a:latin typeface="Times New Roman" panose="02020603050405020304" pitchFamily="18" charset="0"/>
                <a:cs typeface="Times New Roman" panose="02020603050405020304" pitchFamily="18" charset="0"/>
              </a:rPr>
              <a:t>Produktīvi ieguldījumi akvakultūrā</a:t>
            </a:r>
            <a:r>
              <a:rPr lang="lv-LV" sz="1600" dirty="0" smtClean="0">
                <a:solidFill>
                  <a:schemeClr val="tx1"/>
                </a:solidFill>
                <a:latin typeface="Times New Roman" panose="02020603050405020304" pitchFamily="18" charset="0"/>
                <a:cs typeface="Times New Roman" panose="02020603050405020304" pitchFamily="18" charset="0"/>
              </a:rPr>
              <a:t>» </a:t>
            </a:r>
            <a:r>
              <a:rPr lang="lv-LV" sz="1200" dirty="0" smtClean="0">
                <a:solidFill>
                  <a:schemeClr val="tx1"/>
                </a:solidFill>
                <a:latin typeface="Times New Roman" panose="02020603050405020304" pitchFamily="18" charset="0"/>
                <a:cs typeface="Times New Roman" panose="02020603050405020304" pitchFamily="18" charset="0"/>
              </a:rPr>
              <a:t>01/03/2017.</a:t>
            </a:r>
            <a:r>
              <a:rPr lang="lv-LV" sz="1600" dirty="0" smtClean="0">
                <a:solidFill>
                  <a:schemeClr val="tx1"/>
                </a:solidFill>
                <a:latin typeface="Times New Roman" panose="02020603050405020304" pitchFamily="18" charset="0"/>
                <a:cs typeface="Times New Roman" panose="02020603050405020304" pitchFamily="18" charset="0"/>
              </a:rPr>
              <a:t> </a:t>
            </a:r>
            <a:r>
              <a:rPr lang="lv-LV" sz="1600" dirty="0" smtClean="0">
                <a:solidFill>
                  <a:srgbClr val="C00000"/>
                </a:solidFill>
                <a:latin typeface="Times New Roman" panose="02020603050405020304" pitchFamily="18" charset="0"/>
                <a:cs typeface="Times New Roman" panose="02020603050405020304" pitchFamily="18" charset="0"/>
              </a:rPr>
              <a:t>rezervēti 33,9 % </a:t>
            </a:r>
            <a:r>
              <a:rPr lang="lv-LV" sz="1600" dirty="0" smtClean="0">
                <a:solidFill>
                  <a:schemeClr val="tx1"/>
                </a:solidFill>
                <a:latin typeface="Times New Roman" panose="02020603050405020304" pitchFamily="18" charset="0"/>
                <a:cs typeface="Times New Roman" panose="02020603050405020304" pitchFamily="18" charset="0"/>
              </a:rPr>
              <a:t>finansējuma</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15" name="Taisnstūris 14"/>
          <p:cNvSpPr/>
          <p:nvPr/>
        </p:nvSpPr>
        <p:spPr>
          <a:xfrm>
            <a:off x="4274223" y="3645024"/>
            <a:ext cx="289981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u="sng" dirty="0">
                <a:solidFill>
                  <a:schemeClr val="tx1"/>
                </a:solidFill>
                <a:latin typeface="Times New Roman" panose="02020603050405020304" pitchFamily="18" charset="0"/>
                <a:cs typeface="Times New Roman" panose="02020603050405020304" pitchFamily="18" charset="0"/>
              </a:rPr>
              <a:t>k</a:t>
            </a:r>
            <a:r>
              <a:rPr lang="lv-LV" sz="1400" u="sng" dirty="0" smtClean="0">
                <a:solidFill>
                  <a:schemeClr val="tx1"/>
                </a:solidFill>
                <a:latin typeface="Times New Roman" panose="02020603050405020304" pitchFamily="18" charset="0"/>
                <a:cs typeface="Times New Roman" panose="02020603050405020304" pitchFamily="18" charset="0"/>
              </a:rPr>
              <a:t>opā - 11,5 milj. EUR</a:t>
            </a:r>
            <a:endParaRPr lang="lv-LV" sz="1400" u="sng" dirty="0">
              <a:solidFill>
                <a:schemeClr val="tx1"/>
              </a:solidFill>
              <a:latin typeface="Times New Roman" panose="02020603050405020304" pitchFamily="18" charset="0"/>
              <a:cs typeface="Times New Roman" panose="02020603050405020304" pitchFamily="18" charset="0"/>
            </a:endParaRPr>
          </a:p>
        </p:txBody>
      </p:sp>
      <p:sp>
        <p:nvSpPr>
          <p:cNvPr id="17" name="Blokshēma: apvienot 16"/>
          <p:cNvSpPr/>
          <p:nvPr/>
        </p:nvSpPr>
        <p:spPr>
          <a:xfrm rot="16200000">
            <a:off x="2951820" y="1448780"/>
            <a:ext cx="1584176" cy="2520280"/>
          </a:xfrm>
          <a:prstGeom prst="flowChartCollat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sp>
        <p:nvSpPr>
          <p:cNvPr id="8" name="Taisnstūris 7"/>
          <p:cNvSpPr/>
          <p:nvPr/>
        </p:nvSpPr>
        <p:spPr>
          <a:xfrm>
            <a:off x="3347865" y="4365104"/>
            <a:ext cx="5760638" cy="7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smtClean="0">
                <a:solidFill>
                  <a:schemeClr val="tx1"/>
                </a:solidFill>
                <a:latin typeface="Times New Roman" panose="02020603050405020304" pitchFamily="18" charset="0"/>
                <a:cs typeface="Times New Roman" panose="02020603050405020304" pitchFamily="18" charset="0"/>
              </a:rPr>
              <a:t>Apstiprinātajos projektos plānotie</a:t>
            </a:r>
          </a:p>
          <a:p>
            <a:pPr algn="ctr"/>
            <a:r>
              <a:rPr lang="lv-LV" b="1" dirty="0" smtClean="0">
                <a:solidFill>
                  <a:schemeClr val="tx1"/>
                </a:solidFill>
                <a:latin typeface="Times New Roman" panose="02020603050405020304" pitchFamily="18" charset="0"/>
                <a:cs typeface="Times New Roman" panose="02020603050405020304" pitchFamily="18" charset="0"/>
              </a:rPr>
              <a:t> sasniedzamie rezultāti</a:t>
            </a:r>
            <a:r>
              <a:rPr lang="lv-LV" dirty="0" smtClean="0">
                <a:solidFill>
                  <a:schemeClr val="tx1"/>
                </a:solidFill>
                <a:latin typeface="Times New Roman" panose="02020603050405020304" pitchFamily="18" charset="0"/>
                <a:cs typeface="Times New Roman" panose="02020603050405020304" pitchFamily="18" charset="0"/>
              </a:rPr>
              <a:t> </a:t>
            </a:r>
            <a:endParaRPr lang="lv-LV" dirty="0">
              <a:solidFill>
                <a:schemeClr val="tx1"/>
              </a:solidFill>
              <a:latin typeface="Times New Roman" panose="02020603050405020304" pitchFamily="18" charset="0"/>
              <a:cs typeface="Times New Roman" panose="02020603050405020304" pitchFamily="18" charset="0"/>
            </a:endParaRPr>
          </a:p>
        </p:txBody>
      </p:sp>
      <p:sp>
        <p:nvSpPr>
          <p:cNvPr id="10" name="Taisnstūris 9"/>
          <p:cNvSpPr/>
          <p:nvPr/>
        </p:nvSpPr>
        <p:spPr>
          <a:xfrm>
            <a:off x="3347865" y="5098504"/>
            <a:ext cx="5760639" cy="49073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lv-LV" dirty="0" smtClean="0">
                <a:solidFill>
                  <a:schemeClr val="tx1"/>
                </a:solidFill>
                <a:latin typeface="Times New Roman" panose="02020603050405020304" pitchFamily="18" charset="0"/>
                <a:cs typeface="Times New Roman" panose="02020603050405020304" pitchFamily="18" charset="0"/>
              </a:rPr>
              <a:t>Produkcijas apjoma </a:t>
            </a:r>
            <a:r>
              <a:rPr lang="lv-LV" dirty="0" smtClean="0">
                <a:solidFill>
                  <a:srgbClr val="FF0000"/>
                </a:solidFill>
                <a:latin typeface="Times New Roman" panose="02020603050405020304" pitchFamily="18" charset="0"/>
                <a:cs typeface="Times New Roman" panose="02020603050405020304" pitchFamily="18" charset="0"/>
              </a:rPr>
              <a:t>pieaugums par 974 tonnām </a:t>
            </a:r>
            <a:endParaRPr lang="lv-LV" dirty="0">
              <a:solidFill>
                <a:srgbClr val="FF0000"/>
              </a:solidFill>
              <a:latin typeface="Times New Roman" panose="02020603050405020304" pitchFamily="18" charset="0"/>
              <a:cs typeface="Times New Roman" panose="02020603050405020304" pitchFamily="18" charset="0"/>
            </a:endParaRPr>
          </a:p>
        </p:txBody>
      </p:sp>
      <p:sp>
        <p:nvSpPr>
          <p:cNvPr id="13" name="Taisnstūris 12"/>
          <p:cNvSpPr/>
          <p:nvPr/>
        </p:nvSpPr>
        <p:spPr>
          <a:xfrm>
            <a:off x="3347865" y="5589240"/>
            <a:ext cx="5760639" cy="1268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lv-LV" dirty="0" smtClean="0">
                <a:solidFill>
                  <a:schemeClr val="tx1"/>
                </a:solidFill>
                <a:latin typeface="Times New Roman" panose="02020603050405020304" pitchFamily="18" charset="0"/>
                <a:cs typeface="Times New Roman" panose="02020603050405020304" pitchFamily="18" charset="0"/>
              </a:rPr>
              <a:t>Akvakultūras dzīvnieku sugas – garneles, zandarti, karpas, t.sk., </a:t>
            </a:r>
            <a:r>
              <a:rPr lang="lv-LV" dirty="0">
                <a:solidFill>
                  <a:schemeClr val="tx1"/>
                </a:solidFill>
                <a:latin typeface="Times New Roman" panose="02020603050405020304" pitchFamily="18" charset="0"/>
                <a:cs typeface="Times New Roman" panose="02020603050405020304" pitchFamily="18" charset="0"/>
              </a:rPr>
              <a:t>s</a:t>
            </a:r>
            <a:r>
              <a:rPr lang="lv-LV" dirty="0" smtClean="0">
                <a:solidFill>
                  <a:schemeClr val="tx1"/>
                </a:solidFill>
                <a:latin typeface="Times New Roman" panose="02020603050405020304" pitchFamily="18" charset="0"/>
                <a:cs typeface="Times New Roman" panose="02020603050405020304" pitchFamily="18" charset="0"/>
              </a:rPr>
              <a:t>poguļkarpas, foreles, stores, </a:t>
            </a:r>
            <a:r>
              <a:rPr lang="lv-LV" dirty="0" err="1" smtClean="0">
                <a:solidFill>
                  <a:schemeClr val="tx1"/>
                </a:solidFill>
                <a:latin typeface="Times New Roman" panose="02020603050405020304" pitchFamily="18" charset="0"/>
                <a:cs typeface="Times New Roman" panose="02020603050405020304" pitchFamily="18" charset="0"/>
              </a:rPr>
              <a:t>sterletes</a:t>
            </a:r>
            <a:r>
              <a:rPr lang="lv-LV" dirty="0" smtClean="0">
                <a:solidFill>
                  <a:schemeClr val="tx1"/>
                </a:solidFill>
                <a:latin typeface="Times New Roman" panose="02020603050405020304" pitchFamily="18" charset="0"/>
                <a:cs typeface="Times New Roman" panose="02020603050405020304" pitchFamily="18" charset="0"/>
              </a:rPr>
              <a:t>, </a:t>
            </a:r>
            <a:r>
              <a:rPr lang="lv-LV" dirty="0" err="1" smtClean="0">
                <a:solidFill>
                  <a:schemeClr val="tx1"/>
                </a:solidFill>
                <a:latin typeface="Times New Roman" panose="02020603050405020304" pitchFamily="18" charset="0"/>
                <a:cs typeface="Times New Roman" panose="02020603050405020304" pitchFamily="18" charset="0"/>
              </a:rPr>
              <a:t>pālijas</a:t>
            </a:r>
            <a:endParaRPr lang="lv-LV"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lv-LV" dirty="0" smtClean="0">
                <a:solidFill>
                  <a:schemeClr val="tx1"/>
                </a:solidFill>
                <a:latin typeface="Times New Roman" panose="02020603050405020304" pitchFamily="18" charset="0"/>
                <a:cs typeface="Times New Roman" panose="02020603050405020304" pitchFamily="18" charset="0"/>
              </a:rPr>
              <a:t>Atbalstīti 15 uzņēmumi, no kuriem pieci - uzsāks akvakultūras produkcijas audzēšanu.</a:t>
            </a:r>
            <a:endParaRPr lang="lv-LV" dirty="0">
              <a:solidFill>
                <a:schemeClr val="tx1"/>
              </a:solidFill>
              <a:latin typeface="Times New Roman" panose="02020603050405020304" pitchFamily="18" charset="0"/>
              <a:cs typeface="Times New Roman" panose="02020603050405020304" pitchFamily="18" charset="0"/>
            </a:endParaRPr>
          </a:p>
        </p:txBody>
      </p:sp>
      <p:sp>
        <p:nvSpPr>
          <p:cNvPr id="11" name="Taisnstūris ar noapaļotiem stūriem 10"/>
          <p:cNvSpPr/>
          <p:nvPr/>
        </p:nvSpPr>
        <p:spPr>
          <a:xfrm>
            <a:off x="68163" y="5589240"/>
            <a:ext cx="3240360" cy="126876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u="sng" dirty="0" smtClean="0">
                <a:solidFill>
                  <a:schemeClr val="tx1"/>
                </a:solidFill>
                <a:latin typeface="Times New Roman" panose="02020603050405020304" pitchFamily="18" charset="0"/>
                <a:cs typeface="Times New Roman" panose="02020603050405020304" pitchFamily="18" charset="0"/>
              </a:rPr>
              <a:t>RP plānotais</a:t>
            </a:r>
            <a:r>
              <a:rPr lang="lv-LV" b="1" dirty="0" smtClean="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sasniedzamais akvakultūras produkcijas ražošanas apjoms līdz 2023.gadam  </a:t>
            </a:r>
            <a:r>
              <a:rPr lang="lv-LV" b="1" dirty="0" smtClean="0">
                <a:solidFill>
                  <a:srgbClr val="FF0000"/>
                </a:solidFill>
                <a:latin typeface="Times New Roman" panose="02020603050405020304" pitchFamily="18" charset="0"/>
                <a:cs typeface="Times New Roman" panose="02020603050405020304" pitchFamily="18" charset="0"/>
              </a:rPr>
              <a:t>2256</a:t>
            </a:r>
            <a:r>
              <a:rPr lang="lv-LV" dirty="0" smtClean="0">
                <a:solidFill>
                  <a:schemeClr val="tx1"/>
                </a:solidFill>
                <a:latin typeface="Times New Roman" panose="02020603050405020304" pitchFamily="18" charset="0"/>
                <a:cs typeface="Times New Roman" panose="02020603050405020304" pitchFamily="18" charset="0"/>
              </a:rPr>
              <a:t> tonnas</a:t>
            </a:r>
            <a:endParaRPr lang="lv-LV"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362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atura vietturis 1"/>
          <p:cNvSpPr>
            <a:spLocks noGrp="1"/>
          </p:cNvSpPr>
          <p:nvPr>
            <p:ph idx="1"/>
          </p:nvPr>
        </p:nvSpPr>
        <p:spPr>
          <a:xfrm>
            <a:off x="251520" y="1412776"/>
            <a:ext cx="8424936" cy="5112567"/>
          </a:xfrm>
        </p:spPr>
        <p:txBody>
          <a:bodyPr>
            <a:normAutofit/>
          </a:bodyPr>
          <a:lstStyle/>
          <a:p>
            <a:pPr marL="0" indent="0" algn="just">
              <a:buNone/>
            </a:pPr>
            <a:r>
              <a:rPr lang="lv-LV" sz="1400" b="1" i="1" u="sng" dirty="0">
                <a:solidFill>
                  <a:srgbClr val="C00000"/>
                </a:solidFill>
                <a:latin typeface="Times New Roman" panose="02020603050405020304" pitchFamily="18" charset="0"/>
                <a:cs typeface="Times New Roman" panose="02020603050405020304" pitchFamily="18" charset="0"/>
              </a:rPr>
              <a:t>Pasākumā atbalsta </a:t>
            </a:r>
            <a:r>
              <a:rPr lang="lv-LV" sz="1600" dirty="0" smtClean="0">
                <a:latin typeface="Times New Roman" panose="02020603050405020304" pitchFamily="18" charset="0"/>
                <a:cs typeface="Times New Roman" panose="02020603050405020304" pitchFamily="18" charset="0"/>
              </a:rPr>
              <a:t>investīcijas, kas </a:t>
            </a:r>
            <a:r>
              <a:rPr lang="lv-LV" sz="1600" dirty="0">
                <a:latin typeface="Times New Roman" panose="02020603050405020304" pitchFamily="18" charset="0"/>
                <a:cs typeface="Times New Roman" panose="02020603050405020304" pitchFamily="18" charset="0"/>
              </a:rPr>
              <a:t>sekmē akvakultūras produkcijas ražošanas apjoma kāpumu, ražošanas efektivitātes palielināšanos, audzēto akvakultūras dzīvnieku sugu dažādošanu, dzīvnieku veselības un labturības nodrošināšanu, kā arī to aizsardzību pret savvaļas plēsoņām, produktu kvalitātes uzlabošanu vai vērtības pievienošanu uzņēmumā vai saimniecībā saražotajiem akvakultūras produktiem.</a:t>
            </a:r>
          </a:p>
          <a:p>
            <a:pPr marL="0" indent="0" algn="just">
              <a:spcBef>
                <a:spcPts val="1200"/>
              </a:spcBef>
              <a:buNone/>
            </a:pPr>
            <a:r>
              <a:rPr lang="lv-LV" sz="1400" b="1" i="1" u="sng" dirty="0">
                <a:solidFill>
                  <a:srgbClr val="C00000"/>
                </a:solidFill>
                <a:latin typeface="Times New Roman" panose="02020603050405020304" pitchFamily="18" charset="0"/>
                <a:cs typeface="Times New Roman" panose="02020603050405020304" pitchFamily="18" charset="0"/>
              </a:rPr>
              <a:t>Atbalsta pretendenti:</a:t>
            </a:r>
          </a:p>
          <a:p>
            <a:pPr marL="0" indent="0" algn="just">
              <a:buNone/>
            </a:pPr>
            <a:r>
              <a:rPr lang="lv-LV" sz="1600" dirty="0">
                <a:latin typeface="Times New Roman" panose="02020603050405020304" pitchFamily="18" charset="0"/>
                <a:cs typeface="Times New Roman" panose="02020603050405020304" pitchFamily="18" charset="0"/>
              </a:rPr>
              <a:t>-</a:t>
            </a:r>
            <a:r>
              <a:rPr lang="lv-LV" sz="1600" dirty="0" smtClean="0">
                <a:latin typeface="Times New Roman" panose="02020603050405020304" pitchFamily="18" charset="0"/>
                <a:cs typeface="Times New Roman" panose="02020603050405020304" pitchFamily="18" charset="0"/>
              </a:rPr>
              <a:t> </a:t>
            </a:r>
            <a:r>
              <a:rPr lang="lv-LV" sz="1600" b="1" dirty="0">
                <a:latin typeface="Times New Roman" panose="02020603050405020304" pitchFamily="18" charset="0"/>
                <a:cs typeface="Times New Roman" panose="02020603050405020304" pitchFamily="18" charset="0"/>
              </a:rPr>
              <a:t>komersants, zemnieku vai zvejnieku saimniecība</a:t>
            </a:r>
            <a:r>
              <a:rPr lang="lv-LV" sz="1600" dirty="0">
                <a:latin typeface="Times New Roman" panose="02020603050405020304" pitchFamily="18" charset="0"/>
                <a:cs typeface="Times New Roman" panose="02020603050405020304" pitchFamily="18" charset="0"/>
              </a:rPr>
              <a:t>, kas </a:t>
            </a:r>
            <a:r>
              <a:rPr lang="lv-LV" sz="1600" dirty="0" smtClean="0">
                <a:latin typeface="Times New Roman" panose="02020603050405020304" pitchFamily="18" charset="0"/>
                <a:cs typeface="Times New Roman" panose="02020603050405020304" pitchFamily="18" charset="0"/>
              </a:rPr>
              <a:t>ir </a:t>
            </a:r>
            <a:r>
              <a:rPr lang="lv-LV" sz="1600" dirty="0">
                <a:latin typeface="Times New Roman" panose="02020603050405020304" pitchFamily="18" charset="0"/>
                <a:cs typeface="Times New Roman" panose="02020603050405020304" pitchFamily="18" charset="0"/>
              </a:rPr>
              <a:t>audzējis akvakultūras produkciju pārdošanai </a:t>
            </a:r>
            <a:r>
              <a:rPr lang="lv-LV" sz="1600" b="1" dirty="0">
                <a:latin typeface="Times New Roman" panose="02020603050405020304" pitchFamily="18" charset="0"/>
                <a:cs typeface="Times New Roman" panose="02020603050405020304" pitchFamily="18" charset="0"/>
              </a:rPr>
              <a:t>vismaz vienu </a:t>
            </a:r>
            <a:r>
              <a:rPr lang="lv-LV" sz="1600" b="1" dirty="0" smtClean="0">
                <a:latin typeface="Times New Roman" panose="02020603050405020304" pitchFamily="18" charset="0"/>
                <a:cs typeface="Times New Roman" panose="02020603050405020304" pitchFamily="18" charset="0"/>
              </a:rPr>
              <a:t>gadu </a:t>
            </a:r>
            <a:r>
              <a:rPr lang="lv-LV" sz="1600" dirty="0" smtClean="0">
                <a:latin typeface="Times New Roman" panose="02020603050405020304" pitchFamily="18" charset="0"/>
                <a:cs typeface="Times New Roman" panose="02020603050405020304" pitchFamily="18" charset="0"/>
              </a:rPr>
              <a:t>(</a:t>
            </a:r>
            <a:r>
              <a:rPr lang="lv-LV" sz="1600" i="1" dirty="0" smtClean="0">
                <a:latin typeface="Times New Roman" panose="02020603050405020304" pitchFamily="18" charset="0"/>
                <a:cs typeface="Times New Roman" panose="02020603050405020304" pitchFamily="18" charset="0"/>
              </a:rPr>
              <a:t>turpmāk – esošs akvakultūras uzņēmums</a:t>
            </a:r>
            <a:r>
              <a:rPr lang="lv-LV" sz="1600" dirty="0" smtClean="0">
                <a:latin typeface="Times New Roman" panose="02020603050405020304" pitchFamily="18" charset="0"/>
                <a:cs typeface="Times New Roman" panose="02020603050405020304" pitchFamily="18" charset="0"/>
              </a:rPr>
              <a:t>);</a:t>
            </a:r>
            <a:endParaRPr lang="lv-LV" sz="1600" dirty="0">
              <a:latin typeface="Times New Roman" panose="02020603050405020304" pitchFamily="18" charset="0"/>
              <a:cs typeface="Times New Roman" panose="02020603050405020304" pitchFamily="18" charset="0"/>
            </a:endParaRPr>
          </a:p>
          <a:p>
            <a:pPr marL="0" indent="0" algn="just">
              <a:buNone/>
            </a:pPr>
            <a:r>
              <a:rPr lang="lv-LV" sz="1600" dirty="0">
                <a:latin typeface="Times New Roman" panose="02020603050405020304" pitchFamily="18" charset="0"/>
                <a:cs typeface="Times New Roman" panose="02020603050405020304" pitchFamily="18" charset="0"/>
              </a:rPr>
              <a:t>-</a:t>
            </a:r>
            <a:r>
              <a:rPr lang="lv-LV" sz="1600" dirty="0" smtClean="0">
                <a:latin typeface="Times New Roman" panose="02020603050405020304" pitchFamily="18" charset="0"/>
                <a:cs typeface="Times New Roman" panose="02020603050405020304" pitchFamily="18" charset="0"/>
              </a:rPr>
              <a:t> </a:t>
            </a:r>
            <a:r>
              <a:rPr lang="lv-LV" sz="1600" b="1" dirty="0">
                <a:latin typeface="Times New Roman" panose="02020603050405020304" pitchFamily="18" charset="0"/>
                <a:cs typeface="Times New Roman" panose="02020603050405020304" pitchFamily="18" charset="0"/>
              </a:rPr>
              <a:t>komersants, zemnieku vai zvejnieku saimniecība</a:t>
            </a:r>
            <a:r>
              <a:rPr lang="lv-LV" sz="1600" dirty="0">
                <a:latin typeface="Times New Roman" panose="02020603050405020304" pitchFamily="18" charset="0"/>
                <a:cs typeface="Times New Roman" panose="02020603050405020304" pitchFamily="18" charset="0"/>
              </a:rPr>
              <a:t>, kas </a:t>
            </a:r>
            <a:r>
              <a:rPr lang="lv-LV" sz="1600" b="1" dirty="0">
                <a:latin typeface="Times New Roman" panose="02020603050405020304" pitchFamily="18" charset="0"/>
                <a:cs typeface="Times New Roman" panose="02020603050405020304" pitchFamily="18" charset="0"/>
              </a:rPr>
              <a:t>plāno audzēt </a:t>
            </a:r>
            <a:r>
              <a:rPr lang="lv-LV" sz="1600" dirty="0">
                <a:latin typeface="Times New Roman" panose="02020603050405020304" pitchFamily="18" charset="0"/>
                <a:cs typeface="Times New Roman" panose="02020603050405020304" pitchFamily="18" charset="0"/>
              </a:rPr>
              <a:t>akvakultūras produkciju pārdošanai, vai </a:t>
            </a:r>
            <a:r>
              <a:rPr lang="lv-LV" sz="1600" dirty="0" smtClean="0">
                <a:latin typeface="Times New Roman" panose="02020603050405020304" pitchFamily="18" charset="0"/>
                <a:cs typeface="Times New Roman" panose="02020603050405020304" pitchFamily="18" charset="0"/>
              </a:rPr>
              <a:t>audzē </a:t>
            </a:r>
            <a:r>
              <a:rPr lang="lv-LV" sz="1600" dirty="0">
                <a:latin typeface="Times New Roman" panose="02020603050405020304" pitchFamily="18" charset="0"/>
                <a:cs typeface="Times New Roman" panose="02020603050405020304" pitchFamily="18" charset="0"/>
              </a:rPr>
              <a:t>akvakultūras produkciju pārdošanai </a:t>
            </a:r>
            <a:r>
              <a:rPr lang="lv-LV" sz="1600" b="1" dirty="0">
                <a:latin typeface="Times New Roman" panose="02020603050405020304" pitchFamily="18" charset="0"/>
                <a:cs typeface="Times New Roman" panose="02020603050405020304" pitchFamily="18" charset="0"/>
              </a:rPr>
              <a:t>mazāk nekā vienu gadu</a:t>
            </a:r>
            <a:r>
              <a:rPr lang="lv-LV" sz="1600" dirty="0">
                <a:latin typeface="Times New Roman" panose="02020603050405020304" pitchFamily="18" charset="0"/>
                <a:cs typeface="Times New Roman" panose="02020603050405020304" pitchFamily="18" charset="0"/>
              </a:rPr>
              <a:t>.</a:t>
            </a:r>
            <a:endParaRPr lang="lv-LV" sz="1600" u="sng" dirty="0" smtClean="0">
              <a:latin typeface="Times New Roman" panose="02020603050405020304" pitchFamily="18" charset="0"/>
              <a:cs typeface="Times New Roman" panose="02020603050405020304" pitchFamily="18" charset="0"/>
            </a:endParaRPr>
          </a:p>
          <a:p>
            <a:pPr marL="0" indent="0" algn="just">
              <a:spcBef>
                <a:spcPts val="1200"/>
              </a:spcBef>
              <a:buNone/>
            </a:pPr>
            <a:r>
              <a:rPr lang="lv-LV" sz="1400" b="1" i="1" u="sng" dirty="0">
                <a:solidFill>
                  <a:srgbClr val="C00000"/>
                </a:solidFill>
                <a:latin typeface="Times New Roman" panose="02020603050405020304" pitchFamily="18" charset="0"/>
                <a:cs typeface="Times New Roman" panose="02020603050405020304" pitchFamily="18" charset="0"/>
              </a:rPr>
              <a:t>Atbalsta intensitāte:</a:t>
            </a:r>
          </a:p>
          <a:p>
            <a:pPr algn="just">
              <a:buFontTx/>
              <a:buChar char="-"/>
            </a:pPr>
            <a:r>
              <a:rPr lang="lv-LV" sz="1600" dirty="0" smtClean="0">
                <a:latin typeface="Times New Roman" panose="02020603050405020304" pitchFamily="18" charset="0"/>
                <a:cs typeface="Times New Roman" panose="02020603050405020304" pitchFamily="18" charset="0"/>
              </a:rPr>
              <a:t>MVU </a:t>
            </a:r>
            <a:r>
              <a:rPr lang="lv-LV" sz="1600" b="1" dirty="0" smtClean="0">
                <a:latin typeface="Times New Roman" panose="02020603050405020304" pitchFamily="18" charset="0"/>
                <a:cs typeface="Times New Roman" panose="02020603050405020304" pitchFamily="18" charset="0"/>
              </a:rPr>
              <a:t>50%</a:t>
            </a:r>
            <a:r>
              <a:rPr lang="lv-LV" sz="1600" dirty="0" smtClean="0">
                <a:latin typeface="Times New Roman" panose="02020603050405020304" pitchFamily="18" charset="0"/>
                <a:cs typeface="Times New Roman" panose="02020603050405020304" pitchFamily="18" charset="0"/>
              </a:rPr>
              <a:t> (traktortehnikas iegādei – </a:t>
            </a:r>
            <a:r>
              <a:rPr lang="lv-LV" sz="1600" b="1" dirty="0" smtClean="0">
                <a:latin typeface="Times New Roman" panose="02020603050405020304" pitchFamily="18" charset="0"/>
                <a:cs typeface="Times New Roman" panose="02020603050405020304" pitchFamily="18" charset="0"/>
              </a:rPr>
              <a:t>40%</a:t>
            </a:r>
            <a:r>
              <a:rPr lang="lv-LV" sz="1600" dirty="0" smtClean="0">
                <a:latin typeface="Times New Roman" panose="02020603050405020304" pitchFamily="18" charset="0"/>
                <a:cs typeface="Times New Roman" panose="02020603050405020304" pitchFamily="18" charset="0"/>
              </a:rPr>
              <a:t>, </a:t>
            </a:r>
            <a:r>
              <a:rPr lang="lv-LV" sz="1500" dirty="0">
                <a:latin typeface="Times New Roman" panose="02020603050405020304" pitchFamily="18" charset="0"/>
                <a:cs typeface="Times New Roman" panose="02020603050405020304" pitchFamily="18" charset="0"/>
              </a:rPr>
              <a:t>specializētās tehnikas dīķu </a:t>
            </a:r>
            <a:r>
              <a:rPr lang="lv-LV" sz="1500" dirty="0" smtClean="0">
                <a:latin typeface="Times New Roman" panose="02020603050405020304" pitchFamily="18" charset="0"/>
                <a:cs typeface="Times New Roman" panose="02020603050405020304" pitchFamily="18" charset="0"/>
              </a:rPr>
              <a:t>atjaunošanai iegādei </a:t>
            </a:r>
            <a:r>
              <a:rPr lang="lv-LV" sz="1400" dirty="0" smtClean="0">
                <a:latin typeface="Times New Roman" panose="02020603050405020304" pitchFamily="18" charset="0"/>
                <a:cs typeface="Times New Roman" panose="02020603050405020304" pitchFamily="18" charset="0"/>
              </a:rPr>
              <a:t>–</a:t>
            </a:r>
            <a:r>
              <a:rPr lang="lv-LV" sz="1500" b="1" dirty="0" smtClean="0">
                <a:latin typeface="Times New Roman" panose="02020603050405020304" pitchFamily="18" charset="0"/>
                <a:cs typeface="Times New Roman" panose="02020603050405020304" pitchFamily="18" charset="0"/>
              </a:rPr>
              <a:t>50%</a:t>
            </a:r>
            <a:r>
              <a:rPr lang="lv-LV" sz="1600" dirty="0" smtClean="0">
                <a:latin typeface="Times New Roman" panose="02020603050405020304" pitchFamily="18" charset="0"/>
                <a:cs typeface="Times New Roman" panose="02020603050405020304" pitchFamily="18" charset="0"/>
              </a:rPr>
              <a:t>);</a:t>
            </a:r>
          </a:p>
          <a:p>
            <a:pPr algn="just">
              <a:buFontTx/>
              <a:buChar char="-"/>
            </a:pPr>
            <a:r>
              <a:rPr lang="lv-LV" sz="1600" dirty="0" smtClean="0">
                <a:latin typeface="Times New Roman" panose="02020603050405020304" pitchFamily="18" charset="0"/>
                <a:cs typeface="Times New Roman" panose="02020603050405020304" pitchFamily="18" charset="0"/>
              </a:rPr>
              <a:t>lielajiem uzņēmumiem – </a:t>
            </a:r>
            <a:r>
              <a:rPr lang="lv-LV" sz="1600" b="1" dirty="0" smtClean="0">
                <a:latin typeface="Times New Roman" panose="02020603050405020304" pitchFamily="18" charset="0"/>
                <a:cs typeface="Times New Roman" panose="02020603050405020304" pitchFamily="18" charset="0"/>
              </a:rPr>
              <a:t>30%</a:t>
            </a:r>
            <a:r>
              <a:rPr lang="lv-LV" sz="1600" dirty="0" smtClean="0">
                <a:latin typeface="Times New Roman" panose="02020603050405020304" pitchFamily="18" charset="0"/>
                <a:cs typeface="Times New Roman" panose="02020603050405020304" pitchFamily="18" charset="0"/>
              </a:rPr>
              <a:t>.</a:t>
            </a:r>
          </a:p>
          <a:p>
            <a:pPr marL="0" indent="0" algn="just">
              <a:spcBef>
                <a:spcPts val="1200"/>
              </a:spcBef>
              <a:buNone/>
            </a:pPr>
            <a:r>
              <a:rPr lang="lv-LV" sz="1600" dirty="0" smtClean="0">
                <a:latin typeface="Times New Roman" panose="02020603050405020304" pitchFamily="18" charset="0"/>
                <a:cs typeface="Times New Roman" panose="02020603050405020304" pitchFamily="18" charset="0"/>
              </a:rPr>
              <a:t>Plānošanas </a:t>
            </a:r>
            <a:r>
              <a:rPr lang="lv-LV" sz="1600" dirty="0">
                <a:latin typeface="Times New Roman" panose="02020603050405020304" pitchFamily="18" charset="0"/>
                <a:cs typeface="Times New Roman" panose="02020603050405020304" pitchFamily="18" charset="0"/>
              </a:rPr>
              <a:t>periodā pretendentam </a:t>
            </a:r>
            <a:r>
              <a:rPr lang="lv-LV" sz="1600" b="1" dirty="0">
                <a:latin typeface="Times New Roman" panose="02020603050405020304" pitchFamily="18" charset="0"/>
                <a:cs typeface="Times New Roman" panose="02020603050405020304" pitchFamily="18" charset="0"/>
              </a:rPr>
              <a:t>maksimālā attiecināmo izmaksu </a:t>
            </a:r>
            <a:r>
              <a:rPr lang="lv-LV" sz="1600" dirty="0">
                <a:latin typeface="Times New Roman" panose="02020603050405020304" pitchFamily="18" charset="0"/>
                <a:cs typeface="Times New Roman" panose="02020603050405020304" pitchFamily="18" charset="0"/>
              </a:rPr>
              <a:t>summa </a:t>
            </a:r>
            <a:r>
              <a:rPr lang="lv-LV" sz="1600" dirty="0" smtClean="0">
                <a:latin typeface="Times New Roman" panose="02020603050405020304" pitchFamily="18" charset="0"/>
                <a:cs typeface="Times New Roman" panose="02020603050405020304" pitchFamily="18" charset="0"/>
              </a:rPr>
              <a:t>nepārsniedz:</a:t>
            </a:r>
          </a:p>
          <a:p>
            <a:pPr algn="just">
              <a:spcBef>
                <a:spcPts val="0"/>
              </a:spcBef>
              <a:buFontTx/>
              <a:buChar char="-"/>
            </a:pPr>
            <a:r>
              <a:rPr lang="lv-LV" sz="1600" dirty="0" smtClean="0">
                <a:latin typeface="Times New Roman" panose="02020603050405020304" pitchFamily="18" charset="0"/>
                <a:cs typeface="Times New Roman" panose="02020603050405020304" pitchFamily="18" charset="0"/>
              </a:rPr>
              <a:t>summu</a:t>
            </a:r>
            <a:r>
              <a:rPr lang="lv-LV" sz="1600" dirty="0">
                <a:latin typeface="Times New Roman" panose="02020603050405020304" pitchFamily="18" charset="0"/>
                <a:cs typeface="Times New Roman" panose="02020603050405020304" pitchFamily="18" charset="0"/>
              </a:rPr>
              <a:t>, ko aprēķina, pie </a:t>
            </a:r>
            <a:r>
              <a:rPr lang="lv-LV" sz="1600" b="1" dirty="0">
                <a:latin typeface="Times New Roman" panose="02020603050405020304" pitchFamily="18" charset="0"/>
                <a:cs typeface="Times New Roman" panose="02020603050405020304" pitchFamily="18" charset="0"/>
              </a:rPr>
              <a:t>250 000 </a:t>
            </a:r>
            <a:r>
              <a:rPr lang="lv-LV" sz="1600" dirty="0" smtClean="0">
                <a:latin typeface="Times New Roman" panose="02020603050405020304" pitchFamily="18" charset="0"/>
                <a:cs typeface="Times New Roman" panose="02020603050405020304" pitchFamily="18" charset="0"/>
              </a:rPr>
              <a:t>EUR pieskaitot </a:t>
            </a:r>
            <a:r>
              <a:rPr lang="lv-LV" sz="1600" dirty="0">
                <a:latin typeface="Times New Roman" panose="02020603050405020304" pitchFamily="18" charset="0"/>
                <a:cs typeface="Times New Roman" panose="02020603050405020304" pitchFamily="18" charset="0"/>
              </a:rPr>
              <a:t>piecreiz lielāku pretendenta neto apgrozījumu vai apmaksāto pamatkapitālu, kā arī pieskaitot pretendenta saistīto uzņēmumu neto apgrozījumu iepriekšējā pārskata gadā pirms projekta iesnieguma iesniegšanas</a:t>
            </a:r>
            <a:r>
              <a:rPr lang="lv-LV" sz="1600" dirty="0" smtClean="0">
                <a:latin typeface="Times New Roman" panose="02020603050405020304" pitchFamily="18" charset="0"/>
                <a:cs typeface="Times New Roman" panose="02020603050405020304" pitchFamily="18" charset="0"/>
              </a:rPr>
              <a:t>.</a:t>
            </a:r>
          </a:p>
          <a:p>
            <a:pPr algn="just">
              <a:spcBef>
                <a:spcPts val="0"/>
              </a:spcBef>
              <a:buFontTx/>
              <a:buChar char="-"/>
            </a:pPr>
            <a:r>
              <a:rPr lang="lv-LV" sz="1600" b="1" dirty="0" smtClean="0">
                <a:latin typeface="Times New Roman" panose="02020603050405020304" pitchFamily="18" charset="0"/>
                <a:cs typeface="Times New Roman" panose="02020603050405020304" pitchFamily="18" charset="0"/>
              </a:rPr>
              <a:t>4 </a:t>
            </a:r>
            <a:r>
              <a:rPr lang="lv-LV" sz="1600" b="1" dirty="0">
                <a:latin typeface="Times New Roman" panose="02020603050405020304" pitchFamily="18" charset="0"/>
                <a:cs typeface="Times New Roman" panose="02020603050405020304" pitchFamily="18" charset="0"/>
              </a:rPr>
              <a:t>milj. EUR</a:t>
            </a:r>
            <a:r>
              <a:rPr lang="lv-LV" sz="1600" dirty="0" smtClean="0">
                <a:latin typeface="Times New Roman" panose="02020603050405020304" pitchFamily="18" charset="0"/>
                <a:cs typeface="Times New Roman" panose="02020603050405020304" pitchFamily="18" charset="0"/>
              </a:rPr>
              <a:t>;</a:t>
            </a:r>
            <a:endParaRPr lang="lv-LV" sz="1600" dirty="0">
              <a:latin typeface="Times New Roman" panose="02020603050405020304" pitchFamily="18" charset="0"/>
              <a:cs typeface="Times New Roman" panose="02020603050405020304" pitchFamily="18" charset="0"/>
            </a:endParaRPr>
          </a:p>
          <a:p>
            <a:pPr marL="0" indent="0" algn="just">
              <a:buNone/>
            </a:pPr>
            <a:endParaRPr lang="lv-LV" sz="1600" b="1" u="sng" dirty="0">
              <a:latin typeface="Times New Roman" panose="02020603050405020304" pitchFamily="18" charset="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pPr>
              <a:defRPr/>
            </a:pPr>
            <a:fld id="{F19AE1D3-565F-42CD-9AAA-79274D2257FB}" type="slidenum">
              <a:rPr lang="lv-LV" smtClean="0"/>
              <a:pPr>
                <a:defRPr/>
              </a:pPr>
              <a:t>5</a:t>
            </a:fld>
            <a:endParaRPr lang="lv-LV"/>
          </a:p>
        </p:txBody>
      </p:sp>
      <p:sp>
        <p:nvSpPr>
          <p:cNvPr id="6" name="Taisnstūris 5"/>
          <p:cNvSpPr/>
          <p:nvPr/>
        </p:nvSpPr>
        <p:spPr>
          <a:xfrm>
            <a:off x="1765829" y="476215"/>
            <a:ext cx="6696744" cy="461665"/>
          </a:xfrm>
          <a:prstGeom prst="rect">
            <a:avLst/>
          </a:prstGeom>
        </p:spPr>
        <p:txBody>
          <a:bodyPr wrap="square">
            <a:spAutoFit/>
          </a:bodyPr>
          <a:lstStyle/>
          <a:p>
            <a:pPr algn="ctr"/>
            <a:r>
              <a:rPr lang="lv-LV" sz="2400" b="1" dirty="0">
                <a:solidFill>
                  <a:schemeClr val="tx2"/>
                </a:solidFill>
                <a:latin typeface="+mj-lt"/>
                <a:ea typeface="+mj-ea"/>
                <a:cs typeface="+mj-cs"/>
              </a:rPr>
              <a:t>Pasākums «Produktīvi ieguldījumi akvakultūrā» (I)</a:t>
            </a:r>
          </a:p>
        </p:txBody>
      </p:sp>
    </p:spTree>
    <p:extLst>
      <p:ext uri="{BB962C8B-B14F-4D97-AF65-F5344CB8AC3E}">
        <p14:creationId xmlns:p14="http://schemas.microsoft.com/office/powerpoint/2010/main" val="2108814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atura vietturis 2"/>
          <p:cNvSpPr>
            <a:spLocks noGrp="1"/>
          </p:cNvSpPr>
          <p:nvPr>
            <p:ph idx="1"/>
          </p:nvPr>
        </p:nvSpPr>
        <p:spPr>
          <a:xfrm>
            <a:off x="518864" y="1340768"/>
            <a:ext cx="8229600" cy="5002254"/>
          </a:xfrm>
        </p:spPr>
        <p:txBody>
          <a:bodyPr>
            <a:normAutofit lnSpcReduction="10000"/>
          </a:bodyPr>
          <a:lstStyle/>
          <a:p>
            <a:pPr marL="0" indent="0">
              <a:buNone/>
            </a:pPr>
            <a:r>
              <a:rPr lang="lv-LV" sz="1300" b="1" i="1" u="sng" dirty="0" smtClean="0">
                <a:solidFill>
                  <a:srgbClr val="C00000"/>
                </a:solidFill>
                <a:latin typeface="Times New Roman" panose="02020603050405020304" pitchFamily="18" charset="0"/>
                <a:cs typeface="Times New Roman" panose="02020603050405020304" pitchFamily="18" charset="0"/>
              </a:rPr>
              <a:t>Pasākumā pieejams atbalsts gan esošajiem </a:t>
            </a:r>
            <a:r>
              <a:rPr lang="lv-LV" sz="1300" b="1" i="1" u="sng" dirty="0">
                <a:solidFill>
                  <a:srgbClr val="C00000"/>
                </a:solidFill>
                <a:latin typeface="Times New Roman" panose="02020603050405020304" pitchFamily="18" charset="0"/>
                <a:cs typeface="Times New Roman" panose="02020603050405020304" pitchFamily="18" charset="0"/>
              </a:rPr>
              <a:t>akvakultūras </a:t>
            </a:r>
            <a:r>
              <a:rPr lang="lv-LV" sz="1300" b="1" i="1" u="sng" dirty="0" smtClean="0">
                <a:solidFill>
                  <a:srgbClr val="C00000"/>
                </a:solidFill>
                <a:latin typeface="Times New Roman" panose="02020603050405020304" pitchFamily="18" charset="0"/>
                <a:cs typeface="Times New Roman" panose="02020603050405020304" pitchFamily="18" charset="0"/>
              </a:rPr>
              <a:t>uzņēmumiem, gan tiem, kas plāno audzēt vai audzē akvakultūras produkciju mazāk kā vienu gadu:</a:t>
            </a:r>
          </a:p>
          <a:p>
            <a:pPr algn="just"/>
            <a:r>
              <a:rPr lang="lv-LV" sz="1200" b="1" dirty="0" smtClean="0">
                <a:latin typeface="Times New Roman" panose="02020603050405020304" pitchFamily="18" charset="0"/>
                <a:cs typeface="Times New Roman" panose="02020603050405020304" pitchFamily="18" charset="0"/>
              </a:rPr>
              <a:t>Būvniecības un pārbūves darbiem</a:t>
            </a:r>
            <a:r>
              <a:rPr lang="lv-LV" sz="1200" dirty="0" smtClean="0">
                <a:latin typeface="Times New Roman" panose="02020603050405020304" pitchFamily="18" charset="0"/>
                <a:cs typeface="Times New Roman" panose="02020603050405020304" pitchFamily="18" charset="0"/>
              </a:rPr>
              <a:t>, par: </a:t>
            </a:r>
          </a:p>
          <a:p>
            <a:pPr lvl="1" algn="just"/>
            <a:r>
              <a:rPr lang="lv-LV" sz="1000" dirty="0">
                <a:latin typeface="Times New Roman" panose="02020603050405020304" pitchFamily="18" charset="0"/>
                <a:cs typeface="Times New Roman" panose="02020603050405020304" pitchFamily="18" charset="0"/>
              </a:rPr>
              <a:t>akvakultūras dzīvnieku audzēšanas un inkubācijas būvēm;</a:t>
            </a:r>
          </a:p>
          <a:p>
            <a:pPr lvl="1" algn="just"/>
            <a:r>
              <a:rPr lang="lv-LV" sz="1000" dirty="0">
                <a:latin typeface="Times New Roman" panose="02020603050405020304" pitchFamily="18" charset="0"/>
                <a:cs typeface="Times New Roman" panose="02020603050405020304" pitchFamily="18" charset="0"/>
              </a:rPr>
              <a:t>hidrotehniskām būvēm;</a:t>
            </a:r>
          </a:p>
          <a:p>
            <a:pPr lvl="1" algn="just"/>
            <a:r>
              <a:rPr lang="lv-LV" sz="1000" dirty="0">
                <a:latin typeface="Times New Roman" panose="02020603050405020304" pitchFamily="18" charset="0"/>
                <a:cs typeface="Times New Roman" panose="02020603050405020304" pitchFamily="18" charset="0"/>
              </a:rPr>
              <a:t>būvēm, kas paredzētas saimniecībā izaudzētās akvakultūras produkcijas vērtības pievienošanai, apstrādājot zivis, bet ne vairāk kā 20 procentu no kopējām projekta izmaksām;</a:t>
            </a:r>
          </a:p>
          <a:p>
            <a:pPr lvl="1" algn="just"/>
            <a:r>
              <a:rPr lang="lv-LV" sz="1000" dirty="0">
                <a:latin typeface="Times New Roman" panose="02020603050405020304" pitchFamily="18" charset="0"/>
                <a:cs typeface="Times New Roman" panose="02020603050405020304" pitchFamily="18" charset="0"/>
              </a:rPr>
              <a:t>citām būvēm, kas saistītas ar pasākuma mērķi</a:t>
            </a:r>
            <a:r>
              <a:rPr lang="lv-LV" sz="1000" dirty="0" smtClean="0">
                <a:latin typeface="Times New Roman" panose="02020603050405020304" pitchFamily="18" charset="0"/>
                <a:cs typeface="Times New Roman" panose="02020603050405020304" pitchFamily="18" charset="0"/>
              </a:rPr>
              <a:t>;</a:t>
            </a:r>
          </a:p>
          <a:p>
            <a:pPr algn="just"/>
            <a:r>
              <a:rPr lang="lv-LV" sz="1200" dirty="0" smtClean="0">
                <a:latin typeface="Times New Roman" panose="02020603050405020304" pitchFamily="18" charset="0"/>
                <a:cs typeface="Times New Roman" panose="02020603050405020304" pitchFamily="18" charset="0"/>
              </a:rPr>
              <a:t>Jaunu </a:t>
            </a:r>
            <a:r>
              <a:rPr lang="lv-LV" sz="1200" dirty="0">
                <a:latin typeface="Times New Roman" panose="02020603050405020304" pitchFamily="18" charset="0"/>
                <a:cs typeface="Times New Roman" panose="02020603050405020304" pitchFamily="18" charset="0"/>
              </a:rPr>
              <a:t>būvmateriālu iegādei, kas saistītas ar iepriekšminētajām minētajām </a:t>
            </a:r>
            <a:r>
              <a:rPr lang="lv-LV" sz="1200" dirty="0" smtClean="0">
                <a:latin typeface="Times New Roman" panose="02020603050405020304" pitchFamily="18" charset="0"/>
                <a:cs typeface="Times New Roman" panose="02020603050405020304" pitchFamily="18" charset="0"/>
              </a:rPr>
              <a:t>būvēm;</a:t>
            </a:r>
          </a:p>
          <a:p>
            <a:pPr algn="just"/>
            <a:r>
              <a:rPr lang="lv-LV" sz="1200" dirty="0" smtClean="0">
                <a:latin typeface="Times New Roman" panose="02020603050405020304" pitchFamily="18" charset="0"/>
                <a:cs typeface="Times New Roman" panose="02020603050405020304" pitchFamily="18" charset="0"/>
              </a:rPr>
              <a:t>Tehnoloģiskajām iekārtām </a:t>
            </a:r>
            <a:r>
              <a:rPr lang="lv-LV" sz="1200" dirty="0">
                <a:latin typeface="Times New Roman" panose="02020603050405020304" pitchFamily="18" charset="0"/>
                <a:cs typeface="Times New Roman" panose="02020603050405020304" pitchFamily="18" charset="0"/>
              </a:rPr>
              <a:t>un </a:t>
            </a:r>
            <a:r>
              <a:rPr lang="lv-LV" sz="1200" dirty="0" smtClean="0">
                <a:latin typeface="Times New Roman" panose="02020603050405020304" pitchFamily="18" charset="0"/>
                <a:cs typeface="Times New Roman" panose="02020603050405020304" pitchFamily="18" charset="0"/>
              </a:rPr>
              <a:t>aprīkojumam, </a:t>
            </a:r>
            <a:r>
              <a:rPr lang="lv-LV" sz="1200" dirty="0">
                <a:latin typeface="Times New Roman" panose="02020603050405020304" pitchFamily="18" charset="0"/>
                <a:cs typeface="Times New Roman" panose="02020603050405020304" pitchFamily="18" charset="0"/>
              </a:rPr>
              <a:t>tajā skaitā </a:t>
            </a:r>
            <a:r>
              <a:rPr lang="lv-LV" sz="1200" dirty="0" smtClean="0">
                <a:latin typeface="Times New Roman" panose="02020603050405020304" pitchFamily="18" charset="0"/>
                <a:cs typeface="Times New Roman" panose="02020603050405020304" pitchFamily="18" charset="0"/>
              </a:rPr>
              <a:t>datortehnikai;</a:t>
            </a:r>
            <a:endParaRPr lang="lv-LV" sz="1200" dirty="0">
              <a:latin typeface="Times New Roman" panose="02020603050405020304" pitchFamily="18" charset="0"/>
              <a:cs typeface="Times New Roman" panose="02020603050405020304" pitchFamily="18" charset="0"/>
            </a:endParaRPr>
          </a:p>
          <a:p>
            <a:pPr algn="just"/>
            <a:r>
              <a:rPr lang="lv-LV" sz="1200" dirty="0" smtClean="0">
                <a:latin typeface="Times New Roman" panose="02020603050405020304" pitchFamily="18" charset="0"/>
                <a:cs typeface="Times New Roman" panose="02020603050405020304" pitchFamily="18" charset="0"/>
              </a:rPr>
              <a:t>Specializēto </a:t>
            </a:r>
            <a:r>
              <a:rPr lang="lv-LV" sz="1200" dirty="0">
                <a:latin typeface="Times New Roman" panose="02020603050405020304" pitchFamily="18" charset="0"/>
                <a:cs typeface="Times New Roman" panose="02020603050405020304" pitchFamily="18" charset="0"/>
              </a:rPr>
              <a:t>datorprogrammatūru </a:t>
            </a:r>
            <a:r>
              <a:rPr lang="lv-LV" sz="1200" dirty="0" smtClean="0">
                <a:latin typeface="Times New Roman" panose="02020603050405020304" pitchFamily="18" charset="0"/>
                <a:cs typeface="Times New Roman" panose="02020603050405020304" pitchFamily="18" charset="0"/>
              </a:rPr>
              <a:t>iegādei ražošanas </a:t>
            </a:r>
            <a:r>
              <a:rPr lang="lv-LV" sz="1200" dirty="0">
                <a:latin typeface="Times New Roman" panose="02020603050405020304" pitchFamily="18" charset="0"/>
                <a:cs typeface="Times New Roman" panose="02020603050405020304" pitchFamily="18" charset="0"/>
              </a:rPr>
              <a:t>procesa vadības un kontroles nodrošināšanai;</a:t>
            </a:r>
          </a:p>
          <a:p>
            <a:pPr algn="just"/>
            <a:r>
              <a:rPr lang="lv-LV" sz="1200" dirty="0" smtClean="0">
                <a:latin typeface="Times New Roman" panose="02020603050405020304" pitchFamily="18" charset="0"/>
                <a:cs typeface="Times New Roman" panose="02020603050405020304" pitchFamily="18" charset="0"/>
              </a:rPr>
              <a:t>Laboratorijas </a:t>
            </a:r>
            <a:r>
              <a:rPr lang="lv-LV" sz="1200" dirty="0">
                <a:latin typeface="Times New Roman" panose="02020603050405020304" pitchFamily="18" charset="0"/>
                <a:cs typeface="Times New Roman" panose="02020603050405020304" pitchFamily="18" charset="0"/>
              </a:rPr>
              <a:t>un kvalitātes kontroles </a:t>
            </a:r>
            <a:r>
              <a:rPr lang="lv-LV" sz="1200" dirty="0" smtClean="0">
                <a:latin typeface="Times New Roman" panose="02020603050405020304" pitchFamily="18" charset="0"/>
                <a:cs typeface="Times New Roman" panose="02020603050405020304" pitchFamily="18" charset="0"/>
              </a:rPr>
              <a:t>iekārtām </a:t>
            </a:r>
            <a:r>
              <a:rPr lang="lv-LV" sz="1200" dirty="0">
                <a:latin typeface="Times New Roman" panose="02020603050405020304" pitchFamily="18" charset="0"/>
                <a:cs typeface="Times New Roman" panose="02020603050405020304" pitchFamily="18" charset="0"/>
              </a:rPr>
              <a:t>un </a:t>
            </a:r>
            <a:r>
              <a:rPr lang="lv-LV" sz="1200" dirty="0" smtClean="0">
                <a:latin typeface="Times New Roman" panose="02020603050405020304" pitchFamily="18" charset="0"/>
                <a:cs typeface="Times New Roman" panose="02020603050405020304" pitchFamily="18" charset="0"/>
              </a:rPr>
              <a:t>aprīkojumam;</a:t>
            </a:r>
            <a:endParaRPr lang="lv-LV" sz="1200" dirty="0">
              <a:latin typeface="Times New Roman" panose="02020603050405020304" pitchFamily="18" charset="0"/>
              <a:cs typeface="Times New Roman" panose="02020603050405020304" pitchFamily="18" charset="0"/>
            </a:endParaRPr>
          </a:p>
          <a:p>
            <a:pPr algn="just"/>
            <a:r>
              <a:rPr lang="lv-LV" sz="1200" dirty="0" smtClean="0">
                <a:latin typeface="Times New Roman" panose="02020603050405020304" pitchFamily="18" charset="0"/>
                <a:cs typeface="Times New Roman" panose="02020603050405020304" pitchFamily="18" charset="0"/>
              </a:rPr>
              <a:t>Ūdens </a:t>
            </a:r>
            <a:r>
              <a:rPr lang="lv-LV" sz="1200" dirty="0">
                <a:latin typeface="Times New Roman" panose="02020603050405020304" pitchFamily="18" charset="0"/>
                <a:cs typeface="Times New Roman" panose="02020603050405020304" pitchFamily="18" charset="0"/>
              </a:rPr>
              <a:t>recirkulācijas sistēmas </a:t>
            </a:r>
            <a:r>
              <a:rPr lang="lv-LV" sz="1200" dirty="0" smtClean="0">
                <a:latin typeface="Times New Roman" panose="02020603050405020304" pitchFamily="18" charset="0"/>
                <a:cs typeface="Times New Roman" panose="02020603050405020304" pitchFamily="18" charset="0"/>
              </a:rPr>
              <a:t>iekārtām </a:t>
            </a:r>
            <a:r>
              <a:rPr lang="lv-LV" sz="1200" dirty="0">
                <a:latin typeface="Times New Roman" panose="02020603050405020304" pitchFamily="18" charset="0"/>
                <a:cs typeface="Times New Roman" panose="02020603050405020304" pitchFamily="18" charset="0"/>
              </a:rPr>
              <a:t>un </a:t>
            </a:r>
            <a:r>
              <a:rPr lang="lv-LV" sz="1200" dirty="0" smtClean="0">
                <a:latin typeface="Times New Roman" panose="02020603050405020304" pitchFamily="18" charset="0"/>
                <a:cs typeface="Times New Roman" panose="02020603050405020304" pitchFamily="18" charset="0"/>
              </a:rPr>
              <a:t>aprīkojumam;</a:t>
            </a:r>
            <a:endParaRPr lang="lv-LV" sz="1200" dirty="0">
              <a:latin typeface="Times New Roman" panose="02020603050405020304" pitchFamily="18" charset="0"/>
              <a:cs typeface="Times New Roman" panose="02020603050405020304" pitchFamily="18" charset="0"/>
            </a:endParaRPr>
          </a:p>
          <a:p>
            <a:pPr algn="just"/>
            <a:r>
              <a:rPr lang="lv-LV" sz="1200" dirty="0">
                <a:latin typeface="Times New Roman" panose="02020603050405020304" pitchFamily="18" charset="0"/>
                <a:cs typeface="Times New Roman" panose="02020603050405020304" pitchFamily="18" charset="0"/>
              </a:rPr>
              <a:t>Ū</a:t>
            </a:r>
            <a:r>
              <a:rPr lang="lv-LV" sz="1200" dirty="0" smtClean="0">
                <a:latin typeface="Times New Roman" panose="02020603050405020304" pitchFamily="18" charset="0"/>
                <a:cs typeface="Times New Roman" panose="02020603050405020304" pitchFamily="18" charset="0"/>
              </a:rPr>
              <a:t>dens </a:t>
            </a:r>
            <a:r>
              <a:rPr lang="lv-LV" sz="1200" dirty="0">
                <a:latin typeface="Times New Roman" panose="02020603050405020304" pitchFamily="18" charset="0"/>
                <a:cs typeface="Times New Roman" panose="02020603050405020304" pitchFamily="18" charset="0"/>
              </a:rPr>
              <a:t>padeves un tā līmeņa regulācijas </a:t>
            </a:r>
            <a:r>
              <a:rPr lang="lv-LV" sz="1200" dirty="0" smtClean="0">
                <a:latin typeface="Times New Roman" panose="02020603050405020304" pitchFamily="18" charset="0"/>
                <a:cs typeface="Times New Roman" panose="02020603050405020304" pitchFamily="18" charset="0"/>
              </a:rPr>
              <a:t>iekārtām;</a:t>
            </a:r>
            <a:endParaRPr lang="lv-LV" sz="1200" dirty="0">
              <a:latin typeface="Times New Roman" panose="02020603050405020304" pitchFamily="18" charset="0"/>
              <a:cs typeface="Times New Roman" panose="02020603050405020304" pitchFamily="18" charset="0"/>
            </a:endParaRPr>
          </a:p>
          <a:p>
            <a:pPr algn="just"/>
            <a:r>
              <a:rPr lang="lv-LV" sz="1200" dirty="0" smtClean="0">
                <a:latin typeface="Times New Roman" panose="02020603050405020304" pitchFamily="18" charset="0"/>
                <a:cs typeface="Times New Roman" panose="02020603050405020304" pitchFamily="18" charset="0"/>
              </a:rPr>
              <a:t>Savvaļas </a:t>
            </a:r>
            <a:r>
              <a:rPr lang="lv-LV" sz="1200" dirty="0">
                <a:latin typeface="Times New Roman" panose="02020603050405020304" pitchFamily="18" charset="0"/>
                <a:cs typeface="Times New Roman" panose="02020603050405020304" pitchFamily="18" charset="0"/>
              </a:rPr>
              <a:t>dzīvnieku atbaidīšanas </a:t>
            </a:r>
            <a:r>
              <a:rPr lang="lv-LV" sz="1200" dirty="0" smtClean="0">
                <a:latin typeface="Times New Roman" panose="02020603050405020304" pitchFamily="18" charset="0"/>
                <a:cs typeface="Times New Roman" panose="02020603050405020304" pitchFamily="18" charset="0"/>
              </a:rPr>
              <a:t>iekārtām </a:t>
            </a:r>
            <a:r>
              <a:rPr lang="lv-LV" sz="1200" dirty="0">
                <a:latin typeface="Times New Roman" panose="02020603050405020304" pitchFamily="18" charset="0"/>
                <a:cs typeface="Times New Roman" panose="02020603050405020304" pitchFamily="18" charset="0"/>
              </a:rPr>
              <a:t>un </a:t>
            </a:r>
            <a:r>
              <a:rPr lang="lv-LV" sz="1200" dirty="0" smtClean="0">
                <a:latin typeface="Times New Roman" panose="02020603050405020304" pitchFamily="18" charset="0"/>
                <a:cs typeface="Times New Roman" panose="02020603050405020304" pitchFamily="18" charset="0"/>
              </a:rPr>
              <a:t>aprīkojuma;</a:t>
            </a:r>
          </a:p>
          <a:p>
            <a:pPr marL="0" indent="0" algn="just">
              <a:buNone/>
            </a:pPr>
            <a:endParaRPr lang="lv-LV" sz="1200" dirty="0" smtClean="0">
              <a:latin typeface="Times New Roman" panose="02020603050405020304" pitchFamily="18" charset="0"/>
              <a:cs typeface="Times New Roman" panose="02020603050405020304" pitchFamily="18" charset="0"/>
            </a:endParaRPr>
          </a:p>
          <a:p>
            <a:pPr marL="0" indent="0" algn="just">
              <a:buNone/>
            </a:pPr>
            <a:r>
              <a:rPr lang="lv-LV" sz="1200" b="1" i="1" u="sng" dirty="0" smtClean="0">
                <a:solidFill>
                  <a:srgbClr val="C00000"/>
                </a:solidFill>
                <a:latin typeface="Times New Roman" panose="02020603050405020304" pitchFamily="18" charset="0"/>
                <a:cs typeface="Times New Roman" panose="02020603050405020304" pitchFamily="18" charset="0"/>
              </a:rPr>
              <a:t>Esošajiem akvakultūras uzņēmumiem papildus:</a:t>
            </a:r>
          </a:p>
          <a:p>
            <a:pPr algn="just">
              <a:buFont typeface="Courier New" panose="02070309020205020404" pitchFamily="49" charset="0"/>
              <a:buChar char="o"/>
            </a:pPr>
            <a:r>
              <a:rPr lang="lv-LV" sz="1200" dirty="0" smtClean="0">
                <a:latin typeface="Times New Roman" panose="02020603050405020304" pitchFamily="18" charset="0"/>
                <a:cs typeface="Times New Roman" panose="02020603050405020304" pitchFamily="18" charset="0"/>
              </a:rPr>
              <a:t>Tehnikai, </a:t>
            </a:r>
            <a:r>
              <a:rPr lang="lv-LV" sz="1200" dirty="0">
                <a:latin typeface="Times New Roman" panose="02020603050405020304" pitchFamily="18" charset="0"/>
                <a:cs typeface="Times New Roman" panose="02020603050405020304" pitchFamily="18" charset="0"/>
              </a:rPr>
              <a:t>kas nepieciešama koku un krūmu izzāģēšanai un meldru izpļaušanai putnu ligzdošanas un savvaļas dzīvnieku uzturēšanās </a:t>
            </a:r>
            <a:r>
              <a:rPr lang="lv-LV" sz="1200" dirty="0" smtClean="0">
                <a:latin typeface="Times New Roman" panose="02020603050405020304" pitchFamily="18" charset="0"/>
                <a:cs typeface="Times New Roman" panose="02020603050405020304" pitchFamily="18" charset="0"/>
              </a:rPr>
              <a:t>vietās;</a:t>
            </a:r>
            <a:endParaRPr lang="lv-LV" sz="1200" dirty="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lv-LV" sz="1200" dirty="0">
                <a:latin typeface="Times New Roman" panose="02020603050405020304" pitchFamily="18" charset="0"/>
                <a:cs typeface="Times New Roman" panose="02020603050405020304" pitchFamily="18" charset="0"/>
              </a:rPr>
              <a:t>N</a:t>
            </a:r>
            <a:r>
              <a:rPr lang="lv-LV" sz="1200" dirty="0" smtClean="0">
                <a:latin typeface="Times New Roman" panose="02020603050405020304" pitchFamily="18" charset="0"/>
                <a:cs typeface="Times New Roman" panose="02020603050405020304" pitchFamily="18" charset="0"/>
              </a:rPr>
              <a:t>e </a:t>
            </a:r>
            <a:r>
              <a:rPr lang="lv-LV" sz="1200" dirty="0">
                <a:latin typeface="Times New Roman" panose="02020603050405020304" pitchFamily="18" charset="0"/>
                <a:cs typeface="Times New Roman" panose="02020603050405020304" pitchFamily="18" charset="0"/>
              </a:rPr>
              <a:t>vairāk kā viena ar zivju barotavu aprīkota peldlīdzekļa vai airu laivas </a:t>
            </a:r>
            <a:r>
              <a:rPr lang="lv-LV" sz="1200" dirty="0" smtClean="0">
                <a:latin typeface="Times New Roman" panose="02020603050405020304" pitchFamily="18" charset="0"/>
                <a:cs typeface="Times New Roman" panose="02020603050405020304" pitchFamily="18" charset="0"/>
              </a:rPr>
              <a:t>iegādei;</a:t>
            </a:r>
            <a:endParaRPr lang="lv-LV" sz="1200" dirty="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lv-LV" sz="1200" dirty="0" smtClean="0">
                <a:latin typeface="Times New Roman" panose="02020603050405020304" pitchFamily="18" charset="0"/>
                <a:cs typeface="Times New Roman" panose="02020603050405020304" pitchFamily="18" charset="0"/>
              </a:rPr>
              <a:t>Traktortehnikai uzņēmuma darbības </a:t>
            </a:r>
            <a:r>
              <a:rPr lang="lv-LV" sz="1200" dirty="0">
                <a:latin typeface="Times New Roman" panose="02020603050405020304" pitchFamily="18" charset="0"/>
                <a:cs typeface="Times New Roman" panose="02020603050405020304" pitchFamily="18" charset="0"/>
              </a:rPr>
              <a:t>nodrošināšanai;</a:t>
            </a:r>
          </a:p>
          <a:p>
            <a:pPr algn="just">
              <a:buFont typeface="Courier New" panose="02070309020205020404" pitchFamily="49" charset="0"/>
              <a:buChar char="o"/>
            </a:pPr>
            <a:r>
              <a:rPr lang="lv-LV" sz="1200" dirty="0" smtClean="0">
                <a:latin typeface="Times New Roman" panose="02020603050405020304" pitchFamily="18" charset="0"/>
                <a:cs typeface="Times New Roman" panose="02020603050405020304" pitchFamily="18" charset="0"/>
              </a:rPr>
              <a:t>Specializētam transportam uzņēmumā saražotās </a:t>
            </a:r>
            <a:r>
              <a:rPr lang="lv-LV" sz="1200" dirty="0">
                <a:latin typeface="Times New Roman" panose="02020603050405020304" pitchFamily="18" charset="0"/>
                <a:cs typeface="Times New Roman" panose="02020603050405020304" pitchFamily="18" charset="0"/>
              </a:rPr>
              <a:t>produkcijas pārvadāšanai vai mazumtirdzniecībai;</a:t>
            </a:r>
          </a:p>
          <a:p>
            <a:pPr algn="just">
              <a:buFont typeface="Courier New" panose="02070309020205020404" pitchFamily="49" charset="0"/>
              <a:buChar char="o"/>
            </a:pPr>
            <a:r>
              <a:rPr lang="lv-LV" sz="1200" dirty="0" smtClean="0">
                <a:latin typeface="Times New Roman" panose="02020603050405020304" pitchFamily="18" charset="0"/>
                <a:cs typeface="Times New Roman" panose="02020603050405020304" pitchFamily="18" charset="0"/>
              </a:rPr>
              <a:t>Iekārtām uzņēmumā izaudzētās </a:t>
            </a:r>
            <a:r>
              <a:rPr lang="lv-LV" sz="1200" dirty="0">
                <a:latin typeface="Times New Roman" panose="02020603050405020304" pitchFamily="18" charset="0"/>
                <a:cs typeface="Times New Roman" panose="02020603050405020304" pitchFamily="18" charset="0"/>
              </a:rPr>
              <a:t>akvakultūras produkcijas mazumtirdzniecībai;</a:t>
            </a:r>
          </a:p>
          <a:p>
            <a:pPr algn="just">
              <a:buFont typeface="Courier New" panose="02070309020205020404" pitchFamily="49" charset="0"/>
              <a:buChar char="o"/>
            </a:pPr>
            <a:r>
              <a:rPr lang="lv-LV" sz="1200" dirty="0" smtClean="0">
                <a:latin typeface="Times New Roman" panose="02020603050405020304" pitchFamily="18" charset="0"/>
                <a:cs typeface="Times New Roman" panose="02020603050405020304" pitchFamily="18" charset="0"/>
              </a:rPr>
              <a:t>Iekārtām uzņēmumā izaudzētās </a:t>
            </a:r>
            <a:r>
              <a:rPr lang="lv-LV" sz="1200" dirty="0">
                <a:latin typeface="Times New Roman" panose="02020603050405020304" pitchFamily="18" charset="0"/>
                <a:cs typeface="Times New Roman" panose="02020603050405020304" pitchFamily="18" charset="0"/>
              </a:rPr>
              <a:t>akvakultūras produkcijas vērtības pievienošanai, apstrādājot zivis, bet ne vairāk kā 20 procentu no kopējām projekta </a:t>
            </a:r>
            <a:r>
              <a:rPr lang="lv-LV" sz="1200" dirty="0" smtClean="0">
                <a:latin typeface="Times New Roman" panose="02020603050405020304" pitchFamily="18" charset="0"/>
                <a:cs typeface="Times New Roman" panose="02020603050405020304" pitchFamily="18" charset="0"/>
              </a:rPr>
              <a:t>izmaksām.</a:t>
            </a:r>
            <a:endParaRPr lang="lv-LV" sz="1200" dirty="0">
              <a:latin typeface="Times New Roman" panose="02020603050405020304" pitchFamily="18" charset="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fld id="{63F7BA8F-F76E-47DF-BEAD-6EB16D4C4D13}" type="slidenum">
              <a:rPr lang="lv-LV" smtClean="0"/>
              <a:pPr/>
              <a:t>6</a:t>
            </a:fld>
            <a:endParaRPr lang="lv-LV"/>
          </a:p>
        </p:txBody>
      </p:sp>
      <p:sp>
        <p:nvSpPr>
          <p:cNvPr id="7" name="Taisnstūris 6"/>
          <p:cNvSpPr/>
          <p:nvPr/>
        </p:nvSpPr>
        <p:spPr>
          <a:xfrm>
            <a:off x="2051720" y="332656"/>
            <a:ext cx="6696744" cy="461665"/>
          </a:xfrm>
          <a:prstGeom prst="rect">
            <a:avLst/>
          </a:prstGeom>
        </p:spPr>
        <p:txBody>
          <a:bodyPr wrap="square">
            <a:spAutoFit/>
          </a:bodyPr>
          <a:lstStyle/>
          <a:p>
            <a:pPr algn="ctr"/>
            <a:r>
              <a:rPr lang="lv-LV" sz="2400" b="1" dirty="0">
                <a:solidFill>
                  <a:schemeClr val="tx2"/>
                </a:solidFill>
                <a:latin typeface="+mj-lt"/>
                <a:ea typeface="+mj-ea"/>
                <a:cs typeface="+mj-cs"/>
              </a:rPr>
              <a:t>Pasākums «Produktīvi ieguldījumi akvakultūrā</a:t>
            </a:r>
            <a:r>
              <a:rPr lang="lv-LV" sz="2400" b="1" dirty="0" smtClean="0">
                <a:solidFill>
                  <a:schemeClr val="tx2"/>
                </a:solidFill>
                <a:latin typeface="+mj-lt"/>
                <a:ea typeface="+mj-ea"/>
                <a:cs typeface="+mj-cs"/>
              </a:rPr>
              <a:t>» (II)</a:t>
            </a:r>
            <a:endParaRPr lang="lv-LV" sz="2400" b="1" dirty="0">
              <a:solidFill>
                <a:schemeClr val="tx2"/>
              </a:solidFill>
              <a:latin typeface="+mj-lt"/>
              <a:ea typeface="+mj-ea"/>
              <a:cs typeface="+mj-cs"/>
            </a:endParaRPr>
          </a:p>
        </p:txBody>
      </p:sp>
    </p:spTree>
    <p:extLst>
      <p:ext uri="{BB962C8B-B14F-4D97-AF65-F5344CB8AC3E}">
        <p14:creationId xmlns:p14="http://schemas.microsoft.com/office/powerpoint/2010/main" val="4116683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atura vietturis 6"/>
          <p:cNvSpPr>
            <a:spLocks noGrp="1"/>
          </p:cNvSpPr>
          <p:nvPr>
            <p:ph idx="1"/>
          </p:nvPr>
        </p:nvSpPr>
        <p:spPr>
          <a:xfrm>
            <a:off x="467544" y="1412776"/>
            <a:ext cx="8229600" cy="5123491"/>
          </a:xfrm>
        </p:spPr>
        <p:txBody>
          <a:bodyPr>
            <a:normAutofit fontScale="92500" lnSpcReduction="10000"/>
          </a:bodyPr>
          <a:lstStyle/>
          <a:p>
            <a:pPr marL="0" indent="0">
              <a:buNone/>
            </a:pPr>
            <a:r>
              <a:rPr lang="lv-LV" sz="1300" b="1" i="1" u="sng" dirty="0" smtClean="0">
                <a:solidFill>
                  <a:srgbClr val="C00000"/>
                </a:solidFill>
                <a:latin typeface="Times New Roman" panose="02020603050405020304" pitchFamily="18" charset="0"/>
                <a:cs typeface="Times New Roman" panose="02020603050405020304" pitchFamily="18" charset="0"/>
              </a:rPr>
              <a:t>Esošajiem akvakultūras uzņēmumiem sākot ar 2017.gadu pieejams atbalsts:</a:t>
            </a:r>
          </a:p>
          <a:p>
            <a:pPr marL="0" indent="0">
              <a:buNone/>
            </a:pPr>
            <a:endParaRPr lang="lv-LV" sz="1300" b="1" i="1" u="sng"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lv-LV" sz="1400" b="1" dirty="0">
                <a:latin typeface="Times New Roman" panose="02020603050405020304" pitchFamily="18" charset="0"/>
                <a:cs typeface="Times New Roman" panose="02020603050405020304" pitchFamily="18" charset="0"/>
              </a:rPr>
              <a:t>1. </a:t>
            </a:r>
            <a:r>
              <a:rPr lang="lv-LV" sz="1400" b="1" dirty="0" smtClean="0">
                <a:latin typeface="Times New Roman" panose="02020603050405020304" pitchFamily="18" charset="0"/>
                <a:cs typeface="Times New Roman" panose="02020603050405020304" pitchFamily="18" charset="0"/>
              </a:rPr>
              <a:t>Dīķu </a:t>
            </a:r>
            <a:r>
              <a:rPr lang="lv-LV" sz="1400" b="1" dirty="0">
                <a:latin typeface="Times New Roman" panose="02020603050405020304" pitchFamily="18" charset="0"/>
                <a:cs typeface="Times New Roman" panose="02020603050405020304" pitchFamily="18" charset="0"/>
              </a:rPr>
              <a:t>atjaunošanas darbiem </a:t>
            </a:r>
            <a:r>
              <a:rPr lang="lv-LV" sz="1400" dirty="0">
                <a:latin typeface="Times New Roman" panose="02020603050405020304" pitchFamily="18" charset="0"/>
                <a:cs typeface="Times New Roman" panose="02020603050405020304" pitchFamily="18" charset="0"/>
              </a:rPr>
              <a:t>(</a:t>
            </a:r>
            <a:r>
              <a:rPr lang="lv-LV" sz="1400" i="1" dirty="0">
                <a:latin typeface="Times New Roman" panose="02020603050405020304" pitchFamily="18" charset="0"/>
                <a:cs typeface="Times New Roman" panose="02020603050405020304" pitchFamily="18" charset="0"/>
              </a:rPr>
              <a:t>bez dīķa platības paplašināšanas</a:t>
            </a:r>
            <a:r>
              <a:rPr lang="lv-LV" sz="1400" dirty="0">
                <a:latin typeface="Times New Roman" panose="02020603050405020304" pitchFamily="18" charset="0"/>
                <a:cs typeface="Times New Roman" panose="02020603050405020304" pitchFamily="18" charset="0"/>
              </a:rPr>
              <a:t>), ja uzņēmums atbilst šādiem nosacījumiem:</a:t>
            </a:r>
          </a:p>
          <a:p>
            <a:pPr algn="just"/>
            <a:r>
              <a:rPr lang="lv-LV" sz="1400" dirty="0" smtClean="0">
                <a:latin typeface="Times New Roman" panose="02020603050405020304" pitchFamily="18" charset="0"/>
                <a:cs typeface="Times New Roman" panose="02020603050405020304" pitchFamily="18" charset="0"/>
              </a:rPr>
              <a:t>ieņēmumi </a:t>
            </a:r>
            <a:r>
              <a:rPr lang="lv-LV" sz="1400" dirty="0">
                <a:latin typeface="Times New Roman" panose="02020603050405020304" pitchFamily="18" charset="0"/>
                <a:cs typeface="Times New Roman" panose="02020603050405020304" pitchFamily="18" charset="0"/>
              </a:rPr>
              <a:t>no </a:t>
            </a:r>
            <a:r>
              <a:rPr lang="lv-LV" sz="1400" dirty="0" smtClean="0">
                <a:latin typeface="Times New Roman" panose="02020603050405020304" pitchFamily="18" charset="0"/>
                <a:cs typeface="Times New Roman" panose="02020603050405020304" pitchFamily="18" charset="0"/>
              </a:rPr>
              <a:t>izaudzētās </a:t>
            </a:r>
            <a:r>
              <a:rPr lang="lv-LV" sz="1400" dirty="0">
                <a:latin typeface="Times New Roman" panose="02020603050405020304" pitchFamily="18" charset="0"/>
                <a:cs typeface="Times New Roman" panose="02020603050405020304" pitchFamily="18" charset="0"/>
              </a:rPr>
              <a:t>akvakultūras produkcijas pārdošanas iepriekšējā </a:t>
            </a:r>
            <a:r>
              <a:rPr lang="lv-LV" sz="1400" dirty="0" smtClean="0">
                <a:latin typeface="Times New Roman" panose="02020603050405020304" pitchFamily="18" charset="0"/>
                <a:cs typeface="Times New Roman" panose="02020603050405020304" pitchFamily="18" charset="0"/>
              </a:rPr>
              <a:t>gadā </a:t>
            </a:r>
            <a:r>
              <a:rPr lang="lv-LV" sz="1400" dirty="0">
                <a:latin typeface="Times New Roman" panose="02020603050405020304" pitchFamily="18" charset="0"/>
                <a:cs typeface="Times New Roman" panose="02020603050405020304" pitchFamily="18" charset="0"/>
              </a:rPr>
              <a:t>ir lielāki nekā citi </a:t>
            </a:r>
            <a:r>
              <a:rPr lang="lv-LV" sz="1400" dirty="0" smtClean="0">
                <a:latin typeface="Times New Roman" panose="02020603050405020304" pitchFamily="18" charset="0"/>
                <a:cs typeface="Times New Roman" panose="02020603050405020304" pitchFamily="18" charset="0"/>
              </a:rPr>
              <a:t>uzņēmuma ieņēmumi</a:t>
            </a:r>
            <a:r>
              <a:rPr lang="lv-LV" sz="1400" dirty="0">
                <a:latin typeface="Times New Roman" panose="02020603050405020304" pitchFamily="18" charset="0"/>
                <a:cs typeface="Times New Roman" panose="02020603050405020304" pitchFamily="18" charset="0"/>
              </a:rPr>
              <a:t>;</a:t>
            </a:r>
          </a:p>
          <a:p>
            <a:pPr algn="just"/>
            <a:r>
              <a:rPr lang="lv-LV" sz="1400" dirty="0" smtClean="0">
                <a:latin typeface="Times New Roman" panose="02020603050405020304" pitchFamily="18" charset="0"/>
                <a:cs typeface="Times New Roman" panose="02020603050405020304" pitchFamily="18" charset="0"/>
              </a:rPr>
              <a:t>atjaunojamajā </a:t>
            </a:r>
            <a:r>
              <a:rPr lang="lv-LV" sz="1400" dirty="0">
                <a:latin typeface="Times New Roman" panose="02020603050405020304" pitchFamily="18" charset="0"/>
                <a:cs typeface="Times New Roman" panose="02020603050405020304" pitchFamily="18" charset="0"/>
              </a:rPr>
              <a:t>dīķī var nolaist ūdeni, izmantojot ūdens līmeņa regulēšanas un nolaišanas slūžas ar caurteku akvakultūras dzīvnieku nozvejai (savākšanai) un gultnes </a:t>
            </a:r>
            <a:r>
              <a:rPr lang="lv-LV" sz="1400" dirty="0" smtClean="0">
                <a:latin typeface="Times New Roman" panose="02020603050405020304" pitchFamily="18" charset="0"/>
                <a:cs typeface="Times New Roman" panose="02020603050405020304" pitchFamily="18" charset="0"/>
              </a:rPr>
              <a:t>apstrādei;</a:t>
            </a:r>
          </a:p>
          <a:p>
            <a:pPr algn="just">
              <a:buFont typeface="Wingdings" panose="05000000000000000000" pitchFamily="2" charset="2"/>
              <a:buChar char="q"/>
            </a:pPr>
            <a:r>
              <a:rPr lang="lv-LV" sz="1400" dirty="0">
                <a:latin typeface="Times New Roman" panose="02020603050405020304" pitchFamily="18" charset="0"/>
                <a:cs typeface="Times New Roman" panose="02020603050405020304" pitchFamily="18" charset="0"/>
              </a:rPr>
              <a:t>Dīķu atjaunošanas darbi tiek veikti saskaņā Hidrotehnisko un meliorācijas būvju </a:t>
            </a:r>
            <a:r>
              <a:rPr lang="lv-LV" sz="1400" dirty="0" smtClean="0">
                <a:latin typeface="Times New Roman" panose="02020603050405020304" pitchFamily="18" charset="0"/>
                <a:cs typeface="Times New Roman" panose="02020603050405020304" pitchFamily="18" charset="0"/>
              </a:rPr>
              <a:t>būvnoteikumiem (būvprojekts).</a:t>
            </a:r>
            <a:endParaRPr lang="lv-LV" sz="1400" dirty="0">
              <a:latin typeface="Times New Roman" panose="02020603050405020304" pitchFamily="18" charset="0"/>
              <a:cs typeface="Times New Roman" panose="02020603050405020304" pitchFamily="18" charset="0"/>
            </a:endParaRPr>
          </a:p>
          <a:p>
            <a:pPr algn="just"/>
            <a:endParaRPr lang="lv-LV" sz="1400" dirty="0">
              <a:latin typeface="Times New Roman" panose="02020603050405020304" pitchFamily="18" charset="0"/>
              <a:cs typeface="Times New Roman" panose="02020603050405020304" pitchFamily="18" charset="0"/>
            </a:endParaRPr>
          </a:p>
          <a:p>
            <a:pPr marL="0" indent="0" algn="just">
              <a:buNone/>
            </a:pPr>
            <a:r>
              <a:rPr lang="lv-LV" sz="1400" b="1" dirty="0" smtClean="0">
                <a:latin typeface="Times New Roman" panose="02020603050405020304" pitchFamily="18" charset="0"/>
                <a:cs typeface="Times New Roman" panose="02020603050405020304" pitchFamily="18" charset="0"/>
              </a:rPr>
              <a:t>2. </a:t>
            </a:r>
            <a:r>
              <a:rPr lang="lv-LV" sz="1400" b="1" dirty="0">
                <a:latin typeface="Times New Roman" panose="02020603050405020304" pitchFamily="18" charset="0"/>
                <a:cs typeface="Times New Roman" panose="02020603050405020304" pitchFamily="18" charset="0"/>
              </a:rPr>
              <a:t>Specializētās tehnikas </a:t>
            </a:r>
            <a:r>
              <a:rPr lang="lv-LV" sz="1400" b="1" dirty="0" smtClean="0">
                <a:latin typeface="Times New Roman" panose="02020603050405020304" pitchFamily="18" charset="0"/>
                <a:cs typeface="Times New Roman" panose="02020603050405020304" pitchFamily="18" charset="0"/>
              </a:rPr>
              <a:t>iegādei </a:t>
            </a:r>
            <a:r>
              <a:rPr lang="lv-LV" sz="1400" b="1" dirty="0">
                <a:latin typeface="Times New Roman" panose="02020603050405020304" pitchFamily="18" charset="0"/>
                <a:cs typeface="Times New Roman" panose="02020603050405020304" pitchFamily="18" charset="0"/>
              </a:rPr>
              <a:t>dīķu atjaunošanai</a:t>
            </a:r>
            <a:r>
              <a:rPr lang="lv-LV" sz="1400" dirty="0">
                <a:latin typeface="Times New Roman" panose="02020603050405020304" pitchFamily="18" charset="0"/>
                <a:cs typeface="Times New Roman" panose="02020603050405020304" pitchFamily="18" charset="0"/>
              </a:rPr>
              <a:t>, </a:t>
            </a:r>
            <a:r>
              <a:rPr lang="lv-LV" sz="1400" dirty="0" smtClean="0">
                <a:latin typeface="Times New Roman" panose="02020603050405020304" pitchFamily="18" charset="0"/>
                <a:cs typeface="Times New Roman" panose="02020603050405020304" pitchFamily="18" charset="0"/>
              </a:rPr>
              <a:t>ja uzņēmums </a:t>
            </a:r>
            <a:r>
              <a:rPr lang="lv-LV" sz="1400" dirty="0">
                <a:latin typeface="Times New Roman" panose="02020603050405020304" pitchFamily="18" charset="0"/>
                <a:cs typeface="Times New Roman" panose="02020603050405020304" pitchFamily="18" charset="0"/>
              </a:rPr>
              <a:t>atbilst šādiem nosacījumiem:</a:t>
            </a:r>
          </a:p>
          <a:p>
            <a:pPr algn="just"/>
            <a:r>
              <a:rPr lang="lv-LV" sz="1400" dirty="0" smtClean="0">
                <a:latin typeface="Times New Roman" panose="02020603050405020304" pitchFamily="18" charset="0"/>
                <a:cs typeface="Times New Roman" panose="02020603050405020304" pitchFamily="18" charset="0"/>
              </a:rPr>
              <a:t>kopējā </a:t>
            </a:r>
            <a:r>
              <a:rPr lang="lv-LV" sz="1400" dirty="0">
                <a:latin typeface="Times New Roman" panose="02020603050405020304" pitchFamily="18" charset="0"/>
                <a:cs typeface="Times New Roman" panose="02020603050405020304" pitchFamily="18" charset="0"/>
              </a:rPr>
              <a:t>dīķu platība, kas ir </a:t>
            </a:r>
            <a:r>
              <a:rPr lang="lv-LV" sz="1400" dirty="0" smtClean="0">
                <a:latin typeface="Times New Roman" panose="02020603050405020304" pitchFamily="18" charset="0"/>
                <a:cs typeface="Times New Roman" panose="02020603050405020304" pitchFamily="18" charset="0"/>
              </a:rPr>
              <a:t>uzņēmuma </a:t>
            </a:r>
            <a:r>
              <a:rPr lang="lv-LV" sz="1400" dirty="0">
                <a:latin typeface="Times New Roman" panose="02020603050405020304" pitchFamily="18" charset="0"/>
                <a:cs typeface="Times New Roman" panose="02020603050405020304" pitchFamily="18" charset="0"/>
              </a:rPr>
              <a:t>īpašumā vai nomā, </a:t>
            </a:r>
            <a:r>
              <a:rPr lang="lv-LV" sz="1400" u="sng" dirty="0">
                <a:latin typeface="Times New Roman" panose="02020603050405020304" pitchFamily="18" charset="0"/>
                <a:cs typeface="Times New Roman" panose="02020603050405020304" pitchFamily="18" charset="0"/>
              </a:rPr>
              <a:t>ir lielāka par </a:t>
            </a:r>
            <a:r>
              <a:rPr lang="lv-LV" sz="1400" b="1" u="sng" dirty="0">
                <a:latin typeface="Times New Roman" panose="02020603050405020304" pitchFamily="18" charset="0"/>
                <a:cs typeface="Times New Roman" panose="02020603050405020304" pitchFamily="18" charset="0"/>
              </a:rPr>
              <a:t>100 hektāriem</a:t>
            </a:r>
            <a:r>
              <a:rPr lang="lv-LV" sz="1400" dirty="0">
                <a:latin typeface="Times New Roman" panose="02020603050405020304" pitchFamily="18" charset="0"/>
                <a:cs typeface="Times New Roman" panose="02020603050405020304" pitchFamily="18" charset="0"/>
              </a:rPr>
              <a:t>;</a:t>
            </a:r>
          </a:p>
          <a:p>
            <a:pPr algn="just"/>
            <a:r>
              <a:rPr lang="lv-LV" sz="1400" dirty="0" smtClean="0">
                <a:latin typeface="Times New Roman" panose="02020603050405020304" pitchFamily="18" charset="0"/>
                <a:cs typeface="Times New Roman" panose="02020603050405020304" pitchFamily="18" charset="0"/>
              </a:rPr>
              <a:t>ieņēmumi </a:t>
            </a:r>
            <a:r>
              <a:rPr lang="lv-LV" sz="1400" dirty="0">
                <a:latin typeface="Times New Roman" panose="02020603050405020304" pitchFamily="18" charset="0"/>
                <a:cs typeface="Times New Roman" panose="02020603050405020304" pitchFamily="18" charset="0"/>
              </a:rPr>
              <a:t>no </a:t>
            </a:r>
            <a:r>
              <a:rPr lang="lv-LV" sz="1400" dirty="0" smtClean="0">
                <a:latin typeface="Times New Roman" panose="02020603050405020304" pitchFamily="18" charset="0"/>
                <a:cs typeface="Times New Roman" panose="02020603050405020304" pitchFamily="18" charset="0"/>
              </a:rPr>
              <a:t>izaudzētās </a:t>
            </a:r>
            <a:r>
              <a:rPr lang="lv-LV" sz="1400" dirty="0">
                <a:latin typeface="Times New Roman" panose="02020603050405020304" pitchFamily="18" charset="0"/>
                <a:cs typeface="Times New Roman" panose="02020603050405020304" pitchFamily="18" charset="0"/>
              </a:rPr>
              <a:t>produkcijas pārdošanas iepriekšējā pārskata gadā ir vismaz </a:t>
            </a:r>
            <a:r>
              <a:rPr lang="lv-LV" sz="1400" b="1" dirty="0">
                <a:latin typeface="Times New Roman" panose="02020603050405020304" pitchFamily="18" charset="0"/>
                <a:cs typeface="Times New Roman" panose="02020603050405020304" pitchFamily="18" charset="0"/>
              </a:rPr>
              <a:t>100 000 </a:t>
            </a:r>
            <a:r>
              <a:rPr lang="lv-LV" sz="1400" b="1" dirty="0" err="1" smtClean="0">
                <a:latin typeface="Times New Roman" panose="02020603050405020304" pitchFamily="18" charset="0"/>
                <a:cs typeface="Times New Roman" panose="02020603050405020304" pitchFamily="18" charset="0"/>
              </a:rPr>
              <a:t>euro</a:t>
            </a:r>
            <a:r>
              <a:rPr lang="lv-LV" sz="1400" dirty="0" smtClean="0">
                <a:latin typeface="Times New Roman" panose="02020603050405020304" pitchFamily="18" charset="0"/>
                <a:cs typeface="Times New Roman" panose="02020603050405020304" pitchFamily="18" charset="0"/>
              </a:rPr>
              <a:t>;</a:t>
            </a:r>
          </a:p>
          <a:p>
            <a:pPr algn="just"/>
            <a:r>
              <a:rPr lang="lv-LV" sz="1400" dirty="0">
                <a:latin typeface="Times New Roman" panose="02020603050405020304" pitchFamily="18" charset="0"/>
                <a:cs typeface="Times New Roman" panose="02020603050405020304" pitchFamily="18" charset="0"/>
              </a:rPr>
              <a:t>ieņēmumi no izaudzētās akvakultūras produkcijas pārdošanas iepriekšējā gadā ir lielāki nekā citi uzņēmuma </a:t>
            </a:r>
            <a:r>
              <a:rPr lang="lv-LV" sz="1400" dirty="0" smtClean="0">
                <a:latin typeface="Times New Roman" panose="02020603050405020304" pitchFamily="18" charset="0"/>
                <a:cs typeface="Times New Roman" panose="02020603050405020304" pitchFamily="18" charset="0"/>
              </a:rPr>
              <a:t>ieņēmumi</a:t>
            </a:r>
            <a:r>
              <a:rPr lang="lv-LV" sz="1400" dirty="0">
                <a:latin typeface="Times New Roman" panose="02020603050405020304" pitchFamily="18" charset="0"/>
                <a:cs typeface="Times New Roman" panose="02020603050405020304" pitchFamily="18" charset="0"/>
              </a:rPr>
              <a:t>.</a:t>
            </a:r>
          </a:p>
          <a:p>
            <a:pPr marL="0" indent="0" algn="just">
              <a:buNone/>
            </a:pPr>
            <a:endParaRPr lang="lv-LV" sz="1200" dirty="0" smtClean="0">
              <a:latin typeface="Times New Roman" panose="02020603050405020304" pitchFamily="18" charset="0"/>
              <a:cs typeface="Times New Roman" panose="02020603050405020304" pitchFamily="18" charset="0"/>
            </a:endParaRPr>
          </a:p>
          <a:p>
            <a:pPr marL="0" indent="0" algn="just">
              <a:buNone/>
            </a:pPr>
            <a:r>
              <a:rPr lang="lv-LV" sz="1400" b="1" dirty="0" smtClean="0">
                <a:solidFill>
                  <a:srgbClr val="FF0000"/>
                </a:solidFill>
                <a:latin typeface="Times New Roman" panose="02020603050405020304" pitchFamily="18" charset="0"/>
                <a:cs typeface="Times New Roman" panose="02020603050405020304" pitchFamily="18" charset="0"/>
              </a:rPr>
              <a:t>Dīķu </a:t>
            </a:r>
            <a:r>
              <a:rPr lang="lv-LV" sz="1400" b="1" dirty="0">
                <a:solidFill>
                  <a:srgbClr val="FF0000"/>
                </a:solidFill>
                <a:latin typeface="Times New Roman" panose="02020603050405020304" pitchFamily="18" charset="0"/>
                <a:cs typeface="Times New Roman" panose="02020603050405020304" pitchFamily="18" charset="0"/>
              </a:rPr>
              <a:t>atjaunošanas darbu izmaksas gadā nepārsniedz </a:t>
            </a:r>
            <a:r>
              <a:rPr lang="lv-LV" sz="1400" dirty="0">
                <a:latin typeface="Times New Roman" panose="02020603050405020304" pitchFamily="18" charset="0"/>
                <a:cs typeface="Times New Roman" panose="02020603050405020304" pitchFamily="18" charset="0"/>
              </a:rPr>
              <a:t>summu, ko aprēķina, </a:t>
            </a:r>
            <a:r>
              <a:rPr lang="lv-LV" sz="1400" dirty="0" smtClean="0">
                <a:latin typeface="Times New Roman" panose="02020603050405020304" pitchFamily="18" charset="0"/>
                <a:cs typeface="Times New Roman" panose="02020603050405020304" pitchFamily="18" charset="0"/>
              </a:rPr>
              <a:t>uzņēmuma </a:t>
            </a:r>
            <a:r>
              <a:rPr lang="lv-LV" sz="1400" u="sng" dirty="0" smtClean="0">
                <a:latin typeface="Times New Roman" panose="02020603050405020304" pitchFamily="18" charset="0"/>
                <a:cs typeface="Times New Roman" panose="02020603050405020304" pitchFamily="18" charset="0"/>
              </a:rPr>
              <a:t>ieņēmumus</a:t>
            </a:r>
            <a:r>
              <a:rPr lang="lv-LV" sz="1400" dirty="0" smtClean="0">
                <a:latin typeface="Times New Roman" panose="02020603050405020304" pitchFamily="18" charset="0"/>
                <a:cs typeface="Times New Roman" panose="02020603050405020304" pitchFamily="18" charset="0"/>
              </a:rPr>
              <a:t> </a:t>
            </a:r>
            <a:r>
              <a:rPr lang="lv-LV" sz="1400" dirty="0">
                <a:latin typeface="Times New Roman" panose="02020603050405020304" pitchFamily="18" charset="0"/>
                <a:cs typeface="Times New Roman" panose="02020603050405020304" pitchFamily="18" charset="0"/>
              </a:rPr>
              <a:t>no </a:t>
            </a:r>
            <a:r>
              <a:rPr lang="lv-LV" sz="1400" dirty="0" smtClean="0">
                <a:latin typeface="Times New Roman" panose="02020603050405020304" pitchFamily="18" charset="0"/>
                <a:cs typeface="Times New Roman" panose="02020603050405020304" pitchFamily="18" charset="0"/>
              </a:rPr>
              <a:t>izaudzētās </a:t>
            </a:r>
            <a:r>
              <a:rPr lang="lv-LV" sz="1400" dirty="0">
                <a:latin typeface="Times New Roman" panose="02020603050405020304" pitchFamily="18" charset="0"/>
                <a:cs typeface="Times New Roman" panose="02020603050405020304" pitchFamily="18" charset="0"/>
              </a:rPr>
              <a:t>akvakultūras produkcijas pārdošanas iepriekšējā gadā </a:t>
            </a:r>
            <a:r>
              <a:rPr lang="lv-LV" sz="1400" u="sng" dirty="0">
                <a:latin typeface="Times New Roman" panose="02020603050405020304" pitchFamily="18" charset="0"/>
                <a:cs typeface="Times New Roman" panose="02020603050405020304" pitchFamily="18" charset="0"/>
              </a:rPr>
              <a:t>reizinot ar divi</a:t>
            </a:r>
            <a:r>
              <a:rPr lang="lv-LV" sz="1400" dirty="0">
                <a:latin typeface="Times New Roman" panose="02020603050405020304" pitchFamily="18" charset="0"/>
                <a:cs typeface="Times New Roman" panose="02020603050405020304" pitchFamily="18" charset="0"/>
              </a:rPr>
              <a:t>, kā arī nepārsniedz vienlaikus </a:t>
            </a:r>
            <a:r>
              <a:rPr lang="lv-LV" sz="1400" u="sng" dirty="0">
                <a:latin typeface="Times New Roman" panose="02020603050405020304" pitchFamily="18" charset="0"/>
                <a:cs typeface="Times New Roman" panose="02020603050405020304" pitchFamily="18" charset="0"/>
              </a:rPr>
              <a:t>2 </a:t>
            </a:r>
            <a:r>
              <a:rPr lang="lv-LV" sz="1400" u="sng" dirty="0" smtClean="0">
                <a:latin typeface="Times New Roman" panose="02020603050405020304" pitchFamily="18" charset="0"/>
                <a:cs typeface="Times New Roman" panose="02020603050405020304" pitchFamily="18" charset="0"/>
              </a:rPr>
              <a:t>EUR/m</a:t>
            </a:r>
            <a:r>
              <a:rPr lang="lv-LV" sz="1400" u="sng" baseline="30000" dirty="0" smtClean="0">
                <a:latin typeface="Times New Roman" panose="02020603050405020304" pitchFamily="18" charset="0"/>
                <a:cs typeface="Times New Roman" panose="02020603050405020304" pitchFamily="18" charset="0"/>
              </a:rPr>
              <a:t>3</a:t>
            </a:r>
            <a:r>
              <a:rPr lang="lv-LV" sz="1400" u="sng" dirty="0">
                <a:latin typeface="Times New Roman" panose="02020603050405020304" pitchFamily="18" charset="0"/>
                <a:cs typeface="Times New Roman" panose="02020603050405020304" pitchFamily="18" charset="0"/>
              </a:rPr>
              <a:t> un 3000 </a:t>
            </a:r>
            <a:r>
              <a:rPr lang="lv-LV" sz="1400" u="sng" dirty="0" smtClean="0">
                <a:latin typeface="Times New Roman" panose="02020603050405020304" pitchFamily="18" charset="0"/>
                <a:cs typeface="Times New Roman" panose="02020603050405020304" pitchFamily="18" charset="0"/>
              </a:rPr>
              <a:t>EUR/ha</a:t>
            </a:r>
            <a:r>
              <a:rPr lang="lv-LV" sz="1400" dirty="0">
                <a:latin typeface="Times New Roman" panose="02020603050405020304" pitchFamily="18" charset="0"/>
                <a:cs typeface="Times New Roman" panose="02020603050405020304" pitchFamily="18" charset="0"/>
              </a:rPr>
              <a:t>. Atbalstu katra atsevišķā dīķa atjaunošanai saņem ne biežāk kā vienu reizi plānošanas periodā, un atbalstu piešķir par visas konkrētā dīķa platības atjaunošanas darbiem</a:t>
            </a:r>
            <a:r>
              <a:rPr lang="lv-LV" sz="1400" dirty="0" smtClean="0">
                <a:latin typeface="Times New Roman" panose="02020603050405020304" pitchFamily="18" charset="0"/>
                <a:cs typeface="Times New Roman" panose="02020603050405020304" pitchFamily="18" charset="0"/>
              </a:rPr>
              <a:t>.</a:t>
            </a:r>
          </a:p>
          <a:p>
            <a:pPr marL="0" indent="0" algn="just">
              <a:buNone/>
            </a:pPr>
            <a:endParaRPr lang="lv-LV" sz="1400" dirty="0">
              <a:latin typeface="Times New Roman" panose="02020603050405020304" pitchFamily="18" charset="0"/>
              <a:cs typeface="Times New Roman" panose="02020603050405020304" pitchFamily="18" charset="0"/>
            </a:endParaRPr>
          </a:p>
          <a:p>
            <a:pPr marL="0" indent="0" algn="just">
              <a:buNone/>
            </a:pPr>
            <a:r>
              <a:rPr lang="lv-LV" sz="1400" dirty="0">
                <a:latin typeface="Times New Roman" panose="02020603050405020304" pitchFamily="18" charset="0"/>
                <a:cs typeface="Times New Roman" panose="02020603050405020304" pitchFamily="18" charset="0"/>
              </a:rPr>
              <a:t>Par </a:t>
            </a:r>
            <a:r>
              <a:rPr lang="lv-LV" sz="1400" b="1" dirty="0" smtClean="0">
                <a:latin typeface="Times New Roman" panose="02020603050405020304" pitchFamily="18" charset="0"/>
                <a:cs typeface="Times New Roman" panose="02020603050405020304" pitchFamily="18" charset="0"/>
              </a:rPr>
              <a:t>dīķu </a:t>
            </a:r>
            <a:r>
              <a:rPr lang="lv-LV" sz="1400" b="1" dirty="0">
                <a:latin typeface="Times New Roman" panose="02020603050405020304" pitchFamily="18" charset="0"/>
                <a:cs typeface="Times New Roman" panose="02020603050405020304" pitchFamily="18" charset="0"/>
              </a:rPr>
              <a:t>atjaunošanas darbiem </a:t>
            </a:r>
            <a:r>
              <a:rPr lang="lv-LV" sz="1400" dirty="0">
                <a:latin typeface="Times New Roman" panose="02020603050405020304" pitchFamily="18" charset="0"/>
                <a:cs typeface="Times New Roman" panose="02020603050405020304" pitchFamily="18" charset="0"/>
              </a:rPr>
              <a:t>atbalstu nepiešķir, ja saņemts atbalsts </a:t>
            </a:r>
            <a:r>
              <a:rPr lang="lv-LV" sz="1400" b="1" dirty="0" smtClean="0">
                <a:latin typeface="Times New Roman" panose="02020603050405020304" pitchFamily="18" charset="0"/>
                <a:cs typeface="Times New Roman" panose="02020603050405020304" pitchFamily="18" charset="0"/>
              </a:rPr>
              <a:t>specializētās </a:t>
            </a:r>
            <a:r>
              <a:rPr lang="lv-LV" sz="1400" b="1" dirty="0">
                <a:latin typeface="Times New Roman" panose="02020603050405020304" pitchFamily="18" charset="0"/>
                <a:cs typeface="Times New Roman" panose="02020603050405020304" pitchFamily="18" charset="0"/>
              </a:rPr>
              <a:t>dīķu tīrīšanas tehnikas iegādei</a:t>
            </a:r>
            <a:r>
              <a:rPr lang="lv-LV" sz="1400" dirty="0">
                <a:latin typeface="Times New Roman" panose="02020603050405020304" pitchFamily="18" charset="0"/>
                <a:cs typeface="Times New Roman" panose="02020603050405020304" pitchFamily="18" charset="0"/>
              </a:rPr>
              <a:t>, un otrādi</a:t>
            </a:r>
            <a:r>
              <a:rPr lang="lv-LV" sz="1400" dirty="0" smtClean="0">
                <a:latin typeface="Times New Roman" panose="02020603050405020304" pitchFamily="18" charset="0"/>
                <a:cs typeface="Times New Roman" panose="02020603050405020304" pitchFamily="18" charset="0"/>
              </a:rPr>
              <a:t>.</a:t>
            </a:r>
          </a:p>
          <a:p>
            <a:pPr marL="0" indent="0" algn="just">
              <a:buNone/>
            </a:pPr>
            <a:endParaRPr lang="lv-LV" sz="1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lv-LV" sz="1400" dirty="0" smtClean="0">
                <a:latin typeface="Times New Roman" panose="02020603050405020304" pitchFamily="18" charset="0"/>
                <a:cs typeface="Times New Roman" panose="02020603050405020304" pitchFamily="18" charset="0"/>
              </a:rPr>
              <a:t>Nav </a:t>
            </a:r>
            <a:r>
              <a:rPr lang="lv-LV" sz="1400" dirty="0">
                <a:latin typeface="Times New Roman" panose="02020603050405020304" pitchFamily="18" charset="0"/>
                <a:cs typeface="Times New Roman" panose="02020603050405020304" pitchFamily="18" charset="0"/>
              </a:rPr>
              <a:t>attiecināmas </a:t>
            </a:r>
            <a:r>
              <a:rPr lang="lv-LV" sz="1400" b="1" dirty="0">
                <a:latin typeface="Times New Roman" panose="02020603050405020304" pitchFamily="18" charset="0"/>
                <a:cs typeface="Times New Roman" panose="02020603050405020304" pitchFamily="18" charset="0"/>
              </a:rPr>
              <a:t>zemes rakšanas un zemes līdzināšanas izmaksas</a:t>
            </a:r>
            <a:r>
              <a:rPr lang="lv-LV" sz="1400" dirty="0">
                <a:latin typeface="Times New Roman" panose="02020603050405020304" pitchFamily="18" charset="0"/>
                <a:cs typeface="Times New Roman" panose="02020603050405020304" pitchFamily="18" charset="0"/>
              </a:rPr>
              <a:t>, kas ir saistītas ar </a:t>
            </a:r>
            <a:r>
              <a:rPr lang="lv-LV" sz="1400" b="1" u="sng" dirty="0">
                <a:latin typeface="Times New Roman" panose="02020603050405020304" pitchFamily="18" charset="0"/>
                <a:cs typeface="Times New Roman" panose="02020603050405020304" pitchFamily="18" charset="0"/>
              </a:rPr>
              <a:t>jaunu</a:t>
            </a:r>
            <a:r>
              <a:rPr lang="lv-LV" sz="1400" dirty="0">
                <a:latin typeface="Times New Roman" panose="02020603050405020304" pitchFamily="18" charset="0"/>
                <a:cs typeface="Times New Roman" panose="02020603050405020304" pitchFamily="18" charset="0"/>
              </a:rPr>
              <a:t> dīķu būvniecību vai esošo dīķu </a:t>
            </a:r>
            <a:r>
              <a:rPr lang="lv-LV" sz="1400" b="1" u="sng" dirty="0">
                <a:latin typeface="Times New Roman" panose="02020603050405020304" pitchFamily="18" charset="0"/>
                <a:cs typeface="Times New Roman" panose="02020603050405020304" pitchFamily="18" charset="0"/>
              </a:rPr>
              <a:t>pārbūvi</a:t>
            </a:r>
            <a:r>
              <a:rPr lang="lv-LV" sz="1400" dirty="0">
                <a:latin typeface="Times New Roman" panose="02020603050405020304" pitchFamily="18" charset="0"/>
                <a:cs typeface="Times New Roman" panose="02020603050405020304" pitchFamily="18" charset="0"/>
              </a:rPr>
              <a:t> (mainot būves apjomu).</a:t>
            </a:r>
          </a:p>
          <a:p>
            <a:pPr marL="0" indent="0" algn="just">
              <a:buNone/>
            </a:pPr>
            <a:endParaRPr lang="lv-LV" sz="1400" dirty="0">
              <a:solidFill>
                <a:srgbClr val="FF0000"/>
              </a:solidFill>
              <a:latin typeface="Times New Roman" panose="02020603050405020304" pitchFamily="18" charset="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fld id="{63F7BA8F-F76E-47DF-BEAD-6EB16D4C4D13}" type="slidenum">
              <a:rPr lang="lv-LV" smtClean="0"/>
              <a:pPr/>
              <a:t>7</a:t>
            </a:fld>
            <a:endParaRPr lang="lv-LV" dirty="0"/>
          </a:p>
        </p:txBody>
      </p:sp>
      <p:sp>
        <p:nvSpPr>
          <p:cNvPr id="10" name="Taisnstūris 9"/>
          <p:cNvSpPr/>
          <p:nvPr/>
        </p:nvSpPr>
        <p:spPr>
          <a:xfrm>
            <a:off x="1799184" y="659795"/>
            <a:ext cx="6696744" cy="461665"/>
          </a:xfrm>
          <a:prstGeom prst="rect">
            <a:avLst/>
          </a:prstGeom>
        </p:spPr>
        <p:txBody>
          <a:bodyPr wrap="square">
            <a:spAutoFit/>
          </a:bodyPr>
          <a:lstStyle/>
          <a:p>
            <a:pPr algn="ctr"/>
            <a:r>
              <a:rPr lang="lv-LV" sz="2400" b="1" dirty="0">
                <a:solidFill>
                  <a:schemeClr val="tx2"/>
                </a:solidFill>
                <a:latin typeface="+mj-lt"/>
                <a:ea typeface="+mj-ea"/>
                <a:cs typeface="+mj-cs"/>
              </a:rPr>
              <a:t>Pasākums «Produktīvi ieguldījumi akvakultūrā</a:t>
            </a:r>
            <a:r>
              <a:rPr lang="lv-LV" sz="2400" b="1" dirty="0" smtClean="0">
                <a:solidFill>
                  <a:schemeClr val="tx2"/>
                </a:solidFill>
                <a:latin typeface="+mj-lt"/>
                <a:ea typeface="+mj-ea"/>
                <a:cs typeface="+mj-cs"/>
              </a:rPr>
              <a:t>» (III)</a:t>
            </a:r>
            <a:endParaRPr lang="lv-LV" sz="2400" b="1" dirty="0">
              <a:solidFill>
                <a:schemeClr val="tx2"/>
              </a:solidFill>
              <a:latin typeface="+mj-lt"/>
              <a:ea typeface="+mj-ea"/>
              <a:cs typeface="+mj-cs"/>
            </a:endParaRPr>
          </a:p>
        </p:txBody>
      </p:sp>
    </p:spTree>
    <p:extLst>
      <p:ext uri="{BB962C8B-B14F-4D97-AF65-F5344CB8AC3E}">
        <p14:creationId xmlns:p14="http://schemas.microsoft.com/office/powerpoint/2010/main" val="346510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atura vietturis 1"/>
          <p:cNvSpPr>
            <a:spLocks noGrp="1"/>
          </p:cNvSpPr>
          <p:nvPr>
            <p:ph idx="1"/>
          </p:nvPr>
        </p:nvSpPr>
        <p:spPr>
          <a:xfrm>
            <a:off x="323528" y="1268760"/>
            <a:ext cx="8424936" cy="5400600"/>
          </a:xfrm>
        </p:spPr>
        <p:txBody>
          <a:bodyPr>
            <a:noAutofit/>
          </a:bodyPr>
          <a:lstStyle/>
          <a:p>
            <a:pPr marL="0" indent="0" algn="just">
              <a:spcBef>
                <a:spcPts val="0"/>
              </a:spcBef>
              <a:buNone/>
            </a:pPr>
            <a:r>
              <a:rPr lang="lv-LV" sz="1200" b="1" dirty="0" smtClean="0">
                <a:solidFill>
                  <a:srgbClr val="FF0000"/>
                </a:solidFill>
              </a:rPr>
              <a:t>!!!! Uzņēmums </a:t>
            </a:r>
            <a:r>
              <a:rPr lang="lv-LV" sz="1200" b="1" dirty="0">
                <a:solidFill>
                  <a:srgbClr val="FF0000"/>
                </a:solidFill>
              </a:rPr>
              <a:t>visā projekta īstenošanas un uzraudzības laikā nesamazina akvakultūras produkcijas ražošanas apjomu salīdzinājumā ar pēdējo noslēgto gadu pirms projekta iesnieguma </a:t>
            </a:r>
            <a:r>
              <a:rPr lang="lv-LV" sz="1200" b="1" dirty="0" smtClean="0">
                <a:solidFill>
                  <a:srgbClr val="FF0000"/>
                </a:solidFill>
              </a:rPr>
              <a:t>iesniegšanas</a:t>
            </a:r>
          </a:p>
          <a:p>
            <a:pPr marL="0" indent="0" algn="just">
              <a:spcBef>
                <a:spcPts val="0"/>
              </a:spcBef>
              <a:buNone/>
            </a:pPr>
            <a:endParaRPr lang="lv-LV" sz="1200" b="1" dirty="0" smtClean="0">
              <a:solidFill>
                <a:srgbClr val="FF0000"/>
              </a:solidFill>
            </a:endParaRPr>
          </a:p>
          <a:p>
            <a:pPr marL="0" indent="0" algn="just">
              <a:spcBef>
                <a:spcPts val="0"/>
              </a:spcBef>
              <a:buNone/>
            </a:pPr>
            <a:r>
              <a:rPr lang="lv-LV" sz="1200" dirty="0" smtClean="0"/>
              <a:t>Pretendents </a:t>
            </a:r>
            <a:r>
              <a:rPr lang="lv-LV" sz="1200" dirty="0"/>
              <a:t>piesakoties </a:t>
            </a:r>
            <a:r>
              <a:rPr lang="lv-LV" sz="1200" dirty="0" smtClean="0"/>
              <a:t>atbalstam </a:t>
            </a:r>
            <a:r>
              <a:rPr lang="lv-LV" sz="1200" dirty="0"/>
              <a:t>projekta iesniegumā </a:t>
            </a:r>
            <a:r>
              <a:rPr lang="lv-LV" sz="1200" b="1" u="sng" dirty="0">
                <a:solidFill>
                  <a:srgbClr val="C00000"/>
                </a:solidFill>
              </a:rPr>
              <a:t>paredz</a:t>
            </a:r>
            <a:r>
              <a:rPr lang="lv-LV" sz="1200" u="sng" dirty="0"/>
              <a:t> </a:t>
            </a:r>
            <a:r>
              <a:rPr lang="lv-LV" sz="1200" b="1" u="sng" dirty="0">
                <a:solidFill>
                  <a:srgbClr val="C00000"/>
                </a:solidFill>
              </a:rPr>
              <a:t>rezultatīvos </a:t>
            </a:r>
            <a:r>
              <a:rPr lang="lv-LV" sz="1200" b="1" u="sng" dirty="0" smtClean="0">
                <a:solidFill>
                  <a:srgbClr val="C00000"/>
                </a:solidFill>
              </a:rPr>
              <a:t>rādītājus.</a:t>
            </a:r>
            <a:endParaRPr lang="lv-LV" sz="1200" dirty="0"/>
          </a:p>
          <a:p>
            <a:pPr marL="0" indent="0">
              <a:spcBef>
                <a:spcPts val="0"/>
              </a:spcBef>
              <a:buNone/>
            </a:pPr>
            <a:r>
              <a:rPr lang="lv-LV" sz="1200" b="1" i="1" u="sng" dirty="0" smtClean="0">
                <a:solidFill>
                  <a:srgbClr val="C00000"/>
                </a:solidFill>
                <a:latin typeface="Times New Roman" panose="02020603050405020304" pitchFamily="18" charset="0"/>
                <a:cs typeface="Times New Roman" panose="02020603050405020304" pitchFamily="18" charset="0"/>
              </a:rPr>
              <a:t>Esošajiem </a:t>
            </a:r>
            <a:r>
              <a:rPr lang="lv-LV" sz="1200" b="1" i="1" u="sng" dirty="0">
                <a:solidFill>
                  <a:srgbClr val="C00000"/>
                </a:solidFill>
                <a:latin typeface="Times New Roman" panose="02020603050405020304" pitchFamily="18" charset="0"/>
                <a:cs typeface="Times New Roman" panose="02020603050405020304" pitchFamily="18" charset="0"/>
              </a:rPr>
              <a:t>uzņēmumiem </a:t>
            </a:r>
            <a:r>
              <a:rPr lang="lv-LV" sz="1200" i="1" u="sng" dirty="0">
                <a:latin typeface="Times New Roman" panose="02020603050405020304" pitchFamily="18" charset="0"/>
                <a:cs typeface="Times New Roman" panose="02020603050405020304" pitchFamily="18" charset="0"/>
              </a:rPr>
              <a:t>(</a:t>
            </a:r>
            <a:r>
              <a:rPr lang="lv-LV" sz="1200" i="1" dirty="0">
                <a:latin typeface="Times New Roman" panose="02020603050405020304" pitchFamily="18" charset="0"/>
                <a:cs typeface="Times New Roman" panose="02020603050405020304" pitchFamily="18" charset="0"/>
              </a:rPr>
              <a:t>jāsasniedz vismaz viens no minētajiem rādītājiem):</a:t>
            </a:r>
            <a:endParaRPr lang="lv-LV" sz="1200" i="1" u="sng" dirty="0">
              <a:latin typeface="Times New Roman" panose="02020603050405020304" pitchFamily="18" charset="0"/>
              <a:cs typeface="Times New Roman" panose="02020603050405020304" pitchFamily="18" charset="0"/>
            </a:endParaRPr>
          </a:p>
          <a:p>
            <a:r>
              <a:rPr lang="lv-LV" sz="1200" dirty="0">
                <a:latin typeface="Times New Roman" panose="02020603050405020304" pitchFamily="18" charset="0"/>
                <a:cs typeface="Times New Roman" panose="02020603050405020304" pitchFamily="18" charset="0"/>
              </a:rPr>
              <a:t>vismaz par </a:t>
            </a:r>
            <a:r>
              <a:rPr lang="lv-LV" sz="1200" b="1" dirty="0">
                <a:latin typeface="Times New Roman" panose="02020603050405020304" pitchFamily="18" charset="0"/>
                <a:cs typeface="Times New Roman" panose="02020603050405020304" pitchFamily="18" charset="0"/>
              </a:rPr>
              <a:t>10%</a:t>
            </a:r>
            <a:r>
              <a:rPr lang="lv-LV" sz="1200" dirty="0">
                <a:latin typeface="Times New Roman" panose="02020603050405020304" pitchFamily="18" charset="0"/>
                <a:cs typeface="Times New Roman" panose="02020603050405020304" pitchFamily="18" charset="0"/>
              </a:rPr>
              <a:t> </a:t>
            </a:r>
            <a:r>
              <a:rPr lang="lv-LV" sz="1200" b="1" dirty="0">
                <a:latin typeface="Times New Roman" panose="02020603050405020304" pitchFamily="18" charset="0"/>
                <a:cs typeface="Times New Roman" panose="02020603050405020304" pitchFamily="18" charset="0"/>
              </a:rPr>
              <a:t>palielina</a:t>
            </a:r>
            <a:r>
              <a:rPr lang="lv-LV" sz="1200" dirty="0">
                <a:latin typeface="Times New Roman" panose="02020603050405020304" pitchFamily="18" charset="0"/>
                <a:cs typeface="Times New Roman" panose="02020603050405020304" pitchFamily="18" charset="0"/>
              </a:rPr>
              <a:t>: </a:t>
            </a:r>
          </a:p>
          <a:p>
            <a:pPr lvl="1" algn="just"/>
            <a:r>
              <a:rPr lang="lv-LV" sz="1200" dirty="0">
                <a:latin typeface="Times New Roman" panose="02020603050405020304" pitchFamily="18" charset="0"/>
                <a:cs typeface="Times New Roman" panose="02020603050405020304" pitchFamily="18" charset="0"/>
              </a:rPr>
              <a:t>uzņēmuma vai saimniecības akvakultūras produkcijas </a:t>
            </a:r>
            <a:r>
              <a:rPr lang="lv-LV" sz="1200" b="1" dirty="0">
                <a:latin typeface="Times New Roman" panose="02020603050405020304" pitchFamily="18" charset="0"/>
                <a:cs typeface="Times New Roman" panose="02020603050405020304" pitchFamily="18" charset="0"/>
              </a:rPr>
              <a:t>ražošanas </a:t>
            </a:r>
            <a:r>
              <a:rPr lang="lv-LV" sz="1200" b="1" dirty="0" smtClean="0">
                <a:latin typeface="Times New Roman" panose="02020603050405020304" pitchFamily="18" charset="0"/>
                <a:cs typeface="Times New Roman" panose="02020603050405020304" pitchFamily="18" charset="0"/>
              </a:rPr>
              <a:t>apjomu</a:t>
            </a:r>
            <a:r>
              <a:rPr lang="lv-LV" sz="1200" dirty="0"/>
              <a:t> </a:t>
            </a:r>
            <a:r>
              <a:rPr lang="lv-LV" sz="1200" dirty="0">
                <a:latin typeface="Times New Roman" panose="02020603050405020304" pitchFamily="18" charset="0"/>
                <a:cs typeface="Times New Roman" panose="02020603050405020304" pitchFamily="18" charset="0"/>
              </a:rPr>
              <a:t>(</a:t>
            </a:r>
            <a:r>
              <a:rPr lang="lv-LV" sz="1200" i="1" dirty="0">
                <a:latin typeface="Times New Roman" panose="02020603050405020304" pitchFamily="18" charset="0"/>
                <a:cs typeface="Times New Roman" panose="02020603050405020304" pitchFamily="18" charset="0"/>
              </a:rPr>
              <a:t>tonnās vai pēc zivju mazuļu skaita</a:t>
            </a:r>
            <a:r>
              <a:rPr lang="lv-LV" sz="1200" dirty="0">
                <a:latin typeface="Times New Roman" panose="02020603050405020304" pitchFamily="18" charset="0"/>
                <a:cs typeface="Times New Roman" panose="02020603050405020304" pitchFamily="18" charset="0"/>
              </a:rPr>
              <a:t>) </a:t>
            </a:r>
            <a:r>
              <a:rPr lang="lv-LV" sz="1200" b="1" dirty="0">
                <a:latin typeface="Times New Roman" panose="02020603050405020304" pitchFamily="18" charset="0"/>
                <a:cs typeface="Times New Roman" panose="02020603050405020304" pitchFamily="18" charset="0"/>
              </a:rPr>
              <a:t>vai</a:t>
            </a:r>
            <a:r>
              <a:rPr lang="lv-LV" sz="1200" dirty="0">
                <a:latin typeface="Times New Roman" panose="02020603050405020304" pitchFamily="18" charset="0"/>
                <a:cs typeface="Times New Roman" panose="02020603050405020304" pitchFamily="18" charset="0"/>
              </a:rPr>
              <a:t>;</a:t>
            </a:r>
          </a:p>
          <a:p>
            <a:pPr lvl="1" algn="just"/>
            <a:r>
              <a:rPr lang="lv-LV" sz="1200" dirty="0">
                <a:latin typeface="Times New Roman" panose="02020603050405020304" pitchFamily="18" charset="0"/>
                <a:cs typeface="Times New Roman" panose="02020603050405020304" pitchFamily="18" charset="0"/>
              </a:rPr>
              <a:t>akvakultūras produkcijas </a:t>
            </a:r>
            <a:r>
              <a:rPr lang="lv-LV" sz="1200" b="1" dirty="0">
                <a:latin typeface="Times New Roman" panose="02020603050405020304" pitchFamily="18" charset="0"/>
                <a:cs typeface="Times New Roman" panose="02020603050405020304" pitchFamily="18" charset="0"/>
              </a:rPr>
              <a:t>gada neto apgrozījumu</a:t>
            </a:r>
            <a:r>
              <a:rPr lang="lv-LV" sz="1200" dirty="0">
                <a:latin typeface="Times New Roman" panose="02020603050405020304" pitchFamily="18" charset="0"/>
                <a:cs typeface="Times New Roman" panose="02020603050405020304" pitchFamily="18" charset="0"/>
              </a:rPr>
              <a:t>;</a:t>
            </a:r>
          </a:p>
          <a:p>
            <a:pPr algn="just"/>
            <a:r>
              <a:rPr lang="lv-LV" sz="1200" dirty="0">
                <a:latin typeface="Times New Roman" panose="02020603050405020304" pitchFamily="18" charset="0"/>
                <a:cs typeface="Times New Roman" panose="02020603050405020304" pitchFamily="18" charset="0"/>
              </a:rPr>
              <a:t>vai vismaz par </a:t>
            </a:r>
            <a:r>
              <a:rPr lang="lv-LV" sz="1200" b="1" dirty="0">
                <a:latin typeface="Times New Roman" panose="02020603050405020304" pitchFamily="18" charset="0"/>
                <a:cs typeface="Times New Roman" panose="02020603050405020304" pitchFamily="18" charset="0"/>
              </a:rPr>
              <a:t>30%</a:t>
            </a:r>
            <a:r>
              <a:rPr lang="lv-LV" sz="1200" dirty="0">
                <a:latin typeface="Times New Roman" panose="02020603050405020304" pitchFamily="18" charset="0"/>
                <a:cs typeface="Times New Roman" panose="02020603050405020304" pitchFamily="18" charset="0"/>
              </a:rPr>
              <a:t> </a:t>
            </a:r>
            <a:r>
              <a:rPr lang="lv-LV" sz="1200" b="1" dirty="0">
                <a:latin typeface="Times New Roman" panose="02020603050405020304" pitchFamily="18" charset="0"/>
                <a:cs typeface="Times New Roman" panose="02020603050405020304" pitchFamily="18" charset="0"/>
              </a:rPr>
              <a:t>palielina</a:t>
            </a:r>
            <a:r>
              <a:rPr lang="lv-LV" sz="1200" dirty="0">
                <a:latin typeface="Times New Roman" panose="02020603050405020304" pitchFamily="18" charset="0"/>
                <a:cs typeface="Times New Roman" panose="02020603050405020304" pitchFamily="18" charset="0"/>
              </a:rPr>
              <a:t> akvakultūras produkcijas </a:t>
            </a:r>
            <a:r>
              <a:rPr lang="lv-LV" sz="1200" b="1" dirty="0">
                <a:latin typeface="Times New Roman" panose="02020603050405020304" pitchFamily="18" charset="0"/>
                <a:cs typeface="Times New Roman" panose="02020603050405020304" pitchFamily="18" charset="0"/>
              </a:rPr>
              <a:t>gada neto apgrozījumu no ieguldīto investīciju apmēra</a:t>
            </a:r>
            <a:r>
              <a:rPr lang="lv-LV" sz="1200" dirty="0">
                <a:latin typeface="Times New Roman" panose="02020603050405020304" pitchFamily="18" charset="0"/>
                <a:cs typeface="Times New Roman" panose="02020603050405020304" pitchFamily="18" charset="0"/>
              </a:rPr>
              <a:t>;</a:t>
            </a:r>
          </a:p>
          <a:p>
            <a:pPr algn="just"/>
            <a:r>
              <a:rPr lang="lv-LV" sz="1200" dirty="0">
                <a:latin typeface="Times New Roman" panose="02020603050405020304" pitchFamily="18" charset="0"/>
                <a:cs typeface="Times New Roman" panose="02020603050405020304" pitchFamily="18" charset="0"/>
              </a:rPr>
              <a:t>vai vismaz par </a:t>
            </a:r>
            <a:r>
              <a:rPr lang="lv-LV" sz="1200" b="1" dirty="0">
                <a:latin typeface="Times New Roman" panose="02020603050405020304" pitchFamily="18" charset="0"/>
                <a:cs typeface="Times New Roman" panose="02020603050405020304" pitchFamily="18" charset="0"/>
              </a:rPr>
              <a:t>10% palielina </a:t>
            </a:r>
            <a:r>
              <a:rPr lang="lv-LV" sz="1200" dirty="0">
                <a:latin typeface="Times New Roman" panose="02020603050405020304" pitchFamily="18" charset="0"/>
                <a:cs typeface="Times New Roman" panose="02020603050405020304" pitchFamily="18" charset="0"/>
              </a:rPr>
              <a:t>uzņēmuma vai saimniecības akvakultūras produkcijas </a:t>
            </a:r>
            <a:r>
              <a:rPr lang="lv-LV" sz="1200" b="1" dirty="0">
                <a:latin typeface="Times New Roman" panose="02020603050405020304" pitchFamily="18" charset="0"/>
                <a:cs typeface="Times New Roman" panose="02020603050405020304" pitchFamily="18" charset="0"/>
              </a:rPr>
              <a:t>ražošanas efektivitāti</a:t>
            </a:r>
            <a:r>
              <a:rPr lang="lv-LV" sz="1200" dirty="0">
                <a:latin typeface="Times New Roman" panose="02020603050405020304" pitchFamily="18" charset="0"/>
                <a:cs typeface="Times New Roman" panose="02020603050405020304" pitchFamily="18" charset="0"/>
              </a:rPr>
              <a:t>  (</a:t>
            </a:r>
            <a:r>
              <a:rPr lang="lv-LV" sz="1200" i="1" dirty="0">
                <a:latin typeface="Times New Roman" panose="02020603050405020304" pitchFamily="18" charset="0"/>
                <a:cs typeface="Times New Roman" panose="02020603050405020304" pitchFamily="18" charset="0"/>
              </a:rPr>
              <a:t>izmaksu samazinājums uz vienu saražoto produkcijas vienību vai saražotās produkcijas apjoma palielinājums uz nodarbināto</a:t>
            </a:r>
            <a:r>
              <a:rPr lang="lv-LV" sz="1200" dirty="0" smtClean="0">
                <a:latin typeface="Times New Roman" panose="02020603050405020304" pitchFamily="18" charset="0"/>
                <a:cs typeface="Times New Roman" panose="02020603050405020304" pitchFamily="18" charset="0"/>
              </a:rPr>
              <a:t>);</a:t>
            </a:r>
          </a:p>
          <a:p>
            <a:pPr algn="just"/>
            <a:r>
              <a:rPr lang="lv-LV" sz="1200" dirty="0">
                <a:latin typeface="Times New Roman" panose="02020603050405020304" pitchFamily="18" charset="0"/>
                <a:cs typeface="Times New Roman" panose="02020603050405020304" pitchFamily="18" charset="0"/>
              </a:rPr>
              <a:t>vai vismaz par </a:t>
            </a:r>
            <a:r>
              <a:rPr lang="lv-LV" sz="1200" b="1" dirty="0" smtClean="0">
                <a:latin typeface="Times New Roman" panose="02020603050405020304" pitchFamily="18" charset="0"/>
                <a:cs typeface="Times New Roman" panose="02020603050405020304" pitchFamily="18" charset="0"/>
              </a:rPr>
              <a:t>10% palielina</a:t>
            </a:r>
            <a:r>
              <a:rPr lang="lv-LV" sz="1200" dirty="0">
                <a:latin typeface="Times New Roman" panose="02020603050405020304" pitchFamily="18" charset="0"/>
                <a:cs typeface="Times New Roman" panose="02020603050405020304" pitchFamily="18" charset="0"/>
              </a:rPr>
              <a:t> uzņēmuma vai saimniecības</a:t>
            </a:r>
            <a:r>
              <a:rPr lang="lv-LV" sz="1200" b="1" dirty="0" smtClean="0">
                <a:latin typeface="Times New Roman" panose="02020603050405020304" pitchFamily="18" charset="0"/>
                <a:cs typeface="Times New Roman" panose="02020603050405020304" pitchFamily="18" charset="0"/>
              </a:rPr>
              <a:t> </a:t>
            </a:r>
            <a:r>
              <a:rPr lang="lv-LV" sz="1200" dirty="0">
                <a:latin typeface="Times New Roman" panose="02020603050405020304" pitchFamily="18" charset="0"/>
                <a:cs typeface="Times New Roman" panose="02020603050405020304" pitchFamily="18" charset="0"/>
              </a:rPr>
              <a:t>akvakultūras produkcijas </a:t>
            </a:r>
            <a:r>
              <a:rPr lang="lv-LV" sz="1200" b="1" dirty="0">
                <a:latin typeface="Times New Roman" panose="02020603050405020304" pitchFamily="18" charset="0"/>
                <a:cs typeface="Times New Roman" panose="02020603050405020304" pitchFamily="18" charset="0"/>
              </a:rPr>
              <a:t>ražošanas apjomu</a:t>
            </a:r>
            <a:r>
              <a:rPr lang="lv-LV" sz="1200" dirty="0">
                <a:latin typeface="Times New Roman" panose="02020603050405020304" pitchFamily="18" charset="0"/>
                <a:cs typeface="Times New Roman" panose="02020603050405020304" pitchFamily="18" charset="0"/>
              </a:rPr>
              <a:t> (</a:t>
            </a:r>
            <a:r>
              <a:rPr lang="lv-LV" sz="1200" i="1" dirty="0">
                <a:latin typeface="Times New Roman" panose="02020603050405020304" pitchFamily="18" charset="0"/>
                <a:cs typeface="Times New Roman" panose="02020603050405020304" pitchFamily="18" charset="0"/>
              </a:rPr>
              <a:t>tonnās</a:t>
            </a:r>
            <a:r>
              <a:rPr lang="lv-LV" sz="1200" dirty="0">
                <a:latin typeface="Times New Roman" panose="02020603050405020304" pitchFamily="18" charset="0"/>
                <a:cs typeface="Times New Roman" panose="02020603050405020304" pitchFamily="18" charset="0"/>
              </a:rPr>
              <a:t>), ja tiek veikti </a:t>
            </a:r>
            <a:r>
              <a:rPr lang="lv-LV" sz="1200" b="1" dirty="0">
                <a:latin typeface="Times New Roman" panose="02020603050405020304" pitchFamily="18" charset="0"/>
                <a:cs typeface="Times New Roman" panose="02020603050405020304" pitchFamily="18" charset="0"/>
              </a:rPr>
              <a:t>dīķu atjaunošanas </a:t>
            </a:r>
            <a:r>
              <a:rPr lang="lv-LV" sz="1200" b="1" dirty="0" smtClean="0">
                <a:latin typeface="Times New Roman" panose="02020603050405020304" pitchFamily="18" charset="0"/>
                <a:cs typeface="Times New Roman" panose="02020603050405020304" pitchFamily="18" charset="0"/>
              </a:rPr>
              <a:t>darbi</a:t>
            </a:r>
            <a:r>
              <a:rPr lang="lv-LV" sz="1200" dirty="0" smtClean="0">
                <a:latin typeface="Times New Roman" panose="02020603050405020304" pitchFamily="18" charset="0"/>
                <a:cs typeface="Times New Roman" panose="02020603050405020304" pitchFamily="18" charset="0"/>
              </a:rPr>
              <a:t> </a:t>
            </a:r>
            <a:r>
              <a:rPr lang="lv-LV" sz="1200" dirty="0">
                <a:latin typeface="Times New Roman" panose="02020603050405020304" pitchFamily="18" charset="0"/>
                <a:cs typeface="Times New Roman" panose="02020603050405020304" pitchFamily="18" charset="0"/>
              </a:rPr>
              <a:t>(</a:t>
            </a:r>
            <a:r>
              <a:rPr lang="lv-LV" sz="1200" i="1" dirty="0">
                <a:latin typeface="Times New Roman" panose="02020603050405020304" pitchFamily="18" charset="0"/>
                <a:cs typeface="Times New Roman" panose="02020603050405020304" pitchFamily="18" charset="0"/>
              </a:rPr>
              <a:t>bez dīķa platības paplašināšanas</a:t>
            </a:r>
            <a:r>
              <a:rPr lang="lv-LV" sz="1200" dirty="0" smtClean="0">
                <a:latin typeface="Times New Roman" panose="02020603050405020304" pitchFamily="18" charset="0"/>
                <a:cs typeface="Times New Roman" panose="02020603050405020304" pitchFamily="18" charset="0"/>
              </a:rPr>
              <a:t>).</a:t>
            </a:r>
          </a:p>
          <a:p>
            <a:pPr marL="0" indent="0" algn="just">
              <a:buNone/>
            </a:pPr>
            <a:r>
              <a:rPr lang="lv-LV" sz="1200" b="1" i="1" u="sng" dirty="0" smtClean="0">
                <a:solidFill>
                  <a:srgbClr val="C00000"/>
                </a:solidFill>
                <a:latin typeface="Times New Roman" panose="02020603050405020304" pitchFamily="18" charset="0"/>
                <a:cs typeface="Times New Roman" panose="02020603050405020304" pitchFamily="18" charset="0"/>
              </a:rPr>
              <a:t>Jaunajiem </a:t>
            </a:r>
            <a:r>
              <a:rPr lang="lv-LV" sz="1200" b="1" i="1" u="sng" dirty="0">
                <a:solidFill>
                  <a:srgbClr val="C00000"/>
                </a:solidFill>
                <a:latin typeface="Times New Roman" panose="02020603050405020304" pitchFamily="18" charset="0"/>
                <a:cs typeface="Times New Roman" panose="02020603050405020304" pitchFamily="18" charset="0"/>
              </a:rPr>
              <a:t>uzņēmumiem </a:t>
            </a:r>
            <a:r>
              <a:rPr lang="lv-LV" sz="1200" b="1" dirty="0">
                <a:solidFill>
                  <a:srgbClr val="C00000"/>
                </a:solidFill>
                <a:latin typeface="Times New Roman" panose="02020603050405020304" pitchFamily="18" charset="0"/>
                <a:cs typeface="Times New Roman" panose="02020603050405020304" pitchFamily="18" charset="0"/>
              </a:rPr>
              <a:t> </a:t>
            </a:r>
          </a:p>
          <a:p>
            <a:pPr algn="just"/>
            <a:r>
              <a:rPr lang="lv-LV" sz="1200" dirty="0">
                <a:latin typeface="Times New Roman" panose="02020603050405020304" pitchFamily="18" charset="0"/>
                <a:cs typeface="Times New Roman" panose="02020603050405020304" pitchFamily="18" charset="0"/>
              </a:rPr>
              <a:t>akvakultūras produkcijas </a:t>
            </a:r>
            <a:r>
              <a:rPr lang="lv-LV" sz="1200" b="1" dirty="0">
                <a:latin typeface="Times New Roman" panose="02020603050405020304" pitchFamily="18" charset="0"/>
                <a:cs typeface="Times New Roman" panose="02020603050405020304" pitchFamily="18" charset="0"/>
              </a:rPr>
              <a:t>gada neto apgrozījums </a:t>
            </a:r>
            <a:r>
              <a:rPr lang="lv-LV" sz="1200" dirty="0">
                <a:latin typeface="Times New Roman" panose="02020603050405020304" pitchFamily="18" charset="0"/>
                <a:cs typeface="Times New Roman" panose="02020603050405020304" pitchFamily="18" charset="0"/>
              </a:rPr>
              <a:t>vismaz </a:t>
            </a:r>
            <a:r>
              <a:rPr lang="lv-LV" sz="1200" b="1" dirty="0">
                <a:latin typeface="Times New Roman" panose="02020603050405020304" pitchFamily="18" charset="0"/>
                <a:cs typeface="Times New Roman" panose="02020603050405020304" pitchFamily="18" charset="0"/>
              </a:rPr>
              <a:t>30% apmērā no ieguldīto investīciju apjoma</a:t>
            </a:r>
            <a:r>
              <a:rPr lang="lv-LV" sz="1200" dirty="0">
                <a:latin typeface="Times New Roman" panose="02020603050405020304" pitchFamily="18" charset="0"/>
                <a:cs typeface="Times New Roman" panose="02020603050405020304" pitchFamily="18" charset="0"/>
              </a:rPr>
              <a:t>.</a:t>
            </a:r>
          </a:p>
          <a:p>
            <a:pPr marL="0" indent="0" algn="just">
              <a:buNone/>
            </a:pPr>
            <a:r>
              <a:rPr lang="lv-LV" sz="1200" b="1" i="1" u="sng" dirty="0" smtClean="0">
                <a:solidFill>
                  <a:srgbClr val="C00000"/>
                </a:solidFill>
                <a:latin typeface="Times New Roman" panose="02020603050405020304" pitchFamily="18" charset="0"/>
                <a:cs typeface="Times New Roman" panose="02020603050405020304" pitchFamily="18" charset="0"/>
              </a:rPr>
              <a:t>Nākamajiem projektiem</a:t>
            </a:r>
          </a:p>
          <a:p>
            <a:pPr algn="just"/>
            <a:r>
              <a:rPr lang="lv-LV" sz="1200" b="1" i="1" u="sng" dirty="0" smtClean="0">
                <a:latin typeface="Times New Roman" panose="02020603050405020304" pitchFamily="18" charset="0"/>
                <a:cs typeface="Times New Roman" panose="02020603050405020304" pitchFamily="18" charset="0"/>
              </a:rPr>
              <a:t> </a:t>
            </a:r>
            <a:r>
              <a:rPr lang="lv-LV" sz="1200" i="1" u="sng" dirty="0">
                <a:latin typeface="Times New Roman" panose="02020603050405020304" pitchFamily="18" charset="0"/>
                <a:cs typeface="Times New Roman" panose="02020603050405020304" pitchFamily="18" charset="0"/>
              </a:rPr>
              <a:t>ja akvakultūras produkcijas gada neto apgrozījums ir vismaz 150 000 eiro un ir jau sasniegti iepriekšējā projektā izvēlētie minimālie darbības rādītāji</a:t>
            </a:r>
            <a:r>
              <a:rPr lang="lv-LV" sz="1200" i="1" dirty="0">
                <a:latin typeface="Times New Roman" panose="02020603050405020304" pitchFamily="18" charset="0"/>
                <a:cs typeface="Times New Roman" panose="02020603050405020304" pitchFamily="18" charset="0"/>
              </a:rPr>
              <a:t>  - </a:t>
            </a:r>
            <a:r>
              <a:rPr lang="lv-LV" sz="1200" b="1" dirty="0">
                <a:latin typeface="Times New Roman" panose="02020603050405020304" pitchFamily="18" charset="0"/>
                <a:cs typeface="Times New Roman" panose="02020603050405020304" pitchFamily="18" charset="0"/>
              </a:rPr>
              <a:t>palielina</a:t>
            </a:r>
            <a:r>
              <a:rPr lang="lv-LV" sz="1200" dirty="0">
                <a:latin typeface="Times New Roman" panose="02020603050405020304" pitchFamily="18" charset="0"/>
                <a:cs typeface="Times New Roman" panose="02020603050405020304" pitchFamily="18" charset="0"/>
              </a:rPr>
              <a:t> vienu no iepriekš minētajiem darbības rādītājiem bez iepriekš noteiktajiem minimālajiem </a:t>
            </a:r>
            <a:r>
              <a:rPr lang="lv-LV" sz="1200" dirty="0" smtClean="0">
                <a:latin typeface="Times New Roman" panose="02020603050405020304" pitchFamily="18" charset="0"/>
                <a:cs typeface="Times New Roman" panose="02020603050405020304" pitchFamily="18" charset="0"/>
              </a:rPr>
              <a:t>limitiem;</a:t>
            </a:r>
          </a:p>
          <a:p>
            <a:pPr algn="just"/>
            <a:r>
              <a:rPr lang="lv-LV" sz="1200" i="1" u="sng" dirty="0" smtClean="0">
                <a:latin typeface="Times New Roman" panose="02020603050405020304" pitchFamily="18" charset="0"/>
                <a:cs typeface="Times New Roman" panose="02020603050405020304" pitchFamily="18" charset="0"/>
              </a:rPr>
              <a:t>ja iepriekšējā projektā veikti </a:t>
            </a:r>
            <a:r>
              <a:rPr lang="lv-LV" sz="1200" b="1" i="1" u="sng" dirty="0" smtClean="0">
                <a:latin typeface="Times New Roman" panose="02020603050405020304" pitchFamily="18" charset="0"/>
                <a:cs typeface="Times New Roman" panose="02020603050405020304" pitchFamily="18" charset="0"/>
              </a:rPr>
              <a:t>dīķu atjaunošanas darbi</a:t>
            </a:r>
            <a:r>
              <a:rPr lang="lv-LV" sz="1200" i="1" u="sng" dirty="0" smtClean="0">
                <a:latin typeface="Times New Roman" panose="02020603050405020304" pitchFamily="18" charset="0"/>
                <a:cs typeface="Times New Roman" panose="02020603050405020304" pitchFamily="18" charset="0"/>
              </a:rPr>
              <a:t> un </a:t>
            </a:r>
            <a:r>
              <a:rPr lang="lv-LV" sz="1200" i="1" u="sng" dirty="0">
                <a:latin typeface="Times New Roman" panose="02020603050405020304" pitchFamily="18" charset="0"/>
                <a:cs typeface="Times New Roman" panose="02020603050405020304" pitchFamily="18" charset="0"/>
              </a:rPr>
              <a:t>akvakultūras produkcijas gada neto apgrozījums ir vismaz </a:t>
            </a:r>
            <a:r>
              <a:rPr lang="lv-LV" sz="1200" i="1" u="sng" dirty="0" smtClean="0">
                <a:latin typeface="Times New Roman" panose="02020603050405020304" pitchFamily="18" charset="0"/>
                <a:cs typeface="Times New Roman" panose="02020603050405020304" pitchFamily="18" charset="0"/>
              </a:rPr>
              <a:t>100 </a:t>
            </a:r>
            <a:r>
              <a:rPr lang="lv-LV" sz="1200" i="1" u="sng" dirty="0">
                <a:latin typeface="Times New Roman" panose="02020603050405020304" pitchFamily="18" charset="0"/>
                <a:cs typeface="Times New Roman" panose="02020603050405020304" pitchFamily="18" charset="0"/>
              </a:rPr>
              <a:t>000 </a:t>
            </a:r>
            <a:r>
              <a:rPr lang="lv-LV" sz="1200" i="1" u="sng" dirty="0" smtClean="0">
                <a:latin typeface="Times New Roman" panose="02020603050405020304" pitchFamily="18" charset="0"/>
                <a:cs typeface="Times New Roman" panose="02020603050405020304" pitchFamily="18" charset="0"/>
              </a:rPr>
              <a:t>eiro, kā arī ir jau sasniegts minimālais ražošanas apjoma pieaugums</a:t>
            </a:r>
            <a:r>
              <a:rPr lang="lv-LV" sz="1200" i="1" dirty="0" smtClean="0">
                <a:latin typeface="Times New Roman" panose="02020603050405020304" pitchFamily="18" charset="0"/>
                <a:cs typeface="Times New Roman" panose="02020603050405020304" pitchFamily="18" charset="0"/>
              </a:rPr>
              <a:t> – </a:t>
            </a:r>
            <a:r>
              <a:rPr lang="lv-LV" sz="1200" b="1" dirty="0">
                <a:latin typeface="Times New Roman" panose="02020603050405020304" pitchFamily="18" charset="0"/>
                <a:cs typeface="Times New Roman" panose="02020603050405020304" pitchFamily="18" charset="0"/>
              </a:rPr>
              <a:t>palielina</a:t>
            </a:r>
            <a:r>
              <a:rPr lang="lv-LV" sz="1200" dirty="0">
                <a:latin typeface="Times New Roman" panose="02020603050405020304" pitchFamily="18" charset="0"/>
                <a:cs typeface="Times New Roman" panose="02020603050405020304" pitchFamily="18" charset="0"/>
              </a:rPr>
              <a:t> akvakultūras produkcijas ražošanas apjomu (tonnās</a:t>
            </a:r>
            <a:r>
              <a:rPr lang="lv-LV" sz="1200" dirty="0" smtClean="0">
                <a:latin typeface="Times New Roman" panose="02020603050405020304" pitchFamily="18" charset="0"/>
                <a:cs typeface="Times New Roman" panose="02020603050405020304" pitchFamily="18" charset="0"/>
              </a:rPr>
              <a:t>)</a:t>
            </a:r>
            <a:r>
              <a:rPr lang="lv-LV" sz="1200" dirty="0">
                <a:latin typeface="Times New Roman" panose="02020603050405020304" pitchFamily="18" charset="0"/>
                <a:cs typeface="Times New Roman" panose="02020603050405020304" pitchFamily="18" charset="0"/>
              </a:rPr>
              <a:t> bez iepriekš </a:t>
            </a:r>
            <a:r>
              <a:rPr lang="lv-LV" sz="1200" dirty="0" smtClean="0">
                <a:latin typeface="Times New Roman" panose="02020603050405020304" pitchFamily="18" charset="0"/>
                <a:cs typeface="Times New Roman" panose="02020603050405020304" pitchFamily="18" charset="0"/>
              </a:rPr>
              <a:t>noteiktā minimālā 10% limita.</a:t>
            </a:r>
            <a:endParaRPr lang="lv-LV" sz="1200" dirty="0">
              <a:latin typeface="Times New Roman" panose="02020603050405020304" pitchFamily="18" charset="0"/>
              <a:cs typeface="Times New Roman" panose="02020603050405020304" pitchFamily="18" charset="0"/>
            </a:endParaRPr>
          </a:p>
          <a:p>
            <a:pPr marL="0" indent="0" algn="just">
              <a:spcBef>
                <a:spcPts val="1200"/>
              </a:spcBef>
              <a:buNone/>
            </a:pPr>
            <a:r>
              <a:rPr lang="lv-LV" sz="1200" dirty="0">
                <a:solidFill>
                  <a:srgbClr val="FF0000"/>
                </a:solidFill>
                <a:latin typeface="Times New Roman" panose="02020603050405020304" pitchFamily="18" charset="0"/>
                <a:cs typeface="Times New Roman" panose="02020603050405020304" pitchFamily="18" charset="0"/>
              </a:rPr>
              <a:t>Ja pretendenta noteiktie </a:t>
            </a:r>
            <a:r>
              <a:rPr lang="lv-LV" sz="1200" b="1" u="sng" dirty="0" smtClean="0">
                <a:solidFill>
                  <a:srgbClr val="FF0000"/>
                </a:solidFill>
                <a:latin typeface="Times New Roman" panose="02020603050405020304" pitchFamily="18" charset="0"/>
                <a:cs typeface="Times New Roman" panose="02020603050405020304" pitchFamily="18" charset="0"/>
              </a:rPr>
              <a:t>rādītāji netiek </a:t>
            </a:r>
            <a:r>
              <a:rPr lang="lv-LV" sz="1200" b="1" u="sng" dirty="0">
                <a:solidFill>
                  <a:srgbClr val="FF0000"/>
                </a:solidFill>
                <a:latin typeface="Times New Roman" panose="02020603050405020304" pitchFamily="18" charset="0"/>
                <a:cs typeface="Times New Roman" panose="02020603050405020304" pitchFamily="18" charset="0"/>
              </a:rPr>
              <a:t>sasniegti</a:t>
            </a:r>
            <a:r>
              <a:rPr lang="lv-LV" sz="1200" dirty="0">
                <a:solidFill>
                  <a:srgbClr val="FF0000"/>
                </a:solidFill>
                <a:latin typeface="Times New Roman" panose="02020603050405020304" pitchFamily="18" charset="0"/>
                <a:cs typeface="Times New Roman" panose="02020603050405020304" pitchFamily="18" charset="0"/>
              </a:rPr>
              <a:t>, </a:t>
            </a:r>
            <a:r>
              <a:rPr lang="lv-LV" sz="1200" b="1" u="sng" dirty="0">
                <a:solidFill>
                  <a:srgbClr val="FF0000"/>
                </a:solidFill>
                <a:latin typeface="Times New Roman" panose="02020603050405020304" pitchFamily="18" charset="0"/>
                <a:cs typeface="Times New Roman" panose="02020603050405020304" pitchFamily="18" charset="0"/>
              </a:rPr>
              <a:t>atbalsts tiek </a:t>
            </a:r>
            <a:r>
              <a:rPr lang="lv-LV" sz="1200" dirty="0">
                <a:solidFill>
                  <a:srgbClr val="FF0000"/>
                </a:solidFill>
                <a:latin typeface="Times New Roman" panose="02020603050405020304" pitchFamily="18" charset="0"/>
                <a:cs typeface="Times New Roman" panose="02020603050405020304" pitchFamily="18" charset="0"/>
              </a:rPr>
              <a:t>proporcionāli </a:t>
            </a:r>
            <a:r>
              <a:rPr lang="lv-LV" sz="1200" b="1" u="sng" dirty="0">
                <a:solidFill>
                  <a:srgbClr val="FF0000"/>
                </a:solidFill>
                <a:latin typeface="Times New Roman" panose="02020603050405020304" pitchFamily="18" charset="0"/>
                <a:cs typeface="Times New Roman" panose="02020603050405020304" pitchFamily="18" charset="0"/>
              </a:rPr>
              <a:t>samazināts</a:t>
            </a:r>
            <a:r>
              <a:rPr lang="lv-LV" sz="1200" b="1" dirty="0">
                <a:solidFill>
                  <a:srgbClr val="FF0000"/>
                </a:solidFill>
                <a:latin typeface="Times New Roman" panose="02020603050405020304" pitchFamily="18" charset="0"/>
                <a:cs typeface="Times New Roman" panose="02020603050405020304" pitchFamily="18" charset="0"/>
              </a:rPr>
              <a:t> </a:t>
            </a:r>
            <a:r>
              <a:rPr lang="lv-LV" sz="1200" dirty="0">
                <a:solidFill>
                  <a:srgbClr val="FF0000"/>
                </a:solidFill>
                <a:latin typeface="Times New Roman" panose="02020603050405020304" pitchFamily="18" charset="0"/>
                <a:cs typeface="Times New Roman" panose="02020603050405020304" pitchFamily="18" charset="0"/>
              </a:rPr>
              <a:t>atbilstoši ieguldījuma mērķa faktiskai izpildei. </a:t>
            </a:r>
          </a:p>
        </p:txBody>
      </p:sp>
      <p:sp>
        <p:nvSpPr>
          <p:cNvPr id="4" name="Slaida numura vietturis 3"/>
          <p:cNvSpPr>
            <a:spLocks noGrp="1"/>
          </p:cNvSpPr>
          <p:nvPr>
            <p:ph type="sldNum" sz="quarter" idx="12"/>
          </p:nvPr>
        </p:nvSpPr>
        <p:spPr/>
        <p:txBody>
          <a:bodyPr/>
          <a:lstStyle/>
          <a:p>
            <a:pPr>
              <a:defRPr/>
            </a:pPr>
            <a:fld id="{F19AE1D3-565F-42CD-9AAA-79274D2257FB}" type="slidenum">
              <a:rPr lang="lv-LV" smtClean="0"/>
              <a:pPr>
                <a:defRPr/>
              </a:pPr>
              <a:t>8</a:t>
            </a:fld>
            <a:endParaRPr lang="lv-LV"/>
          </a:p>
        </p:txBody>
      </p:sp>
      <p:sp>
        <p:nvSpPr>
          <p:cNvPr id="6" name="Taisnstūris 5"/>
          <p:cNvSpPr/>
          <p:nvPr/>
        </p:nvSpPr>
        <p:spPr>
          <a:xfrm>
            <a:off x="1789530" y="474889"/>
            <a:ext cx="6696744" cy="461665"/>
          </a:xfrm>
          <a:prstGeom prst="rect">
            <a:avLst/>
          </a:prstGeom>
        </p:spPr>
        <p:txBody>
          <a:bodyPr wrap="square">
            <a:spAutoFit/>
          </a:bodyPr>
          <a:lstStyle/>
          <a:p>
            <a:pPr algn="ctr"/>
            <a:r>
              <a:rPr lang="lv-LV" sz="2400" b="1" dirty="0">
                <a:solidFill>
                  <a:schemeClr val="tx2"/>
                </a:solidFill>
                <a:latin typeface="+mj-lt"/>
                <a:ea typeface="+mj-ea"/>
                <a:cs typeface="+mj-cs"/>
              </a:rPr>
              <a:t>Pasākums «Produktīvi ieguldījumi akvakultūrā</a:t>
            </a:r>
            <a:r>
              <a:rPr lang="lv-LV" sz="2400" b="1" dirty="0" smtClean="0">
                <a:solidFill>
                  <a:schemeClr val="tx2"/>
                </a:solidFill>
                <a:latin typeface="+mj-lt"/>
                <a:ea typeface="+mj-ea"/>
                <a:cs typeface="+mj-cs"/>
              </a:rPr>
              <a:t>» (IV)</a:t>
            </a:r>
            <a:endParaRPr lang="lv-LV" sz="2400" b="1" dirty="0">
              <a:solidFill>
                <a:schemeClr val="tx2"/>
              </a:solidFill>
              <a:latin typeface="+mj-lt"/>
              <a:ea typeface="+mj-ea"/>
              <a:cs typeface="+mj-cs"/>
            </a:endParaRPr>
          </a:p>
        </p:txBody>
      </p:sp>
    </p:spTree>
    <p:extLst>
      <p:ext uri="{BB962C8B-B14F-4D97-AF65-F5344CB8AC3E}">
        <p14:creationId xmlns:p14="http://schemas.microsoft.com/office/powerpoint/2010/main" val="2151332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1547664" cy="1719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atura vietturis 1"/>
          <p:cNvSpPr>
            <a:spLocks noGrp="1"/>
          </p:cNvSpPr>
          <p:nvPr>
            <p:ph idx="1"/>
          </p:nvPr>
        </p:nvSpPr>
        <p:spPr>
          <a:xfrm>
            <a:off x="879625" y="1412776"/>
            <a:ext cx="7408862" cy="5184576"/>
          </a:xfrm>
        </p:spPr>
        <p:txBody>
          <a:bodyPr>
            <a:normAutofit fontScale="92500"/>
          </a:bodyPr>
          <a:lstStyle/>
          <a:p>
            <a:pPr marL="0" indent="0" algn="just">
              <a:spcBef>
                <a:spcPts val="0"/>
              </a:spcBef>
              <a:buNone/>
            </a:pPr>
            <a:endParaRPr lang="lv-LV" sz="1900" dirty="0">
              <a:solidFill>
                <a:srgbClr val="FF0000"/>
              </a:solidFill>
              <a:latin typeface="Times New Roman" panose="02020603050405020304" pitchFamily="18" charset="0"/>
              <a:cs typeface="Times New Roman" panose="02020603050405020304" pitchFamily="18" charset="0"/>
            </a:endParaRPr>
          </a:p>
          <a:p>
            <a:pPr marL="0" indent="0" algn="just">
              <a:spcBef>
                <a:spcPts val="0"/>
              </a:spcBef>
              <a:buNone/>
            </a:pPr>
            <a:r>
              <a:rPr lang="lv-LV" sz="1800" b="1" i="1" u="sng" dirty="0">
                <a:solidFill>
                  <a:srgbClr val="C00000"/>
                </a:solidFill>
                <a:latin typeface="Times New Roman" panose="02020603050405020304" pitchFamily="18" charset="0"/>
                <a:cs typeface="Times New Roman" panose="02020603050405020304" pitchFamily="18" charset="0"/>
              </a:rPr>
              <a:t>Inovācija</a:t>
            </a:r>
            <a:r>
              <a:rPr lang="lv-LV" sz="1900" dirty="0" smtClean="0">
                <a:latin typeface="Times New Roman" panose="02020603050405020304" pitchFamily="18" charset="0"/>
                <a:cs typeface="Times New Roman" panose="02020603050405020304" pitchFamily="18" charset="0"/>
              </a:rPr>
              <a:t> </a:t>
            </a:r>
            <a:r>
              <a:rPr lang="lv-LV" sz="1900" dirty="0">
                <a:latin typeface="Times New Roman" panose="02020603050405020304" pitchFamily="18" charset="0"/>
                <a:cs typeface="Times New Roman" panose="02020603050405020304" pitchFamily="18" charset="0"/>
              </a:rPr>
              <a:t>ir process, kurā tiek izstrādāti ieviešanai jauni vai ievērojami uzlaboti produkti, aprīkojums, procesi un metodes vai tiek ievērojami uzlabotas to funkcionālās īpašības un paredzamais lietošanas veids </a:t>
            </a:r>
            <a:r>
              <a:rPr lang="lv-LV" sz="1700" i="1" dirty="0">
                <a:latin typeface="Times New Roman" panose="02020603050405020304" pitchFamily="18" charset="0"/>
                <a:cs typeface="Times New Roman" panose="02020603050405020304" pitchFamily="18" charset="0"/>
              </a:rPr>
              <a:t>(piemēram, būtiski mainīti tehniskie parametri, sastāvdaļas un materiāli, pievienotā programmatūra, lietotājam un videi draudzīgās īpašības)</a:t>
            </a:r>
            <a:r>
              <a:rPr lang="lv-LV" sz="1900" dirty="0">
                <a:latin typeface="Times New Roman" panose="02020603050405020304" pitchFamily="18" charset="0"/>
                <a:cs typeface="Times New Roman" panose="02020603050405020304" pitchFamily="18" charset="0"/>
              </a:rPr>
              <a:t>, kā arī izpētītas inovatīvo produktu vai procesu tehniskās un ekonomiskās īstenošanas iespējas.</a:t>
            </a:r>
            <a:endParaRPr lang="lv-LV" sz="1900" dirty="0" smtClean="0">
              <a:solidFill>
                <a:srgbClr val="FF0000"/>
              </a:solidFill>
              <a:latin typeface="Times New Roman" panose="02020603050405020304" pitchFamily="18" charset="0"/>
              <a:cs typeface="Times New Roman" panose="02020603050405020304" pitchFamily="18" charset="0"/>
            </a:endParaRPr>
          </a:p>
          <a:p>
            <a:pPr marL="0" indent="0" algn="just">
              <a:spcBef>
                <a:spcPts val="0"/>
              </a:spcBef>
              <a:buNone/>
            </a:pPr>
            <a:endParaRPr lang="lv-LV" sz="2000" dirty="0">
              <a:latin typeface="Times New Roman" panose="02020603050405020304" pitchFamily="18" charset="0"/>
              <a:cs typeface="Times New Roman" panose="02020603050405020304" pitchFamily="18" charset="0"/>
            </a:endParaRPr>
          </a:p>
          <a:p>
            <a:pPr marL="0" indent="0">
              <a:spcBef>
                <a:spcPts val="0"/>
              </a:spcBef>
              <a:buNone/>
            </a:pPr>
            <a:r>
              <a:rPr lang="lv-LV" sz="1800" b="1" i="1" u="sng" dirty="0">
                <a:solidFill>
                  <a:srgbClr val="C00000"/>
                </a:solidFill>
                <a:latin typeface="Times New Roman" panose="02020603050405020304" pitchFamily="18" charset="0"/>
                <a:cs typeface="Times New Roman" panose="02020603050405020304" pitchFamily="18" charset="0"/>
              </a:rPr>
              <a:t>Atbalsta saņēmēji un atbalsta intensitātes:</a:t>
            </a:r>
          </a:p>
          <a:p>
            <a:pPr lvl="1">
              <a:spcBef>
                <a:spcPts val="0"/>
              </a:spcBef>
              <a:buFont typeface="Courier New" panose="02070309020205020404" pitchFamily="49" charset="0"/>
              <a:buChar char="o"/>
            </a:pPr>
            <a:r>
              <a:rPr lang="lv-LV" sz="1800" dirty="0">
                <a:latin typeface="Times New Roman" panose="02020603050405020304" pitchFamily="18" charset="0"/>
                <a:cs typeface="Times New Roman" panose="02020603050405020304" pitchFamily="18" charset="0"/>
              </a:rPr>
              <a:t>zinātniskā </a:t>
            </a:r>
            <a:r>
              <a:rPr lang="lv-LV" sz="1800" dirty="0" smtClean="0">
                <a:latin typeface="Times New Roman" panose="02020603050405020304" pitchFamily="18" charset="0"/>
                <a:cs typeface="Times New Roman" panose="02020603050405020304" pitchFamily="18" charset="0"/>
              </a:rPr>
              <a:t>institūcija sadarbībā </a:t>
            </a:r>
            <a:r>
              <a:rPr lang="lv-LV" sz="1800" dirty="0">
                <a:latin typeface="Times New Roman" panose="02020603050405020304" pitchFamily="18" charset="0"/>
                <a:cs typeface="Times New Roman" panose="02020603050405020304" pitchFamily="18" charset="0"/>
              </a:rPr>
              <a:t>ar </a:t>
            </a:r>
            <a:r>
              <a:rPr lang="lv-LV" sz="1800" dirty="0" smtClean="0">
                <a:latin typeface="Times New Roman" panose="02020603050405020304" pitchFamily="18" charset="0"/>
                <a:cs typeface="Times New Roman" panose="02020603050405020304" pitchFamily="18" charset="0"/>
              </a:rPr>
              <a:t>zivsaimniecības biedrību - 90 %;</a:t>
            </a:r>
            <a:endParaRPr lang="lv-LV" sz="1800" dirty="0">
              <a:latin typeface="Times New Roman" panose="02020603050405020304" pitchFamily="18" charset="0"/>
              <a:cs typeface="Times New Roman" panose="02020603050405020304" pitchFamily="18" charset="0"/>
            </a:endParaRPr>
          </a:p>
          <a:p>
            <a:pPr lvl="1">
              <a:spcBef>
                <a:spcPts val="0"/>
              </a:spcBef>
              <a:buFont typeface="Courier New" panose="02070309020205020404" pitchFamily="49" charset="0"/>
              <a:buChar char="o"/>
            </a:pPr>
            <a:r>
              <a:rPr lang="lv-LV" sz="1800" dirty="0" smtClean="0">
                <a:latin typeface="Times New Roman" panose="02020603050405020304" pitchFamily="18" charset="0"/>
                <a:cs typeface="Times New Roman" panose="02020603050405020304" pitchFamily="18" charset="0"/>
              </a:rPr>
              <a:t>atzīta ražotāju </a:t>
            </a:r>
            <a:r>
              <a:rPr lang="lv-LV" sz="1800" dirty="0">
                <a:latin typeface="Times New Roman" panose="02020603050405020304" pitchFamily="18" charset="0"/>
                <a:cs typeface="Times New Roman" panose="02020603050405020304" pitchFamily="18" charset="0"/>
              </a:rPr>
              <a:t>organizācija </a:t>
            </a:r>
            <a:r>
              <a:rPr lang="lv-LV" sz="1800" dirty="0" smtClean="0">
                <a:latin typeface="Times New Roman" panose="02020603050405020304" pitchFamily="18" charset="0"/>
                <a:cs typeface="Times New Roman" panose="02020603050405020304" pitchFamily="18" charset="0"/>
              </a:rPr>
              <a:t>- 75% </a:t>
            </a:r>
            <a:r>
              <a:rPr lang="lv-LV" sz="1800" dirty="0">
                <a:latin typeface="Times New Roman" panose="02020603050405020304" pitchFamily="18" charset="0"/>
                <a:cs typeface="Times New Roman" panose="02020603050405020304" pitchFamily="18" charset="0"/>
              </a:rPr>
              <a:t>vai </a:t>
            </a:r>
            <a:r>
              <a:rPr lang="lv-LV" sz="1800" dirty="0" smtClean="0">
                <a:latin typeface="Times New Roman" panose="02020603050405020304" pitchFamily="18" charset="0"/>
                <a:cs typeface="Times New Roman" panose="02020603050405020304" pitchFamily="18" charset="0"/>
              </a:rPr>
              <a:t>biedrība - 60% </a:t>
            </a:r>
            <a:r>
              <a:rPr lang="lv-LV" sz="1800" dirty="0">
                <a:latin typeface="Times New Roman" panose="02020603050405020304" pitchFamily="18" charset="0"/>
                <a:cs typeface="Times New Roman" panose="02020603050405020304" pitchFamily="18" charset="0"/>
              </a:rPr>
              <a:t>sadarbībā ar zinātnisku institūciju;</a:t>
            </a:r>
          </a:p>
          <a:p>
            <a:pPr lvl="1">
              <a:spcBef>
                <a:spcPts val="0"/>
              </a:spcBef>
              <a:buFont typeface="Courier New" panose="02070309020205020404" pitchFamily="49" charset="0"/>
              <a:buChar char="o"/>
            </a:pPr>
            <a:r>
              <a:rPr lang="lv-LV" sz="1800" dirty="0" smtClean="0">
                <a:latin typeface="Times New Roman" panose="02020603050405020304" pitchFamily="18" charset="0"/>
                <a:cs typeface="Times New Roman" panose="02020603050405020304" pitchFamily="18" charset="0"/>
              </a:rPr>
              <a:t>Komersants vai </a:t>
            </a:r>
            <a:r>
              <a:rPr lang="lv-LV" sz="1800" dirty="0">
                <a:latin typeface="Times New Roman" panose="02020603050405020304" pitchFamily="18" charset="0"/>
                <a:cs typeface="Times New Roman" panose="02020603050405020304" pitchFamily="18" charset="0"/>
              </a:rPr>
              <a:t>zemnieku </a:t>
            </a:r>
            <a:r>
              <a:rPr lang="lv-LV" sz="1800" dirty="0" smtClean="0">
                <a:latin typeface="Times New Roman" panose="02020603050405020304" pitchFamily="18" charset="0"/>
                <a:cs typeface="Times New Roman" panose="02020603050405020304" pitchFamily="18" charset="0"/>
              </a:rPr>
              <a:t>saimniecība, kas atbilst  MVU statusam – 50% </a:t>
            </a:r>
            <a:r>
              <a:rPr lang="lv-LV" sz="1800" dirty="0">
                <a:latin typeface="Times New Roman" panose="02020603050405020304" pitchFamily="18" charset="0"/>
                <a:cs typeface="Times New Roman" panose="02020603050405020304" pitchFamily="18" charset="0"/>
              </a:rPr>
              <a:t>sadarbībā ar zinātnisku </a:t>
            </a:r>
            <a:r>
              <a:rPr lang="lv-LV" sz="1800" dirty="0" smtClean="0">
                <a:latin typeface="Times New Roman" panose="02020603050405020304" pitchFamily="18" charset="0"/>
                <a:cs typeface="Times New Roman" panose="02020603050405020304" pitchFamily="18" charset="0"/>
              </a:rPr>
              <a:t>institūciju.</a:t>
            </a:r>
          </a:p>
          <a:p>
            <a:pPr marL="57150" indent="0" algn="just">
              <a:spcBef>
                <a:spcPts val="0"/>
              </a:spcBef>
              <a:buNone/>
            </a:pPr>
            <a:endParaRPr lang="lv-LV" sz="1900" dirty="0" smtClean="0">
              <a:latin typeface="Times New Roman" panose="02020603050405020304" pitchFamily="18" charset="0"/>
              <a:cs typeface="Times New Roman" panose="02020603050405020304" pitchFamily="18" charset="0"/>
            </a:endParaRPr>
          </a:p>
          <a:p>
            <a:pPr marL="57150" indent="0" algn="just">
              <a:spcBef>
                <a:spcPts val="0"/>
              </a:spcBef>
              <a:buNone/>
            </a:pPr>
            <a:r>
              <a:rPr lang="lv-LV" sz="1900" dirty="0" smtClean="0">
                <a:latin typeface="Times New Roman" panose="02020603050405020304" pitchFamily="18" charset="0"/>
                <a:cs typeface="Times New Roman" panose="02020603050405020304" pitchFamily="18" charset="0"/>
              </a:rPr>
              <a:t>Pēc projekta īstenošanas kopā </a:t>
            </a:r>
            <a:r>
              <a:rPr lang="lv-LV" sz="1900" dirty="0">
                <a:latin typeface="Times New Roman" panose="02020603050405020304" pitchFamily="18" charset="0"/>
                <a:cs typeface="Times New Roman" panose="02020603050405020304" pitchFamily="18" charset="0"/>
              </a:rPr>
              <a:t>ar pēdējā maksājuma </a:t>
            </a:r>
            <a:r>
              <a:rPr lang="lv-LV" sz="1900" dirty="0" smtClean="0">
                <a:latin typeface="Times New Roman" panose="02020603050405020304" pitchFamily="18" charset="0"/>
                <a:cs typeface="Times New Roman" panose="02020603050405020304" pitchFamily="18" charset="0"/>
              </a:rPr>
              <a:t>pieprasījumu jāiesniedz Lauku atbalsta dienestā projekta </a:t>
            </a:r>
            <a:r>
              <a:rPr lang="lv-LV" sz="1900" dirty="0">
                <a:latin typeface="Times New Roman" panose="02020603050405020304" pitchFamily="18" charset="0"/>
                <a:cs typeface="Times New Roman" panose="02020603050405020304" pitchFamily="18" charset="0"/>
              </a:rPr>
              <a:t>rezultātu (tostarp testēšanas) </a:t>
            </a:r>
            <a:r>
              <a:rPr lang="lv-LV" sz="1900" dirty="0" smtClean="0">
                <a:latin typeface="Times New Roman" panose="02020603050405020304" pitchFamily="18" charset="0"/>
                <a:cs typeface="Times New Roman" panose="02020603050405020304" pitchFamily="18" charset="0"/>
              </a:rPr>
              <a:t>apkopojums, </a:t>
            </a:r>
            <a:r>
              <a:rPr lang="lv-LV" sz="1900" dirty="0">
                <a:latin typeface="Times New Roman" panose="02020603050405020304" pitchFamily="18" charset="0"/>
                <a:cs typeface="Times New Roman" panose="02020603050405020304" pitchFamily="18" charset="0"/>
              </a:rPr>
              <a:t>ko apstiprinājusi projektā iesaistītās zinātniskās institūcijas zinātniskā padome</a:t>
            </a:r>
            <a:r>
              <a:rPr lang="lv-LV" sz="1700" dirty="0">
                <a:latin typeface="Times New Roman" panose="02020603050405020304" pitchFamily="18" charset="0"/>
                <a:cs typeface="Times New Roman" panose="02020603050405020304" pitchFamily="18" charset="0"/>
              </a:rPr>
              <a:t>.</a:t>
            </a:r>
          </a:p>
          <a:p>
            <a:pPr algn="just"/>
            <a:endParaRPr lang="lv-LV" sz="2000" dirty="0">
              <a:latin typeface="Times New Roman" panose="02020603050405020304" pitchFamily="18" charset="0"/>
              <a:cs typeface="Times New Roman" panose="02020603050405020304" pitchFamily="18" charset="0"/>
            </a:endParaRPr>
          </a:p>
          <a:p>
            <a:endParaRPr lang="lv-LV" sz="2000" dirty="0">
              <a:latin typeface="Times New Roman" panose="02020603050405020304" pitchFamily="18" charset="0"/>
              <a:cs typeface="Times New Roman" panose="02020603050405020304" pitchFamily="18" charset="0"/>
            </a:endParaRPr>
          </a:p>
        </p:txBody>
      </p:sp>
      <p:sp>
        <p:nvSpPr>
          <p:cNvPr id="4" name="Slaida numura vietturis 3"/>
          <p:cNvSpPr>
            <a:spLocks noGrp="1"/>
          </p:cNvSpPr>
          <p:nvPr>
            <p:ph type="sldNum" sz="quarter" idx="12"/>
          </p:nvPr>
        </p:nvSpPr>
        <p:spPr/>
        <p:txBody>
          <a:bodyPr/>
          <a:lstStyle/>
          <a:p>
            <a:pPr>
              <a:defRPr/>
            </a:pPr>
            <a:fld id="{F19AE1D3-565F-42CD-9AAA-79274D2257FB}" type="slidenum">
              <a:rPr lang="lv-LV" smtClean="0"/>
              <a:pPr>
                <a:defRPr/>
              </a:pPr>
              <a:t>9</a:t>
            </a:fld>
            <a:endParaRPr lang="lv-LV"/>
          </a:p>
        </p:txBody>
      </p:sp>
      <p:sp>
        <p:nvSpPr>
          <p:cNvPr id="5" name="Taisnstūris 4"/>
          <p:cNvSpPr/>
          <p:nvPr/>
        </p:nvSpPr>
        <p:spPr>
          <a:xfrm>
            <a:off x="2339753" y="405291"/>
            <a:ext cx="5256583" cy="461665"/>
          </a:xfrm>
          <a:prstGeom prst="rect">
            <a:avLst/>
          </a:prstGeom>
        </p:spPr>
        <p:txBody>
          <a:bodyPr wrap="square">
            <a:spAutoFit/>
          </a:bodyPr>
          <a:lstStyle/>
          <a:p>
            <a:pPr algn="ctr">
              <a:spcAft>
                <a:spcPts val="1200"/>
              </a:spcAft>
            </a:pPr>
            <a:r>
              <a:rPr lang="lv-LV" sz="2400" b="1" dirty="0">
                <a:solidFill>
                  <a:schemeClr val="tx2"/>
                </a:solidFill>
                <a:latin typeface="+mj-lt"/>
                <a:ea typeface="+mj-ea"/>
                <a:cs typeface="+mj-cs"/>
              </a:rPr>
              <a:t>Pasākums «Inovācijas</a:t>
            </a:r>
            <a:r>
              <a:rPr lang="lv-LV" sz="2400" b="1" dirty="0" smtClean="0">
                <a:solidFill>
                  <a:schemeClr val="tx2"/>
                </a:solidFill>
                <a:latin typeface="+mj-lt"/>
                <a:ea typeface="+mj-ea"/>
                <a:cs typeface="+mj-cs"/>
              </a:rPr>
              <a:t>» (I)</a:t>
            </a:r>
            <a:endParaRPr lang="lv-LV" sz="2400" b="1" dirty="0">
              <a:solidFill>
                <a:schemeClr val="tx2"/>
              </a:solidFill>
              <a:latin typeface="+mj-lt"/>
              <a:ea typeface="+mj-ea"/>
              <a:cs typeface="+mj-cs"/>
            </a:endParaRPr>
          </a:p>
        </p:txBody>
      </p:sp>
    </p:spTree>
    <p:extLst>
      <p:ext uri="{BB962C8B-B14F-4D97-AF65-F5344CB8AC3E}">
        <p14:creationId xmlns:p14="http://schemas.microsoft.com/office/powerpoint/2010/main" val="3676011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4618</TotalTime>
  <Words>1549</Words>
  <Application>Microsoft Office PowerPoint</Application>
  <PresentationFormat>Slaidrāde ekrānā (4:3)</PresentationFormat>
  <Paragraphs>193</Paragraphs>
  <Slides>13</Slides>
  <Notes>2</Notes>
  <HiddenSlides>0</HiddenSlides>
  <MMClips>0</MMClips>
  <ScaleCrop>false</ScaleCrop>
  <HeadingPairs>
    <vt:vector size="6" baseType="variant">
      <vt:variant>
        <vt:lpstr>Dizains</vt:lpstr>
      </vt:variant>
      <vt:variant>
        <vt:i4>1</vt:i4>
      </vt:variant>
      <vt:variant>
        <vt:lpstr>Iegulti OLE serveri</vt:lpstr>
      </vt:variant>
      <vt:variant>
        <vt:i4>1</vt:i4>
      </vt:variant>
      <vt:variant>
        <vt:lpstr>Slaidu virsraksti</vt:lpstr>
      </vt:variant>
      <vt:variant>
        <vt:i4>13</vt:i4>
      </vt:variant>
    </vt:vector>
  </HeadingPairs>
  <TitlesOfParts>
    <vt:vector size="15" baseType="lpstr">
      <vt:lpstr>Office tēma</vt:lpstr>
      <vt:lpstr>Microsoft Excel diagramma</vt:lpstr>
      <vt:lpstr>PowerPoint prezentācija</vt:lpstr>
      <vt:lpstr>Akvakultūras produkcijas ražošanas attīstības tendences   </vt:lpstr>
      <vt:lpstr>Zivsaimniecībai pieejamais finansējums 2014-2020</vt:lpstr>
      <vt:lpstr>Publiskā atbalsta piesaiste akvakultūrā</vt:lpstr>
      <vt:lpstr>PowerPoint prezentācija</vt:lpstr>
      <vt:lpstr>PowerPoint prezentācija</vt:lpstr>
      <vt:lpstr>PowerPoint prezentācija</vt:lpstr>
      <vt:lpstr>PowerPoint prezentācija</vt:lpstr>
      <vt:lpstr>PowerPoint prezentācija</vt:lpstr>
      <vt:lpstr>PowerPoint prezentācija</vt:lpstr>
      <vt:lpstr>Tehniski grozījumi pasākuma «Akvakultūra, kas nodrošina vides pakalpojumus» MKN</vt:lpstr>
      <vt:lpstr>Projektu iesniegumu pieņemšanas kārtas 2017.gadā</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Partneru un sabiedrības iesaiste ELFLA un EJZF plānošanas dokumentu sagatavošanas procesā</dc:title>
  <dc:creator>Armands Stahovskis</dc:creator>
  <cp:lastModifiedBy>Edite Kublina</cp:lastModifiedBy>
  <cp:revision>741</cp:revision>
  <cp:lastPrinted>2016-05-16T13:37:32Z</cp:lastPrinted>
  <dcterms:created xsi:type="dcterms:W3CDTF">2013-05-14T13:12:28Z</dcterms:created>
  <dcterms:modified xsi:type="dcterms:W3CDTF">2017-03-02T08:00:11Z</dcterms:modified>
</cp:coreProperties>
</file>