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3" d="100"/>
          <a:sy n="123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VijaVeisa\Desktop\Dokumentu%20mape\Diskusijas\Balsojumu%20rezult&#257;ti\balsojums_VL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Kopējais!$A$123:$A$129</c:f>
              <c:strCache>
                <c:ptCount val="7"/>
                <c:pt idx="0">
                  <c:v>Siltumnīcefekta gāzu (SEG) emisiju samazināšana lauksaimniecības nozarē</c:v>
                </c:pt>
                <c:pt idx="1">
                  <c:v>Oglekļa uzglabāšanas un piesaistes veicināšana lauksaimniecībā un mežsaimniecībā</c:v>
                </c:pt>
                <c:pt idx="2">
                  <c:v>Labāka pielāgošanās klimata pārmaiņām un lauksaimniecības ražošanas sistēmu pretošanās spēju pastiprināšana</c:v>
                </c:pt>
                <c:pt idx="3">
                  <c:v>Apmežošana un meža ilgtspējīgas apsaimniekošanas veicināšana</c:v>
                </c:pt>
                <c:pt idx="4">
                  <c:v>Ilgtspējīgu atjaunojamo energoresursu nodrošināšana</c:v>
                </c:pt>
                <c:pt idx="5">
                  <c:v>Pētniecības sekmēšana, lai novērstu ar klimata pārmaiņām saistītās augu un dzīvnieku slimības</c:v>
                </c:pt>
                <c:pt idx="6">
                  <c:v>Lauksaimniecības sistēmu dažādošanas veicināšana</c:v>
                </c:pt>
              </c:strCache>
            </c:strRef>
          </c:cat>
          <c:val>
            <c:numRef>
              <c:f>Kopējais!$B$123:$B$129</c:f>
              <c:numCache>
                <c:formatCode>General</c:formatCode>
                <c:ptCount val="7"/>
                <c:pt idx="0">
                  <c:v>45</c:v>
                </c:pt>
                <c:pt idx="1">
                  <c:v>20</c:v>
                </c:pt>
                <c:pt idx="2">
                  <c:v>66</c:v>
                </c:pt>
                <c:pt idx="3">
                  <c:v>82</c:v>
                </c:pt>
                <c:pt idx="4">
                  <c:v>84</c:v>
                </c:pt>
                <c:pt idx="5">
                  <c:v>83</c:v>
                </c:pt>
                <c:pt idx="6">
                  <c:v>148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100"/>
        <c:axId val="38416768"/>
        <c:axId val="38418304"/>
      </c:barChart>
      <c:catAx>
        <c:axId val="3841676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38418304"/>
        <c:crosses val="autoZero"/>
        <c:auto val="1"/>
        <c:lblAlgn val="ctr"/>
        <c:lblOffset val="100"/>
        <c:noMultiLvlLbl val="0"/>
      </c:catAx>
      <c:valAx>
        <c:axId val="3841830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4167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Kopējais!$A$141:$A$152</c:f>
              <c:strCache>
                <c:ptCount val="12"/>
                <c:pt idx="0">
                  <c:v>Inovāciju veicināšana, izmantojot zināšanu nodošanu, konsultācijas un arodmācības</c:v>
                </c:pt>
                <c:pt idx="1">
                  <c:v>Vietējās zinātības un produktu saglabāšana, kas ir atbilstīgi ES daudzveidībai un nodrošina ES augstas kvalitātes produktus</c:v>
                </c:pt>
                <c:pt idx="2">
                  <c:v>Vietējo vajadzību apmierināšana, nodrošinot vietējās infrastruktūras/pakalpojumus (piemēram, veselības aprūpe, bērnu aprūpe, transports)</c:v>
                </c:pt>
                <c:pt idx="3">
                  <c:v>Lauksaimniecības ekonomiskās dzīvotspējas nodrošināšana visā ES, nepieļaujot ražošanas un cilvēku koncentrāciju dažos apgabalos</c:v>
                </c:pt>
                <c:pt idx="4">
                  <c:v>Mijiedarbības uzlabošana starp vietējo ražošanu un vietējo tirgu</c:v>
                </c:pt>
                <c:pt idx="5">
                  <c:v>Dzīves kvalitātes un lauku iedzīvotāju sociālās iekļaušanas sekmēšana</c:v>
                </c:pt>
                <c:pt idx="6">
                  <c:v>Pārvaldības un vietējās attīstības stiprināšana, izmantojot augšupējas iniciatīvas, piemēram, LEADER</c:v>
                </c:pt>
                <c:pt idx="7">
                  <c:v>Lauku tūrisma un atpūtas nozares att., tostarp, uzturot ainavas un kult. vērtības, kā arī sekmēt vietējo tradicionālo pārtikas prod. piedāvājumu</c:v>
                </c:pt>
                <c:pt idx="8">
                  <c:v>Darbvietu radīšana un saglabāšana lauku apvidos, tostarp arī primārajā lauksaimnieciskajā ražošanā</c:v>
                </c:pt>
                <c:pt idx="9">
                  <c:v>Savienojamības un digitālo risinājumu nodrošināšana</c:v>
                </c:pt>
                <c:pt idx="10">
                  <c:v>Soc. un kult. kapit. veicināšana, lai lauku apvidi saglabātos kā būtiska dzīves telpa;abpusēji izdevīgas saiknes izveidošana starp laukiem un pilsētām</c:v>
                </c:pt>
                <c:pt idx="11">
                  <c:v>MVU atbalstīšana, tā radot darbvietas lauku apvidos</c:v>
                </c:pt>
              </c:strCache>
            </c:strRef>
          </c:cat>
          <c:val>
            <c:numRef>
              <c:f>Kopējais!$B$141:$B$152</c:f>
              <c:numCache>
                <c:formatCode>General</c:formatCode>
                <c:ptCount val="12"/>
                <c:pt idx="0">
                  <c:v>107</c:v>
                </c:pt>
                <c:pt idx="1">
                  <c:v>44</c:v>
                </c:pt>
                <c:pt idx="2">
                  <c:v>108</c:v>
                </c:pt>
                <c:pt idx="3">
                  <c:v>105</c:v>
                </c:pt>
                <c:pt idx="4">
                  <c:v>78</c:v>
                </c:pt>
                <c:pt idx="5">
                  <c:v>76</c:v>
                </c:pt>
                <c:pt idx="6">
                  <c:v>44</c:v>
                </c:pt>
                <c:pt idx="7">
                  <c:v>33</c:v>
                </c:pt>
                <c:pt idx="8">
                  <c:v>148</c:v>
                </c:pt>
                <c:pt idx="9">
                  <c:v>21</c:v>
                </c:pt>
                <c:pt idx="10">
                  <c:v>34</c:v>
                </c:pt>
                <c:pt idx="11">
                  <c:v>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100"/>
        <c:axId val="38758272"/>
        <c:axId val="38785024"/>
      </c:barChart>
      <c:catAx>
        <c:axId val="387582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lv-LV"/>
          </a:p>
        </c:txPr>
        <c:crossAx val="38785024"/>
        <c:crosses val="autoZero"/>
        <c:auto val="0"/>
        <c:lblAlgn val="ctr"/>
        <c:lblOffset val="100"/>
        <c:noMultiLvlLbl val="0"/>
      </c:catAx>
      <c:valAx>
        <c:axId val="387850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8758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Kopējais!$A$164:$A$170</c:f>
              <c:strCache>
                <c:ptCount val="7"/>
                <c:pt idx="0">
                  <c:v>Atbalstīt uzņēmējdarbības sākšanu</c:v>
                </c:pt>
                <c:pt idx="1">
                  <c:v>Nodrošināt pārejas posma papildu maksājumus gados jaunajiem lauksaimniekiem</c:v>
                </c:pt>
                <c:pt idx="2">
                  <c:v>Uzlabot piekļuvi finanšu instrumentiem</c:v>
                </c:pt>
                <c:pt idx="3">
                  <c:v>Vairāk atbalstīt ieguldījumus</c:v>
                </c:pt>
                <c:pt idx="4">
                  <c:v>Atbalstīt zināšanu nodošanu, konsultācijas un arodmācības</c:v>
                </c:pt>
                <c:pt idx="5">
                  <c:v>Ieviest stimulus, lai veicinātu sadarbību starp dažādām paaudzēm</c:v>
                </c:pt>
                <c:pt idx="6">
                  <c:v>Sekmēt lauku saimniecību pārņemšanu  Atbalstīt jaunus sadarbības veidus</c:v>
                </c:pt>
              </c:strCache>
            </c:strRef>
          </c:cat>
          <c:val>
            <c:numRef>
              <c:f>Kopējais!$B$164:$B$170</c:f>
              <c:numCache>
                <c:formatCode>General</c:formatCode>
                <c:ptCount val="7"/>
                <c:pt idx="0">
                  <c:v>163</c:v>
                </c:pt>
                <c:pt idx="1">
                  <c:v>69</c:v>
                </c:pt>
                <c:pt idx="2">
                  <c:v>107</c:v>
                </c:pt>
                <c:pt idx="3">
                  <c:v>68</c:v>
                </c:pt>
                <c:pt idx="4">
                  <c:v>54</c:v>
                </c:pt>
                <c:pt idx="5">
                  <c:v>45</c:v>
                </c:pt>
                <c:pt idx="6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100"/>
        <c:axId val="37699584"/>
        <c:axId val="37701120"/>
      </c:barChart>
      <c:catAx>
        <c:axId val="376995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37701120"/>
        <c:crosses val="autoZero"/>
        <c:auto val="1"/>
        <c:lblAlgn val="ctr"/>
        <c:lblOffset val="100"/>
        <c:noMultiLvlLbl val="0"/>
      </c:catAx>
      <c:valAx>
        <c:axId val="377011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699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Kopējais!$A$11:$A$16</c:f>
              <c:strCache>
                <c:ptCount val="6"/>
                <c:pt idx="0">
                  <c:v>Pienācīgs dzīves līmenis lauksaimniekiem</c:v>
                </c:pt>
                <c:pt idx="1">
                  <c:v>Pielāgošanās patērētāju/sabiedrības pieprasījuma tendencēm</c:v>
                </c:pt>
                <c:pt idx="2">
                  <c:v>Ietekme uz vidi un dabas resursiem</c:v>
                </c:pt>
                <c:pt idx="3">
                  <c:v>Klimata pārmaiņas (mazināšana un pielāgošanās)</c:v>
                </c:pt>
                <c:pt idx="4">
                  <c:v>Darbvietu un izaugsmes trūkums lauku apvidos</c:v>
                </c:pt>
                <c:pt idx="5">
                  <c:v>Nevienmērīga teritoriālā attīstība visā ES</c:v>
                </c:pt>
              </c:strCache>
            </c:strRef>
          </c:cat>
          <c:val>
            <c:numRef>
              <c:f>Kopējais!$B$11:$B$16</c:f>
              <c:numCache>
                <c:formatCode>General</c:formatCode>
                <c:ptCount val="6"/>
                <c:pt idx="0">
                  <c:v>156</c:v>
                </c:pt>
                <c:pt idx="1">
                  <c:v>35</c:v>
                </c:pt>
                <c:pt idx="2">
                  <c:v>40</c:v>
                </c:pt>
                <c:pt idx="3">
                  <c:v>24</c:v>
                </c:pt>
                <c:pt idx="4">
                  <c:v>152</c:v>
                </c:pt>
                <c:pt idx="5">
                  <c:v>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5707520"/>
        <c:axId val="35665792"/>
      </c:barChart>
      <c:valAx>
        <c:axId val="356657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5707520"/>
        <c:crosses val="autoZero"/>
        <c:crossBetween val="between"/>
      </c:valAx>
      <c:catAx>
        <c:axId val="35707520"/>
        <c:scaling>
          <c:orientation val="minMax"/>
        </c:scaling>
        <c:delete val="0"/>
        <c:axPos val="l"/>
        <c:majorTickMark val="out"/>
        <c:minorTickMark val="none"/>
        <c:tickLblPos val="nextTo"/>
        <c:crossAx val="3566579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aseline="0"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34243216062824"/>
          <c:y val="4.5093987231655266E-2"/>
          <c:w val="0.47343999759285976"/>
          <c:h val="0.89839294971487815"/>
        </c:manualLayout>
      </c:layout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Kopējais!$A$28:$A$35</c:f>
              <c:strCache>
                <c:ptCount val="8"/>
                <c:pt idx="0">
                  <c:v>Augsnes degradācijas samazināšana</c:v>
                </c:pt>
                <c:pt idx="1">
                  <c:v>Bioloģiskās daudzveidības aizsardzība</c:v>
                </c:pt>
                <c:pt idx="2">
                  <c:v>Ģenētiskās daudzveidības saglabāšana, piemēram, tradicionālas/senas augu un dzīvnieku šķirnes</c:v>
                </c:pt>
                <c:pt idx="3">
                  <c:v>Ūdens piesārņojuma samazināšana</c:v>
                </c:pt>
                <c:pt idx="4">
                  <c:v>Ūdens izmantošanas racionalizēšana</c:v>
                </c:pt>
                <c:pt idx="5">
                  <c:v>Pesticīdu un mēslošanas līdzekļu ilgtspējīgāka izmantošana</c:v>
                </c:pt>
                <c:pt idx="6">
                  <c:v>Gaisa piesārņojuma samazināšana</c:v>
                </c:pt>
                <c:pt idx="7">
                  <c:v>Vides riski, piemēram, ugunsgrēki, plūdi utml.</c:v>
                </c:pt>
              </c:strCache>
            </c:strRef>
          </c:cat>
          <c:val>
            <c:numRef>
              <c:f>Kopējais!$B$28:$B$35</c:f>
              <c:numCache>
                <c:formatCode>General</c:formatCode>
                <c:ptCount val="8"/>
                <c:pt idx="0">
                  <c:v>94</c:v>
                </c:pt>
                <c:pt idx="1">
                  <c:v>79</c:v>
                </c:pt>
                <c:pt idx="2">
                  <c:v>79</c:v>
                </c:pt>
                <c:pt idx="3">
                  <c:v>74</c:v>
                </c:pt>
                <c:pt idx="4">
                  <c:v>20</c:v>
                </c:pt>
                <c:pt idx="5">
                  <c:v>89</c:v>
                </c:pt>
                <c:pt idx="6">
                  <c:v>37</c:v>
                </c:pt>
                <c:pt idx="7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744320"/>
        <c:axId val="4720128"/>
      </c:barChart>
      <c:valAx>
        <c:axId val="472012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4744320"/>
        <c:crosses val="autoZero"/>
        <c:crossBetween val="between"/>
      </c:valAx>
      <c:catAx>
        <c:axId val="4744320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lv-LV"/>
          </a:p>
        </c:txPr>
        <c:crossAx val="47201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Kopējais!$A$47:$A$56</c:f>
              <c:strCache>
                <c:ptCount val="10"/>
                <c:pt idx="0">
                  <c:v>Piekļuve arodmācībām un attiecīgai informācijai</c:v>
                </c:pt>
                <c:pt idx="1">
                  <c:v>Piekļuve konsultāciju pakalpojumiem, kas nodrošina lauku saimniecībām īpaši paredzētus risinājumus</c:v>
                </c:pt>
                <c:pt idx="2">
                  <c:v>Zināšanu izplatīšana</c:v>
                </c:pt>
                <c:pt idx="3">
                  <c:v>Finansiālais atbalsts inovatīviem projektiem/ieguldījumu veicināšana;</c:v>
                </c:pt>
                <c:pt idx="4">
                  <c:v>Jaunas tehnoloģijas un lauksaimniecībā izmantojamās vielas</c:v>
                </c:pt>
                <c:pt idx="5">
                  <c:v>Atbalsts, lai pielāgotos jaunām sabiedrības prasībām (t. i., uztura vadlīnijas)</c:v>
                </c:pt>
                <c:pt idx="6">
                  <c:v>Atbalsts aprites ekonomikas attīstībai</c:v>
                </c:pt>
                <c:pt idx="7">
                  <c:v>Ražotāju labāka iesaiste visā vērtību ķēdē (līdz pat patērētājam)</c:v>
                </c:pt>
                <c:pt idx="8">
                  <c:v>Jaunas partnerības starp dažādiem dalībniekiem (t. i., starp lauksaimniekiem, pilsonisko sabiedrību, pētniekiem...)</c:v>
                </c:pt>
                <c:pt idx="9">
                  <c:v>Pētniecība un iespēja piekļūt zināšanām, kas atbilst tieši lauksaimnieku vajadzībām</c:v>
                </c:pt>
              </c:strCache>
            </c:strRef>
          </c:cat>
          <c:val>
            <c:numRef>
              <c:f>Kopējais!$B$47:$B$56</c:f>
              <c:numCache>
                <c:formatCode>General</c:formatCode>
                <c:ptCount val="10"/>
                <c:pt idx="0">
                  <c:v>86</c:v>
                </c:pt>
                <c:pt idx="1">
                  <c:v>116</c:v>
                </c:pt>
                <c:pt idx="2">
                  <c:v>66</c:v>
                </c:pt>
                <c:pt idx="3">
                  <c:v>121</c:v>
                </c:pt>
                <c:pt idx="4">
                  <c:v>79</c:v>
                </c:pt>
                <c:pt idx="5">
                  <c:v>58</c:v>
                </c:pt>
                <c:pt idx="6">
                  <c:v>49</c:v>
                </c:pt>
                <c:pt idx="7">
                  <c:v>65</c:v>
                </c:pt>
                <c:pt idx="8">
                  <c:v>48</c:v>
                </c:pt>
                <c:pt idx="9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100"/>
        <c:axId val="36978048"/>
        <c:axId val="36976512"/>
      </c:barChart>
      <c:valAx>
        <c:axId val="369765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6978048"/>
        <c:crosses val="autoZero"/>
        <c:crossBetween val="between"/>
      </c:valAx>
      <c:catAx>
        <c:axId val="3697804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aseline="0"/>
            </a:pPr>
            <a:endParaRPr lang="lv-LV"/>
          </a:p>
        </c:txPr>
        <c:crossAx val="36976512"/>
        <c:crosses val="autoZero"/>
        <c:auto val="1"/>
        <c:lblAlgn val="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Kopējais!$A$68:$A$73</c:f>
              <c:strCache>
                <c:ptCount val="6"/>
                <c:pt idx="0">
                  <c:v>Veicināt ieguldījumus, izaugsmi un nodarbinātību</c:v>
                </c:pt>
                <c:pt idx="1">
                  <c:v>Uzlabot lauku ekonomikas savienojamību un digitalizāciju</c:v>
                </c:pt>
                <c:pt idx="2">
                  <c:v>Mazināt klimata pārmaiņu ietekmi un pielāgoties tām, nodrošināt atjaunojamo enerģiju</c:v>
                </c:pt>
                <c:pt idx="3">
                  <c:v>Stiprināt ES vienoto tirgu</c:v>
                </c:pt>
                <c:pt idx="4">
                  <c:v>Ņemt dalību pasaules tirdzniecībā</c:v>
                </c:pt>
                <c:pt idx="5">
                  <c:v>Palīdzēt risināt ar migrāciju saistītās problēmas</c:v>
                </c:pt>
              </c:strCache>
            </c:strRef>
          </c:cat>
          <c:val>
            <c:numRef>
              <c:f>Kopējais!$B$68:$B$73</c:f>
              <c:numCache>
                <c:formatCode>General</c:formatCode>
                <c:ptCount val="6"/>
                <c:pt idx="0">
                  <c:v>197</c:v>
                </c:pt>
                <c:pt idx="1">
                  <c:v>91</c:v>
                </c:pt>
                <c:pt idx="2">
                  <c:v>55</c:v>
                </c:pt>
                <c:pt idx="3">
                  <c:v>92</c:v>
                </c:pt>
                <c:pt idx="4">
                  <c:v>58</c:v>
                </c:pt>
                <c:pt idx="5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6"/>
        <c:overlap val="100"/>
        <c:axId val="36878592"/>
        <c:axId val="37000320"/>
      </c:barChart>
      <c:catAx>
        <c:axId val="3687859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lv-LV"/>
          </a:p>
        </c:txPr>
        <c:crossAx val="37000320"/>
        <c:crosses val="autoZero"/>
        <c:auto val="1"/>
        <c:lblAlgn val="ctr"/>
        <c:lblOffset val="100"/>
        <c:noMultiLvlLbl val="0"/>
      </c:catAx>
      <c:valAx>
        <c:axId val="37000320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6878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Kopējais!$A$85:$A$93</c:f>
              <c:strCache>
                <c:ptCount val="9"/>
                <c:pt idx="0">
                  <c:v>Nodrošināt lauksaimniekiem pienācīgu dzīves līmeni</c:v>
                </c:pt>
                <c:pt idx="1">
                  <c:v>Risināt ar tirgus nenoteiktību saistītās problēmas</c:v>
                </c:pt>
                <c:pt idx="2">
                  <c:v>Veicināt lauksaimniecības konkurētspēju un inovāciju</c:v>
                </c:pt>
                <c:pt idx="3">
                  <c:v>Nodrošināt apgādi ar pārtiku par patērētājiem pieņemamām cenām</c:v>
                </c:pt>
                <c:pt idx="4">
                  <c:v>Sekmēt apgādi ar veselīgiem un kvalitatīviem produktiem</c:v>
                </c:pt>
                <c:pt idx="5">
                  <c:v>Sekmēt augstu vides aizsardzības līmeni visā ES</c:v>
                </c:pt>
                <c:pt idx="6">
                  <c:v>Mazināt klimata pārmaiņu ietekmi un pielāgoties tām</c:v>
                </c:pt>
                <c:pt idx="7">
                  <c:v>Attīstīt lauku apvidus, vienlaikus rūpējoties par lauku ainavu</c:v>
                </c:pt>
                <c:pt idx="8">
                  <c:v>Panākt sabalansētu teritoriālo attīstību</c:v>
                </c:pt>
              </c:strCache>
            </c:strRef>
          </c:cat>
          <c:val>
            <c:numRef>
              <c:f>Kopējais!$B$85:$B$93</c:f>
              <c:numCache>
                <c:formatCode>General</c:formatCode>
                <c:ptCount val="9"/>
                <c:pt idx="0">
                  <c:v>162</c:v>
                </c:pt>
                <c:pt idx="1">
                  <c:v>104</c:v>
                </c:pt>
                <c:pt idx="2">
                  <c:v>145</c:v>
                </c:pt>
                <c:pt idx="3">
                  <c:v>69</c:v>
                </c:pt>
                <c:pt idx="4">
                  <c:v>92</c:v>
                </c:pt>
                <c:pt idx="5">
                  <c:v>29</c:v>
                </c:pt>
                <c:pt idx="6">
                  <c:v>23</c:v>
                </c:pt>
                <c:pt idx="7">
                  <c:v>107</c:v>
                </c:pt>
                <c:pt idx="8">
                  <c:v>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4"/>
        <c:overlap val="100"/>
        <c:axId val="37082240"/>
        <c:axId val="37084544"/>
      </c:barChart>
      <c:catAx>
        <c:axId val="37082240"/>
        <c:scaling>
          <c:orientation val="minMax"/>
        </c:scaling>
        <c:delete val="0"/>
        <c:axPos val="l"/>
        <c:majorTickMark val="out"/>
        <c:minorTickMark val="none"/>
        <c:tickLblPos val="nextTo"/>
        <c:crossAx val="37084544"/>
        <c:crosses val="autoZero"/>
        <c:auto val="1"/>
        <c:lblAlgn val="ctr"/>
        <c:lblOffset val="100"/>
        <c:noMultiLvlLbl val="0"/>
      </c:catAx>
      <c:valAx>
        <c:axId val="3708454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0822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lv-L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Kopējais!$A$105:$A$111</c:f>
              <c:strCache>
                <c:ptCount val="7"/>
                <c:pt idx="0">
                  <c:v>Ūdens piesārņojuma novēršana un samazināšana (pesticīdi, mēslošanas līdzekļi)</c:v>
                </c:pt>
                <c:pt idx="1">
                  <c:v>Ūdens ilgtspējīga izmantošana</c:v>
                </c:pt>
                <c:pt idx="2">
                  <c:v>Vides apdraudējuma, piemēram, plūdu, novēršana</c:v>
                </c:pt>
                <c:pt idx="3">
                  <c:v>Bioloģiskās daudzveidības zuduma novēršana</c:v>
                </c:pt>
                <c:pt idx="4">
                  <c:v>Augsnes erozijas novēršana un samazināšana</c:v>
                </c:pt>
                <c:pt idx="5">
                  <c:v>Izvairīšanās no augsnes pārsāļošanās, sablīvēšanās un pārtuksnešošanās</c:v>
                </c:pt>
                <c:pt idx="6">
                  <c:v>Līdzdalība gaisa kvalitātes uzlabošanas plānu īstenošanā</c:v>
                </c:pt>
              </c:strCache>
            </c:strRef>
          </c:cat>
          <c:val>
            <c:numRef>
              <c:f>Kopējais!$B$105:$B$111</c:f>
              <c:numCache>
                <c:formatCode>General</c:formatCode>
                <c:ptCount val="7"/>
                <c:pt idx="0">
                  <c:v>111</c:v>
                </c:pt>
                <c:pt idx="1">
                  <c:v>48</c:v>
                </c:pt>
                <c:pt idx="2">
                  <c:v>63</c:v>
                </c:pt>
                <c:pt idx="3">
                  <c:v>97</c:v>
                </c:pt>
                <c:pt idx="4">
                  <c:v>76</c:v>
                </c:pt>
                <c:pt idx="5">
                  <c:v>63</c:v>
                </c:pt>
                <c:pt idx="6">
                  <c:v>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overlap val="100"/>
        <c:axId val="37028224"/>
        <c:axId val="37030528"/>
      </c:barChart>
      <c:catAx>
        <c:axId val="370282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37030528"/>
        <c:crosses val="autoZero"/>
        <c:auto val="1"/>
        <c:lblAlgn val="ctr"/>
        <c:lblOffset val="100"/>
        <c:noMultiLvlLbl val="0"/>
      </c:catAx>
      <c:valAx>
        <c:axId val="3703052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70282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102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45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105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2550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206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93768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1312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461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475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667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71057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9DB57-0C11-42A7-88FB-72585ABE34D2}" type="datetimeFigureOut">
              <a:rPr lang="lv-LV" smtClean="0"/>
              <a:t>2017.05.31.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A1705-09DB-43B0-98FE-91A2F5031E4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179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VLT Sekretariāta ietvaros organizētās reģionālās diskusijas </a:t>
            </a:r>
            <a:br>
              <a:rPr lang="lv-LV" dirty="0" smtClean="0"/>
            </a:br>
            <a:r>
              <a:rPr lang="lv-LV" dirty="0" smtClean="0"/>
              <a:t>«Par KLP attīstību pēc 2020. gada»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/>
          </a:p>
          <a:p>
            <a:r>
              <a:rPr lang="lv-LV" dirty="0" smtClean="0"/>
              <a:t>2017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78720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143000"/>
          </a:xfrm>
        </p:spPr>
        <p:txBody>
          <a:bodyPr>
            <a:noAutofit/>
          </a:bodyPr>
          <a:lstStyle/>
          <a:p>
            <a:r>
              <a:rPr lang="lv-LV" sz="2700" dirty="0"/>
              <a:t>28. Kādās jomās KLP būtu jāuzlabo ieguldījums lauku apvidos?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945380"/>
              </p:ext>
            </p:extLst>
          </p:nvPr>
        </p:nvGraphicFramePr>
        <p:xfrm>
          <a:off x="457200" y="1196752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0780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29. Kā KLP var palīdzēt gados jauniem lauksaimniekiem vai citiem jauniem lauku uzņēmējiem?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916113"/>
          <a:ext cx="8435975" cy="4210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562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dirty="0" smtClean="0"/>
              <a:t>Izmantojot apkopotos balsošanas rezultātus, 2017.gada 2.maijā VLT Sekretariāts aizpildīja un iesniedza ES kopējo Lauku tīkla dalībnieku anketu;</a:t>
            </a:r>
          </a:p>
          <a:p>
            <a:pPr algn="just"/>
            <a:r>
              <a:rPr lang="lv-LV" dirty="0" smtClean="0"/>
              <a:t>Saskaņā ar EK sniegto informāciju, </a:t>
            </a:r>
            <a:r>
              <a:rPr lang="lv-LV" dirty="0"/>
              <a:t>k</a:t>
            </a:r>
            <a:r>
              <a:rPr lang="lv-LV" dirty="0" smtClean="0"/>
              <a:t>opējais aptaujas </a:t>
            </a:r>
            <a:r>
              <a:rPr lang="lv-LV" dirty="0"/>
              <a:t>par KLP nākotni saņemto anketu skaits pa </a:t>
            </a:r>
            <a:r>
              <a:rPr lang="lv-LV" dirty="0" smtClean="0"/>
              <a:t>valstīm ir ~323 tūkst. No </a:t>
            </a:r>
            <a:r>
              <a:rPr lang="lv-LV" dirty="0"/>
              <a:t>Latvijas ir 633 anketas (Lietuva 120, Igaunija 132).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86530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lv-LV" dirty="0" smtClean="0"/>
              <a:t>Kopsavilkums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3777283"/>
          </a:xfrm>
        </p:spPr>
        <p:txBody>
          <a:bodyPr>
            <a:normAutofit lnSpcReduction="10000"/>
          </a:bodyPr>
          <a:lstStyle/>
          <a:p>
            <a:r>
              <a:rPr lang="lv-LV" dirty="0" smtClean="0"/>
              <a:t>Noorganizētas 22 diskusijas;</a:t>
            </a:r>
          </a:p>
          <a:p>
            <a:r>
              <a:rPr lang="lv-LV" dirty="0" smtClean="0"/>
              <a:t>Diskusijās piedalījās 320 dalībnieki;</a:t>
            </a:r>
          </a:p>
          <a:p>
            <a:pPr algn="just"/>
            <a:r>
              <a:rPr lang="lv-LV" dirty="0" smtClean="0"/>
              <a:t>Īsajā balsojumā, par deviņiem no KLP </a:t>
            </a:r>
            <a:r>
              <a:rPr lang="lv-LV" dirty="0" smtClean="0"/>
              <a:t>anketas </a:t>
            </a:r>
            <a:r>
              <a:rPr lang="lv-LV" dirty="0" smtClean="0"/>
              <a:t>jautājumiem, </a:t>
            </a:r>
            <a:r>
              <a:rPr lang="lv-LV" dirty="0" smtClean="0"/>
              <a:t>piedalījās 219 </a:t>
            </a:r>
            <a:r>
              <a:rPr lang="lv-LV" dirty="0" smtClean="0"/>
              <a:t>diskusiju dalībnieki;</a:t>
            </a:r>
          </a:p>
          <a:p>
            <a:pPr algn="just"/>
            <a:r>
              <a:rPr lang="lv-LV" dirty="0" smtClean="0"/>
              <a:t>Visi diskusiju dalībnieki tika uzrunāti un aicināti aizpildīt pilno aptaujas variantu</a:t>
            </a:r>
            <a:r>
              <a:rPr lang="lv-LV" dirty="0" smtClean="0"/>
              <a:t>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1044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1. Kādi ir ES lauksaimniecības un lauku apvidu </a:t>
            </a:r>
            <a:r>
              <a:rPr lang="lv-LV" sz="2800" dirty="0" smtClean="0"/>
              <a:t/>
            </a:r>
            <a:br>
              <a:rPr lang="lv-LV" sz="2800" dirty="0" smtClean="0"/>
            </a:br>
            <a:r>
              <a:rPr lang="lv-LV" sz="2800" dirty="0" smtClean="0"/>
              <a:t>lielākie </a:t>
            </a:r>
            <a:r>
              <a:rPr lang="lv-LV" sz="2800" dirty="0"/>
              <a:t>problēmjautājumi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362636"/>
              </p:ext>
            </p:extLst>
          </p:nvPr>
        </p:nvGraphicFramePr>
        <p:xfrm>
          <a:off x="179512" y="1988840"/>
          <a:ext cx="85072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0671738"/>
              </p:ext>
            </p:extLst>
          </p:nvPr>
        </p:nvGraphicFramePr>
        <p:xfrm>
          <a:off x="611560" y="1916832"/>
          <a:ext cx="7806059" cy="433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1083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6. Kādi ir svarīgākie izaicinājumi vides jomā, </a:t>
            </a:r>
            <a:r>
              <a:rPr lang="lv-LV" sz="2800" dirty="0" smtClean="0"/>
              <a:t/>
            </a:r>
            <a:br>
              <a:rPr lang="lv-LV" sz="2800" dirty="0" smtClean="0"/>
            </a:br>
            <a:r>
              <a:rPr lang="lv-LV" sz="2800" dirty="0" smtClean="0"/>
              <a:t>kas </a:t>
            </a:r>
            <a:r>
              <a:rPr lang="lv-LV" sz="2800" dirty="0"/>
              <a:t>jārisina lauksaimniecībā</a:t>
            </a:r>
            <a:r>
              <a:rPr lang="lv-LV" sz="2800" dirty="0" smtClean="0"/>
              <a:t>?</a:t>
            </a:r>
            <a:endParaRPr lang="lv-LV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083904"/>
              </p:ext>
            </p:extLst>
          </p:nvPr>
        </p:nvGraphicFramePr>
        <p:xfrm>
          <a:off x="251520" y="198884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412466"/>
              </p:ext>
            </p:extLst>
          </p:nvPr>
        </p:nvGraphicFramePr>
        <p:xfrm>
          <a:off x="467544" y="1844824"/>
          <a:ext cx="7776863" cy="450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3296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143000"/>
          </a:xfrm>
        </p:spPr>
        <p:txBody>
          <a:bodyPr>
            <a:noAutofit/>
          </a:bodyPr>
          <a:lstStyle/>
          <a:p>
            <a:r>
              <a:rPr lang="lv-LV" sz="2800" dirty="0"/>
              <a:t>9. Kas, pēc jūsu domām, būtiski veicina inovācijas lauksaimniecībā, mežsaimniecībā un lauku ekonomikā?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640446"/>
              </p:ext>
            </p:extLst>
          </p:nvPr>
        </p:nvGraphicFramePr>
        <p:xfrm>
          <a:off x="179512" y="2204864"/>
          <a:ext cx="871264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5574785"/>
              </p:ext>
            </p:extLst>
          </p:nvPr>
        </p:nvGraphicFramePr>
        <p:xfrm>
          <a:off x="395536" y="1916832"/>
          <a:ext cx="79208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294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14. Lūdzu norādiet vissvarīgākās prioritātes, </a:t>
            </a:r>
            <a:r>
              <a:rPr lang="lv-LV" sz="2800" dirty="0" smtClean="0"/>
              <a:t/>
            </a:r>
            <a:br>
              <a:rPr lang="lv-LV" sz="2800" dirty="0" smtClean="0"/>
            </a:br>
            <a:r>
              <a:rPr lang="lv-LV" sz="2800" dirty="0" smtClean="0"/>
              <a:t>kurās </a:t>
            </a:r>
            <a:r>
              <a:rPr lang="lv-LV" sz="2800" dirty="0"/>
              <a:t>KLP būtu jāpievēršas vairāk?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290148"/>
              </p:ext>
            </p:extLst>
          </p:nvPr>
        </p:nvGraphicFramePr>
        <p:xfrm>
          <a:off x="467544" y="1988840"/>
          <a:ext cx="8219256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8526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15. Kuriem no turpmāk minētajiem būtu jākļūst par KLP galvenajiem mērķiem?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0047761"/>
              </p:ext>
            </p:extLst>
          </p:nvPr>
        </p:nvGraphicFramePr>
        <p:xfrm>
          <a:off x="251520" y="1988840"/>
          <a:ext cx="8435280" cy="442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937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1143000"/>
          </a:xfrm>
        </p:spPr>
        <p:txBody>
          <a:bodyPr>
            <a:normAutofit/>
          </a:bodyPr>
          <a:lstStyle/>
          <a:p>
            <a:r>
              <a:rPr lang="lv-LV" sz="2800" dirty="0"/>
              <a:t>25. Kuriem no turpmāk minētajiem vides aizsardzības mērķiem KLP būtu jāpievēršas vairāk?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34535"/>
              </p:ext>
            </p:extLst>
          </p:nvPr>
        </p:nvGraphicFramePr>
        <p:xfrm>
          <a:off x="539552" y="2132856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872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Autofit/>
          </a:bodyPr>
          <a:lstStyle/>
          <a:p>
            <a:r>
              <a:rPr lang="lv-LV" sz="2400" dirty="0"/>
              <a:t>26. Kādi ir visnozīmīgākie KLP mērķi, kas visvairāk sekmē jautājumu risināšanu saistībā ar klimata pārmaiņām?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007233"/>
              </p:ext>
            </p:extLst>
          </p:nvPr>
        </p:nvGraphicFramePr>
        <p:xfrm>
          <a:off x="395536" y="1772816"/>
          <a:ext cx="8363272" cy="4425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030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211</Words>
  <Application>Microsoft Office PowerPoint</Application>
  <PresentationFormat>On-screen Show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VLT Sekretariāta ietvaros organizētās reģionālās diskusijas  «Par KLP attīstību pēc 2020. gada»</vt:lpstr>
      <vt:lpstr>Kopsavilkums</vt:lpstr>
      <vt:lpstr>1. Kādi ir ES lauksaimniecības un lauku apvidu  lielākie problēmjautājumi ?</vt:lpstr>
      <vt:lpstr>6. Kādi ir svarīgākie izaicinājumi vides jomā,  kas jārisina lauksaimniecībā?</vt:lpstr>
      <vt:lpstr>9. Kas, pēc jūsu domām, būtiski veicina inovācijas lauksaimniecībā, mežsaimniecībā un lauku ekonomikā?</vt:lpstr>
      <vt:lpstr>14. Lūdzu norādiet vissvarīgākās prioritātes,  kurās KLP būtu jāpievēršas vairāk?</vt:lpstr>
      <vt:lpstr>15. Kuriem no turpmāk minētajiem būtu jākļūst par KLP galvenajiem mērķiem?</vt:lpstr>
      <vt:lpstr>25. Kuriem no turpmāk minētajiem vides aizsardzības mērķiem KLP būtu jāpievēršas vairāk?</vt:lpstr>
      <vt:lpstr>26. Kādi ir visnozīmīgākie KLP mērķi, kas visvairāk sekmē jautājumu risināšanu saistībā ar klimata pārmaiņām?</vt:lpstr>
      <vt:lpstr>28. Kādās jomās KLP būtu jāuzlabo ieguldījums lauku apvidos?</vt:lpstr>
      <vt:lpstr>29. Kā KLP var palīdzēt gados jauniem lauksaimniekiem vai citiem jauniem lauku uzņēmējiem?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Liega Ozola</dc:creator>
  <cp:lastModifiedBy>Vija Veisa</cp:lastModifiedBy>
  <cp:revision>16</cp:revision>
  <dcterms:created xsi:type="dcterms:W3CDTF">2017-02-15T07:27:40Z</dcterms:created>
  <dcterms:modified xsi:type="dcterms:W3CDTF">2017-05-31T12:54:55Z</dcterms:modified>
</cp:coreProperties>
</file>