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8" r:id="rId3"/>
    <p:sldId id="274" r:id="rId4"/>
    <p:sldId id="299" r:id="rId5"/>
    <p:sldId id="297" r:id="rId6"/>
    <p:sldId id="298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296" r:id="rId1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Aprēķins!$AS$4</c:f>
              <c:strCache>
                <c:ptCount val="1"/>
                <c:pt idx="0">
                  <c:v>Pārējās izmaksas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Aprēķins!$AT$4:$AV$4</c:f>
              <c:numCache>
                <c:formatCode>General</c:formatCode>
                <c:ptCount val="3"/>
                <c:pt idx="0">
                  <c:v>30</c:v>
                </c:pt>
                <c:pt idx="1">
                  <c:v>25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5-4AC1-A4F7-C14E231D1E69}"/>
            </c:ext>
          </c:extLst>
        </c:ser>
        <c:ser>
          <c:idx val="1"/>
          <c:order val="1"/>
          <c:tx>
            <c:strRef>
              <c:f>Aprēķins!$AS$5</c:f>
              <c:strCache>
                <c:ptCount val="1"/>
                <c:pt idx="0">
                  <c:v>Veterinārija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B5-4AC1-A4F7-C14E231D1E6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B5-4AC1-A4F7-C14E231D1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Aprēķins!$AT$5:$AV$5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5-4AC1-A4F7-C14E231D1E69}"/>
            </c:ext>
          </c:extLst>
        </c:ser>
        <c:ser>
          <c:idx val="2"/>
          <c:order val="2"/>
          <c:tx>
            <c:strRef>
              <c:f>Aprēķins!$AS$6</c:f>
              <c:strCache>
                <c:ptCount val="1"/>
                <c:pt idx="0">
                  <c:v>Elektroenerģija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B5-4AC1-A4F7-C14E231D1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Aprēķins!$AT$6:$AV$6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B5-4AC1-A4F7-C14E231D1E69}"/>
            </c:ext>
          </c:extLst>
        </c:ser>
        <c:ser>
          <c:idx val="3"/>
          <c:order val="3"/>
          <c:tx>
            <c:strRef>
              <c:f>Aprēķins!$AS$7</c:f>
              <c:strCache>
                <c:ptCount val="1"/>
                <c:pt idx="0">
                  <c:v>Noma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B5-4AC1-A4F7-C14E231D1E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Aprēķins!$AT$7:$AV$7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B5-4AC1-A4F7-C14E231D1E69}"/>
            </c:ext>
          </c:extLst>
        </c:ser>
        <c:ser>
          <c:idx val="4"/>
          <c:order val="4"/>
          <c:tx>
            <c:strRef>
              <c:f>Aprēķins!$AS$8</c:f>
              <c:strCache>
                <c:ptCount val="1"/>
                <c:pt idx="0">
                  <c:v>Dīzeļdegviela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Aprēķins!$AT$8:$AV$8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B5-4AC1-A4F7-C14E231D1E69}"/>
            </c:ext>
          </c:extLst>
        </c:ser>
        <c:ser>
          <c:idx val="5"/>
          <c:order val="5"/>
          <c:tx>
            <c:strRef>
              <c:f>Aprēķins!$AS$9</c:f>
              <c:strCache>
                <c:ptCount val="1"/>
                <c:pt idx="0">
                  <c:v>Tehnikas un iekārtu uzturēšana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Aprēķins!$AT$9:$AV$9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B5-4AC1-A4F7-C14E231D1E69}"/>
            </c:ext>
          </c:extLst>
        </c:ser>
        <c:ser>
          <c:idx val="6"/>
          <c:order val="6"/>
          <c:tx>
            <c:strRef>
              <c:f>Aprēķins!$AS$10</c:f>
              <c:strCache>
                <c:ptCount val="1"/>
                <c:pt idx="0">
                  <c:v>Alga un sociālās apdrošināšanas maksājumi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Aprēķins!$AT$10:$AV$10</c:f>
              <c:numCache>
                <c:formatCode>General</c:formatCode>
                <c:ptCount val="3"/>
                <c:pt idx="0">
                  <c:v>9</c:v>
                </c:pt>
                <c:pt idx="1">
                  <c:v>11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B5-4AC1-A4F7-C14E231D1E69}"/>
            </c:ext>
          </c:extLst>
        </c:ser>
        <c:ser>
          <c:idx val="7"/>
          <c:order val="7"/>
          <c:tx>
            <c:strRef>
              <c:f>Aprēķins!$AS$11</c:f>
              <c:strCache>
                <c:ptCount val="1"/>
                <c:pt idx="0">
                  <c:v>Tehnikas un iekārtu nolietojums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Aprēķins!$AT$11:$AV$11</c:f>
              <c:numCache>
                <c:formatCode>General</c:formatCode>
                <c:ptCount val="3"/>
                <c:pt idx="0">
                  <c:v>15</c:v>
                </c:pt>
                <c:pt idx="1">
                  <c:v>19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B5-4AC1-A4F7-C14E231D1E69}"/>
            </c:ext>
          </c:extLst>
        </c:ser>
        <c:ser>
          <c:idx val="8"/>
          <c:order val="8"/>
          <c:tx>
            <c:strRef>
              <c:f>Aprēķins!$AS$12</c:f>
              <c:strCache>
                <c:ptCount val="1"/>
                <c:pt idx="0">
                  <c:v>Pašražotās lopbarības izmaksas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Aprēķins!$AT$12:$AV$12</c:f>
              <c:numCache>
                <c:formatCode>General</c:formatCode>
                <c:ptCount val="3"/>
                <c:pt idx="0">
                  <c:v>14</c:v>
                </c:pt>
                <c:pt idx="1">
                  <c:v>17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B5-4AC1-A4F7-C14E231D1E69}"/>
            </c:ext>
          </c:extLst>
        </c:ser>
        <c:ser>
          <c:idx val="9"/>
          <c:order val="9"/>
          <c:tx>
            <c:strRef>
              <c:f>Aprēķins!$AS$13</c:f>
              <c:strCache>
                <c:ptCount val="1"/>
                <c:pt idx="0">
                  <c:v>Lopbarība, pirktā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Aprēķins!$AT$3:$AV$3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Aprēķins!$AT$13:$AV$13</c:f>
              <c:numCache>
                <c:formatCode>General</c:formatCode>
                <c:ptCount val="3"/>
                <c:pt idx="0">
                  <c:v>16</c:v>
                </c:pt>
                <c:pt idx="1">
                  <c:v>11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B5-4AC1-A4F7-C14E231D1E6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49211120"/>
        <c:axId val="549209456"/>
      </c:barChart>
      <c:catAx>
        <c:axId val="549211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Gads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209456"/>
        <c:crosses val="autoZero"/>
        <c:auto val="1"/>
        <c:lblAlgn val="ctr"/>
        <c:lblOffset val="100"/>
        <c:noMultiLvlLbl val="0"/>
      </c:catAx>
      <c:valAx>
        <c:axId val="5492094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Procenti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21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Aprēķins!$DF$896</c:f>
              <c:strCache>
                <c:ptCount val="1"/>
                <c:pt idx="0">
                  <c:v>Lopbarības ieguvei paredzētie ha vidēji uz vienu govi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Aprēķins!$DG$892:$DR$893</c:f>
              <c:multiLvlStrCache>
                <c:ptCount val="12"/>
                <c:lvl>
                  <c:pt idx="0">
                    <c:v>Piena vads</c:v>
                  </c:pt>
                  <c:pt idx="1">
                    <c:v>Robots</c:v>
                  </c:pt>
                  <c:pt idx="2">
                    <c:v>Slaukšanas zāle</c:v>
                  </c:pt>
                  <c:pt idx="3">
                    <c:v>Cits</c:v>
                  </c:pt>
                  <c:pt idx="4">
                    <c:v>Piena vads</c:v>
                  </c:pt>
                  <c:pt idx="5">
                    <c:v>Robots</c:v>
                  </c:pt>
                  <c:pt idx="6">
                    <c:v>Slaukšanas zāle</c:v>
                  </c:pt>
                  <c:pt idx="7">
                    <c:v>Cits</c:v>
                  </c:pt>
                  <c:pt idx="8">
                    <c:v>Piena vads</c:v>
                  </c:pt>
                  <c:pt idx="9">
                    <c:v>Robots</c:v>
                  </c:pt>
                  <c:pt idx="10">
                    <c:v>Slaukšanas zāle</c:v>
                  </c:pt>
                  <c:pt idx="11">
                    <c:v>Cits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Aprēķins!$DG$896:$DR$896</c:f>
              <c:numCache>
                <c:formatCode>General</c:formatCode>
                <c:ptCount val="12"/>
                <c:pt idx="0">
                  <c:v>1.9</c:v>
                </c:pt>
                <c:pt idx="1">
                  <c:v>0.9</c:v>
                </c:pt>
                <c:pt idx="2">
                  <c:v>1.6</c:v>
                </c:pt>
                <c:pt idx="3">
                  <c:v>2.1</c:v>
                </c:pt>
                <c:pt idx="4">
                  <c:v>2.4</c:v>
                </c:pt>
                <c:pt idx="5">
                  <c:v>1.3</c:v>
                </c:pt>
                <c:pt idx="6">
                  <c:v>2.2000000000000002</c:v>
                </c:pt>
                <c:pt idx="7">
                  <c:v>2.6</c:v>
                </c:pt>
                <c:pt idx="8">
                  <c:v>1.8</c:v>
                </c:pt>
                <c:pt idx="9">
                  <c:v>1.2</c:v>
                </c:pt>
                <c:pt idx="10">
                  <c:v>1</c:v>
                </c:pt>
                <c:pt idx="11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C7-47A6-BA9E-6A229316D3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39496784"/>
        <c:axId val="1239495120"/>
      </c:barChart>
      <c:lineChart>
        <c:grouping val="standard"/>
        <c:varyColors val="0"/>
        <c:ser>
          <c:idx val="1"/>
          <c:order val="1"/>
          <c:tx>
            <c:strRef>
              <c:f>Aprēķins!$DF$897</c:f>
              <c:strCache>
                <c:ptCount val="1"/>
                <c:pt idx="0">
                  <c:v>Realizēts piens kg nostrādātā vienā stundā piena lopkopības saimniecībā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Aprēķins!$DG$892:$DR$893</c:f>
              <c:multiLvlStrCache>
                <c:ptCount val="12"/>
                <c:lvl>
                  <c:pt idx="0">
                    <c:v>Piena vads</c:v>
                  </c:pt>
                  <c:pt idx="1">
                    <c:v>Robots</c:v>
                  </c:pt>
                  <c:pt idx="2">
                    <c:v>Slaukšanas zāle</c:v>
                  </c:pt>
                  <c:pt idx="3">
                    <c:v>Cits</c:v>
                  </c:pt>
                  <c:pt idx="4">
                    <c:v>Piena vads</c:v>
                  </c:pt>
                  <c:pt idx="5">
                    <c:v>Robots</c:v>
                  </c:pt>
                  <c:pt idx="6">
                    <c:v>Slaukšanas zāle</c:v>
                  </c:pt>
                  <c:pt idx="7">
                    <c:v>Cits</c:v>
                  </c:pt>
                  <c:pt idx="8">
                    <c:v>Piena vads</c:v>
                  </c:pt>
                  <c:pt idx="9">
                    <c:v>Robots</c:v>
                  </c:pt>
                  <c:pt idx="10">
                    <c:v>Slaukšanas zāle</c:v>
                  </c:pt>
                  <c:pt idx="11">
                    <c:v>Cits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Aprēķins!$DG$897:$DR$897</c:f>
              <c:numCache>
                <c:formatCode>General</c:formatCode>
                <c:ptCount val="12"/>
                <c:pt idx="0">
                  <c:v>48.860999999999997</c:v>
                </c:pt>
                <c:pt idx="1">
                  <c:v>148.84299999999999</c:v>
                </c:pt>
                <c:pt idx="2">
                  <c:v>105.38200000000001</c:v>
                </c:pt>
                <c:pt idx="3">
                  <c:v>33.694000000000003</c:v>
                </c:pt>
                <c:pt idx="4">
                  <c:v>56.122</c:v>
                </c:pt>
                <c:pt idx="5">
                  <c:v>103.152</c:v>
                </c:pt>
                <c:pt idx="6">
                  <c:v>109.14100000000001</c:v>
                </c:pt>
                <c:pt idx="7">
                  <c:v>43.281999999999996</c:v>
                </c:pt>
                <c:pt idx="8">
                  <c:v>50.142000000000003</c:v>
                </c:pt>
                <c:pt idx="9">
                  <c:v>174.67500000000001</c:v>
                </c:pt>
                <c:pt idx="10">
                  <c:v>74.686999999999998</c:v>
                </c:pt>
                <c:pt idx="11">
                  <c:v>42.015000000000001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C7-47A6-BA9E-6A229316D3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200400"/>
        <c:axId val="998208304"/>
      </c:lineChart>
      <c:catAx>
        <c:axId val="123949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Piena slaukšanas</a:t>
                </a:r>
                <a:r>
                  <a:rPr lang="lv-LV" baseline="0" dirty="0"/>
                  <a:t> tehnoloģija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495120"/>
        <c:crosses val="autoZero"/>
        <c:auto val="1"/>
        <c:lblAlgn val="ctr"/>
        <c:lblOffset val="100"/>
        <c:noMultiLvlLbl val="0"/>
      </c:catAx>
      <c:valAx>
        <c:axId val="123949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496784"/>
        <c:crosses val="autoZero"/>
        <c:crossBetween val="between"/>
      </c:valAx>
      <c:valAx>
        <c:axId val="998208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0400"/>
        <c:crosses val="max"/>
        <c:crossBetween val="between"/>
      </c:valAx>
      <c:catAx>
        <c:axId val="99820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208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Aprēķins!$AO$68</c:f>
              <c:strCache>
                <c:ptCount val="1"/>
                <c:pt idx="0">
                  <c:v>Pārējās izmaksas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Aprēķins!$AP$68:$AS$68</c:f>
              <c:numCache>
                <c:formatCode>General</c:formatCode>
                <c:ptCount val="4"/>
                <c:pt idx="0">
                  <c:v>36142.150181554927</c:v>
                </c:pt>
                <c:pt idx="1">
                  <c:v>36142.150181554927</c:v>
                </c:pt>
                <c:pt idx="2">
                  <c:v>72952.022502069274</c:v>
                </c:pt>
                <c:pt idx="3">
                  <c:v>72952.022502069274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4-49F3-9871-7CCD82337B12}"/>
            </c:ext>
          </c:extLst>
        </c:ser>
        <c:ser>
          <c:idx val="1"/>
          <c:order val="1"/>
          <c:tx>
            <c:strRef>
              <c:f>Aprēķins!$AO$69</c:f>
              <c:strCache>
                <c:ptCount val="1"/>
                <c:pt idx="0">
                  <c:v>Elektroenerģija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Aprēķins!$AP$69:$AS$69</c:f>
              <c:numCache>
                <c:formatCode>General</c:formatCode>
                <c:ptCount val="4"/>
                <c:pt idx="0">
                  <c:v>4321.2762499999999</c:v>
                </c:pt>
                <c:pt idx="1">
                  <c:v>12963.828750000001</c:v>
                </c:pt>
                <c:pt idx="2">
                  <c:v>4721.0470967741931</c:v>
                </c:pt>
                <c:pt idx="3">
                  <c:v>6137.3612258064513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4-49F3-9871-7CCD82337B12}"/>
            </c:ext>
          </c:extLst>
        </c:ser>
        <c:ser>
          <c:idx val="2"/>
          <c:order val="2"/>
          <c:tx>
            <c:strRef>
              <c:f>Aprēķins!$AO$70</c:f>
              <c:strCache>
                <c:ptCount val="1"/>
                <c:pt idx="0">
                  <c:v>Noma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Aprēķins!$AP$70:$AS$70</c:f>
              <c:numCache>
                <c:formatCode>General</c:formatCode>
                <c:ptCount val="4"/>
                <c:pt idx="0">
                  <c:v>4646.65625</c:v>
                </c:pt>
                <c:pt idx="1">
                  <c:v>4646.65625</c:v>
                </c:pt>
                <c:pt idx="2">
                  <c:v>5556.9780645161291</c:v>
                </c:pt>
                <c:pt idx="3">
                  <c:v>5556.9780645161291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4-49F3-9871-7CCD82337B12}"/>
            </c:ext>
          </c:extLst>
        </c:ser>
        <c:ser>
          <c:idx val="3"/>
          <c:order val="3"/>
          <c:tx>
            <c:strRef>
              <c:f>Aprēķins!$AO$71</c:f>
              <c:strCache>
                <c:ptCount val="1"/>
                <c:pt idx="0">
                  <c:v>Dīzeļdegviela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Aprēķins!$AP$71:$AS$71</c:f>
              <c:numCache>
                <c:formatCode>General</c:formatCode>
                <c:ptCount val="4"/>
                <c:pt idx="0">
                  <c:v>9265.9162500000002</c:v>
                </c:pt>
                <c:pt idx="1">
                  <c:v>13898.874374999999</c:v>
                </c:pt>
                <c:pt idx="2">
                  <c:v>13720.24870967742</c:v>
                </c:pt>
                <c:pt idx="3">
                  <c:v>20580.37306451613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4-49F3-9871-7CCD82337B12}"/>
            </c:ext>
          </c:extLst>
        </c:ser>
        <c:ser>
          <c:idx val="4"/>
          <c:order val="4"/>
          <c:tx>
            <c:strRef>
              <c:f>Aprēķins!$AO$72</c:f>
              <c:strCache>
                <c:ptCount val="1"/>
                <c:pt idx="0">
                  <c:v>Tehnikas un iekārtu uzturēšana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Aprēķins!$AP$72:$AS$72</c:f>
              <c:numCache>
                <c:formatCode>General</c:formatCode>
                <c:ptCount val="4"/>
                <c:pt idx="0">
                  <c:v>11545.9275</c:v>
                </c:pt>
                <c:pt idx="1">
                  <c:v>11545.9275</c:v>
                </c:pt>
                <c:pt idx="2">
                  <c:v>14972.719032258063</c:v>
                </c:pt>
                <c:pt idx="3">
                  <c:v>14972.719032258063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4-49F3-9871-7CCD82337B12}"/>
            </c:ext>
          </c:extLst>
        </c:ser>
        <c:ser>
          <c:idx val="5"/>
          <c:order val="5"/>
          <c:tx>
            <c:strRef>
              <c:f>Aprēķins!$AO$73</c:f>
              <c:strCache>
                <c:ptCount val="1"/>
                <c:pt idx="0">
                  <c:v>Alga un sociālās apdrošināšanas maksājumi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Aprēķins!$AP$73:$AS$73</c:f>
              <c:numCache>
                <c:formatCode>General</c:formatCode>
                <c:ptCount val="4"/>
                <c:pt idx="0">
                  <c:v>9870.07</c:v>
                </c:pt>
                <c:pt idx="1">
                  <c:v>14805.105</c:v>
                </c:pt>
                <c:pt idx="2">
                  <c:v>23607.070000000003</c:v>
                </c:pt>
                <c:pt idx="3">
                  <c:v>35410.605000000003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E4-49F3-9871-7CCD82337B12}"/>
            </c:ext>
          </c:extLst>
        </c:ser>
        <c:ser>
          <c:idx val="6"/>
          <c:order val="6"/>
          <c:tx>
            <c:strRef>
              <c:f>Aprēķins!$AO$74</c:f>
              <c:strCache>
                <c:ptCount val="1"/>
                <c:pt idx="0">
                  <c:v>Tehnikas un iekārtu nolietojums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Aprēķins!$AP$74:$AS$74</c:f>
              <c:numCache>
                <c:formatCode>General</c:formatCode>
                <c:ptCount val="4"/>
                <c:pt idx="0">
                  <c:v>22365.366249999999</c:v>
                </c:pt>
                <c:pt idx="1">
                  <c:v>22365.366249999999</c:v>
                </c:pt>
                <c:pt idx="2">
                  <c:v>29499.633870967744</c:v>
                </c:pt>
                <c:pt idx="3">
                  <c:v>29499.633870967744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E4-49F3-9871-7CCD82337B12}"/>
            </c:ext>
          </c:extLst>
        </c:ser>
        <c:ser>
          <c:idx val="7"/>
          <c:order val="7"/>
          <c:tx>
            <c:strRef>
              <c:f>Aprēķins!$AO$75</c:f>
              <c:strCache>
                <c:ptCount val="1"/>
                <c:pt idx="0">
                  <c:v>Pašražotās lopbarības izmaksas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Aprēķins!$AP$75:$AS$75</c:f>
              <c:numCache>
                <c:formatCode>General</c:formatCode>
                <c:ptCount val="4"/>
                <c:pt idx="0">
                  <c:v>4926.2000000000007</c:v>
                </c:pt>
                <c:pt idx="1">
                  <c:v>4926.2000000000007</c:v>
                </c:pt>
                <c:pt idx="2">
                  <c:v>26770.678709677421</c:v>
                </c:pt>
                <c:pt idx="3">
                  <c:v>39085.190916129031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E4-49F3-9871-7CCD82337B12}"/>
            </c:ext>
          </c:extLst>
        </c:ser>
        <c:ser>
          <c:idx val="8"/>
          <c:order val="8"/>
          <c:tx>
            <c:strRef>
              <c:f>Aprēķins!$AO$76</c:f>
              <c:strCache>
                <c:ptCount val="1"/>
                <c:pt idx="0">
                  <c:v>Lopbarība, pirktā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Aprēķins!$AP$66:$AS$67</c:f>
              <c:multiLvlStrCache>
                <c:ptCount val="4"/>
                <c:lvl>
                  <c:pt idx="0">
                    <c:v>2021</c:v>
                  </c:pt>
                  <c:pt idx="1">
                    <c:v>2023*</c:v>
                  </c:pt>
                  <c:pt idx="2">
                    <c:v>2021</c:v>
                  </c:pt>
                  <c:pt idx="3">
                    <c:v>2023*</c:v>
                  </c:pt>
                </c:lvl>
                <c:lvl>
                  <c:pt idx="0">
                    <c:v>Bioloģiskās saimniecības</c:v>
                  </c:pt>
                  <c:pt idx="2">
                    <c:v>Konvencionālās saimniecības</c:v>
                  </c:pt>
                </c:lvl>
              </c:multiLvlStrCache>
            </c:multiLvlStrRef>
          </c:cat>
          <c:val>
            <c:numRef>
              <c:f>Aprēķins!$AP$76:$AS$76</c:f>
              <c:numCache>
                <c:formatCode>General</c:formatCode>
                <c:ptCount val="4"/>
                <c:pt idx="0">
                  <c:v>10102.033542770758</c:v>
                </c:pt>
                <c:pt idx="1">
                  <c:v>30306.100628312273</c:v>
                </c:pt>
                <c:pt idx="2">
                  <c:v>35887.071182795698</c:v>
                </c:pt>
                <c:pt idx="3">
                  <c:v>46653.192537634408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4-49F3-9871-7CCD82337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315610976"/>
        <c:axId val="1315613472"/>
      </c:barChart>
      <c:catAx>
        <c:axId val="131561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613472"/>
        <c:crosses val="autoZero"/>
        <c:auto val="1"/>
        <c:lblAlgn val="ctr"/>
        <c:lblOffset val="100"/>
        <c:noMultiLvlLbl val="0"/>
      </c:catAx>
      <c:valAx>
        <c:axId val="131561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61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Aprēķins!$AT$57</c:f>
              <c:strCache>
                <c:ptCount val="1"/>
                <c:pt idx="0">
                  <c:v>Pārējās izmaksas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Aprēķins!$AU$57:$AZ$57</c:f>
              <c:numCache>
                <c:formatCode>General</c:formatCode>
                <c:ptCount val="6"/>
                <c:pt idx="0">
                  <c:v>37</c:v>
                </c:pt>
                <c:pt idx="1">
                  <c:v>34</c:v>
                </c:pt>
                <c:pt idx="2">
                  <c:v>39</c:v>
                </c:pt>
                <c:pt idx="3">
                  <c:v>33</c:v>
                </c:pt>
                <c:pt idx="4">
                  <c:v>24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9-4714-917C-7E6D91E8C07D}"/>
            </c:ext>
          </c:extLst>
        </c:ser>
        <c:ser>
          <c:idx val="1"/>
          <c:order val="1"/>
          <c:tx>
            <c:strRef>
              <c:f>Aprēķins!$AT$58</c:f>
              <c:strCache>
                <c:ptCount val="1"/>
                <c:pt idx="0">
                  <c:v>Elektroenerģija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09-4714-917C-7E6D91E8C07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09-4714-917C-7E6D91E8C07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009-4714-917C-7E6D91E8C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Aprēķins!$AU$58:$AZ$58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09-4714-917C-7E6D91E8C07D}"/>
            </c:ext>
          </c:extLst>
        </c:ser>
        <c:ser>
          <c:idx val="2"/>
          <c:order val="2"/>
          <c:tx>
            <c:strRef>
              <c:f>Aprēķins!$AT$59</c:f>
              <c:strCache>
                <c:ptCount val="1"/>
                <c:pt idx="0">
                  <c:v>Noma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009-4714-917C-7E6D91E8C07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009-4714-917C-7E6D91E8C07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09-4714-917C-7E6D91E8C07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09-4714-917C-7E6D91E8C07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009-4714-917C-7E6D91E8C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Aprēķins!$AU$59:$AZ$59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09-4714-917C-7E6D91E8C07D}"/>
            </c:ext>
          </c:extLst>
        </c:ser>
        <c:ser>
          <c:idx val="3"/>
          <c:order val="3"/>
          <c:tx>
            <c:strRef>
              <c:f>Aprēķins!$AT$60</c:f>
              <c:strCache>
                <c:ptCount val="1"/>
                <c:pt idx="0">
                  <c:v>Dīzeļdegviela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Aprēķins!$AU$60:$AZ$60</c:f>
              <c:numCache>
                <c:formatCode>General</c:formatCode>
                <c:ptCount val="6"/>
                <c:pt idx="0">
                  <c:v>13</c:v>
                </c:pt>
                <c:pt idx="1">
                  <c:v>8</c:v>
                </c:pt>
                <c:pt idx="2">
                  <c:v>10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09-4714-917C-7E6D91E8C07D}"/>
            </c:ext>
          </c:extLst>
        </c:ser>
        <c:ser>
          <c:idx val="4"/>
          <c:order val="4"/>
          <c:tx>
            <c:strRef>
              <c:f>Aprēķins!$AT$61</c:f>
              <c:strCache>
                <c:ptCount val="1"/>
                <c:pt idx="0">
                  <c:v>Tehnikas un iekārtu uzturēšana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Aprēķins!$AU$61:$AZ$61</c:f>
              <c:numCache>
                <c:formatCode>General</c:formatCode>
                <c:ptCount val="6"/>
                <c:pt idx="0">
                  <c:v>11</c:v>
                </c:pt>
                <c:pt idx="1">
                  <c:v>10</c:v>
                </c:pt>
                <c:pt idx="2">
                  <c:v>10</c:v>
                </c:pt>
                <c:pt idx="3">
                  <c:v>6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09-4714-917C-7E6D91E8C07D}"/>
            </c:ext>
          </c:extLst>
        </c:ser>
        <c:ser>
          <c:idx val="5"/>
          <c:order val="5"/>
          <c:tx>
            <c:strRef>
              <c:f>Aprēķins!$AT$62</c:f>
              <c:strCache>
                <c:ptCount val="1"/>
                <c:pt idx="0">
                  <c:v>Alga un sociālās apdrošināšanas maksājumi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Aprēķins!$AU$62:$AZ$62</c:f>
              <c:numCache>
                <c:formatCode>General</c:formatCode>
                <c:ptCount val="6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10</c:v>
                </c:pt>
                <c:pt idx="4">
                  <c:v>12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09-4714-917C-7E6D91E8C07D}"/>
            </c:ext>
          </c:extLst>
        </c:ser>
        <c:ser>
          <c:idx val="6"/>
          <c:order val="6"/>
          <c:tx>
            <c:strRef>
              <c:f>Aprēķins!$AT$63</c:f>
              <c:strCache>
                <c:ptCount val="1"/>
                <c:pt idx="0">
                  <c:v>Tehnikas un iekārtu nolietojums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Aprēķins!$AU$63:$AZ$63</c:f>
              <c:numCache>
                <c:formatCode>General</c:formatCode>
                <c:ptCount val="6"/>
                <c:pt idx="0">
                  <c:v>16</c:v>
                </c:pt>
                <c:pt idx="1">
                  <c:v>19</c:v>
                </c:pt>
                <c:pt idx="2">
                  <c:v>16</c:v>
                </c:pt>
                <c:pt idx="3">
                  <c:v>15</c:v>
                </c:pt>
                <c:pt idx="4">
                  <c:v>19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009-4714-917C-7E6D91E8C07D}"/>
            </c:ext>
          </c:extLst>
        </c:ser>
        <c:ser>
          <c:idx val="7"/>
          <c:order val="7"/>
          <c:tx>
            <c:strRef>
              <c:f>Aprēķins!$AT$64</c:f>
              <c:strCache>
                <c:ptCount val="1"/>
                <c:pt idx="0">
                  <c:v>Pašražotās lopbarības izmaksas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Aprēķins!$AU$64:$AZ$64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4</c:v>
                </c:pt>
                <c:pt idx="3">
                  <c:v>12</c:v>
                </c:pt>
                <c:pt idx="4">
                  <c:v>22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09-4714-917C-7E6D91E8C07D}"/>
            </c:ext>
          </c:extLst>
        </c:ser>
        <c:ser>
          <c:idx val="8"/>
          <c:order val="8"/>
          <c:tx>
            <c:strRef>
              <c:f>Aprēķins!$AT$65</c:f>
              <c:strCache>
                <c:ptCount val="1"/>
                <c:pt idx="0">
                  <c:v>Lopbarība, pirktā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Aprēķins!$AU$55:$AZ$56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Aprēķins!$AU$65:$AZ$65</c:f>
              <c:numCache>
                <c:formatCode>General</c:formatCode>
                <c:ptCount val="6"/>
                <c:pt idx="0">
                  <c:v>5</c:v>
                </c:pt>
                <c:pt idx="1">
                  <c:v>9</c:v>
                </c:pt>
                <c:pt idx="2">
                  <c:v>9</c:v>
                </c:pt>
                <c:pt idx="3">
                  <c:v>17</c:v>
                </c:pt>
                <c:pt idx="4">
                  <c:v>11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09-4714-917C-7E6D91E8C0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4065776"/>
        <c:axId val="1214063696"/>
      </c:barChart>
      <c:catAx>
        <c:axId val="1214065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 tehnoloģija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063696"/>
        <c:crosses val="autoZero"/>
        <c:auto val="1"/>
        <c:lblAlgn val="ctr"/>
        <c:lblOffset val="100"/>
        <c:noMultiLvlLbl val="0"/>
      </c:catAx>
      <c:valAx>
        <c:axId val="1214063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Procenti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06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Aprēķins!$DE$865</c:f>
              <c:strCache>
                <c:ptCount val="1"/>
                <c:pt idx="0">
                  <c:v>Vidēji relizēts piens no viena lopbarības ieguvei paredzēta ha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Aprēķins!$DF$863:$DK$864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Aprēķins!$DF$865:$DK$865</c:f>
              <c:numCache>
                <c:formatCode>General</c:formatCode>
                <c:ptCount val="6"/>
                <c:pt idx="0">
                  <c:v>1762</c:v>
                </c:pt>
                <c:pt idx="1">
                  <c:v>2140</c:v>
                </c:pt>
                <c:pt idx="2">
                  <c:v>2186</c:v>
                </c:pt>
                <c:pt idx="3">
                  <c:v>3161</c:v>
                </c:pt>
                <c:pt idx="4">
                  <c:v>2676</c:v>
                </c:pt>
                <c:pt idx="5">
                  <c:v>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C3-4897-85DF-B08B4260FB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</c:barChart>
      <c:lineChart>
        <c:grouping val="standard"/>
        <c:varyColors val="0"/>
        <c:ser>
          <c:idx val="1"/>
          <c:order val="1"/>
          <c:tx>
            <c:strRef>
              <c:f>Aprēķins!$DE$866</c:f>
              <c:strCache>
                <c:ptCount val="1"/>
                <c:pt idx="0">
                  <c:v>Realizētā piena pašizmaksa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Aprēķins!$DF$863:$DK$864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Aprēķins!$DF$866:$DK$866</c:f>
              <c:numCache>
                <c:formatCode>General</c:formatCode>
                <c:ptCount val="6"/>
                <c:pt idx="0">
                  <c:v>0.41799999999999998</c:v>
                </c:pt>
                <c:pt idx="1">
                  <c:v>0.38300000000000001</c:v>
                </c:pt>
                <c:pt idx="2">
                  <c:v>0.441</c:v>
                </c:pt>
                <c:pt idx="3">
                  <c:v>0.375</c:v>
                </c:pt>
                <c:pt idx="4">
                  <c:v>0.33400000000000002</c:v>
                </c:pt>
                <c:pt idx="5">
                  <c:v>0.40200000000000002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C3-4897-85DF-B08B4260FB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Aprēķins!$DE$865</c15:sqref>
                        </c15:formulaRef>
                      </c:ext>
                    </c:extLst>
                    <c:strCache>
                      <c:ptCount val="1"/>
                      <c:pt idx="0">
                        <c:v>Vidēji relizēts piens no viena lopbarības ieguvei paredzēta ha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Base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Aprēķins!$DF$863:$DK$864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Aprēķins!$DF$865:$DK$865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1762</c:v>
                      </c:pt>
                      <c:pt idx="1">
                        <c:v>2140</c:v>
                      </c:pt>
                      <c:pt idx="2">
                        <c:v>2186</c:v>
                      </c:pt>
                      <c:pt idx="3">
                        <c:v>3161</c:v>
                      </c:pt>
                      <c:pt idx="4">
                        <c:v>2676</c:v>
                      </c:pt>
                      <c:pt idx="5">
                        <c:v>4442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878-4EED-BA65-C63B5593D517}"/>
                  </c:ext>
                </c:extLst>
              </c15:ser>
            </c15:filteredBarSeries>
          </c:ext>
        </c:extLst>
      </c:barChart>
      <c:barChart>
        <c:barDir val="col"/>
        <c:grouping val="clustered"/>
        <c:varyColors val="0"/>
        <c:ser>
          <c:idx val="2"/>
          <c:order val="2"/>
          <c:tx>
            <c:strRef>
              <c:f>Aprēķins!$DE$867</c:f>
              <c:strCache>
                <c:ptCount val="1"/>
                <c:pt idx="0">
                  <c:v>Lopbarības ieguvei paredzētie ha vidēji uz vienu govi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Aprēķins!$DF$863:$DK$864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Aprēķins!$DF$867:$DK$867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2.1</c:v>
                </c:pt>
                <c:pt idx="2">
                  <c:v>1.9</c:v>
                </c:pt>
                <c:pt idx="3">
                  <c:v>1.9</c:v>
                </c:pt>
                <c:pt idx="4">
                  <c:v>2.4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8-4EED-BA65-C63B5593D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94576"/>
        <c:axId val="998194160"/>
      </c:barChart>
      <c:lineChart>
        <c:grouping val="standard"/>
        <c:varyColors val="0"/>
        <c:ser>
          <c:idx val="1"/>
          <c:order val="1"/>
          <c:tx>
            <c:strRef>
              <c:f>Aprēķins!$DE$866</c:f>
              <c:strCache>
                <c:ptCount val="1"/>
                <c:pt idx="0">
                  <c:v>Realizētā piena pašizmaksa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0"/>
                  <c:y val="1.7563385844630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78-4EED-BA65-C63B5593D5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Aprēķins!$DF$863:$DK$864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Aprēķins!$DF$866:$DK$866</c:f>
              <c:numCache>
                <c:formatCode>General</c:formatCode>
                <c:ptCount val="6"/>
                <c:pt idx="0">
                  <c:v>0.41799999999999998</c:v>
                </c:pt>
                <c:pt idx="1">
                  <c:v>0.38300000000000001</c:v>
                </c:pt>
                <c:pt idx="2">
                  <c:v>0.441</c:v>
                </c:pt>
                <c:pt idx="3">
                  <c:v>0.375</c:v>
                </c:pt>
                <c:pt idx="4">
                  <c:v>0.33400000000000002</c:v>
                </c:pt>
                <c:pt idx="5">
                  <c:v>0.40200000000000002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78-4EED-BA65-C63B5593D5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Aprēķins!$DF$871</c:f>
              <c:strCache>
                <c:ptCount val="1"/>
                <c:pt idx="0">
                  <c:v>Vidēji relizēts piens no viena lopbarības ieguvei paredzēta ha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5362489150507024E-3"/>
                  <c:y val="9.5280406877673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1C9-4280-AFC4-E528DB047409}"/>
                </c:ext>
              </c:extLst>
            </c:dLbl>
            <c:dLbl>
              <c:idx val="1"/>
              <c:layout>
                <c:manualLayout>
                  <c:x val="0"/>
                  <c:y val="7.4567274947744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1C9-4280-AFC4-E528DB047409}"/>
                </c:ext>
              </c:extLst>
            </c:dLbl>
            <c:dLbl>
              <c:idx val="2"/>
              <c:layout>
                <c:manualLayout>
                  <c:x val="2.2681244575253512E-3"/>
                  <c:y val="0.11185091242161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1C9-4280-AFC4-E528DB047409}"/>
                </c:ext>
              </c:extLst>
            </c:dLbl>
            <c:dLbl>
              <c:idx val="3"/>
              <c:layout>
                <c:manualLayout>
                  <c:x val="-2.2681244575253512E-3"/>
                  <c:y val="0.24441495677316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1C9-4280-AFC4-E528DB047409}"/>
                </c:ext>
              </c:extLst>
            </c:dLbl>
            <c:dLbl>
              <c:idx val="4"/>
              <c:layout>
                <c:manualLayout>
                  <c:x val="0"/>
                  <c:y val="0.12842141796555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1C9-4280-AFC4-E528DB047409}"/>
                </c:ext>
              </c:extLst>
            </c:dLbl>
            <c:dLbl>
              <c:idx val="5"/>
              <c:layout>
                <c:manualLayout>
                  <c:x val="0"/>
                  <c:y val="0.31483960533491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1C9-4280-AFC4-E528DB047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Aprēķins!$DG$869:$DL$870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Gana</c:v>
                  </c:pt>
                  <c:pt idx="3">
                    <c:v>Negana</c:v>
                  </c:pt>
                </c:lvl>
              </c:multiLvlStrCache>
            </c:multiLvlStrRef>
          </c:cat>
          <c:val>
            <c:numRef>
              <c:f>Aprēķins!$DG$871:$DL$871</c:f>
              <c:numCache>
                <c:formatCode>General</c:formatCode>
                <c:ptCount val="6"/>
                <c:pt idx="0">
                  <c:v>2887</c:v>
                </c:pt>
                <c:pt idx="1">
                  <c:v>2411</c:v>
                </c:pt>
                <c:pt idx="2">
                  <c:v>3393</c:v>
                </c:pt>
                <c:pt idx="3">
                  <c:v>7646</c:v>
                </c:pt>
                <c:pt idx="4">
                  <c:v>3928</c:v>
                </c:pt>
                <c:pt idx="5">
                  <c:v>9787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C9-4280-AFC4-E528DB0474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  <c:extLst/>
      </c:barChar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94576"/>
        <c:axId val="9981941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Aprēķins!$DF$873</c15:sqref>
                        </c15:formulaRef>
                      </c:ext>
                    </c:extLst>
                    <c:strCache>
                      <c:ptCount val="1"/>
                      <c:pt idx="0">
                        <c:v>Lopbarības ieguvei paredzētie ha vidēji uz vienu govi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25400"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Aprēķins!$DG$873:$DL$873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1.9</c:v>
                      </c:pt>
                      <c:pt idx="1">
                        <c:v>2.4</c:v>
                      </c:pt>
                      <c:pt idx="2">
                        <c:v>1.8</c:v>
                      </c:pt>
                      <c:pt idx="3">
                        <c:v>0.9</c:v>
                      </c:pt>
                      <c:pt idx="4">
                        <c:v>2.1</c:v>
                      </c:pt>
                      <c:pt idx="5">
                        <c:v>0.9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91C9-4280-AFC4-E528DB047409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"/>
          <c:order val="1"/>
          <c:tx>
            <c:strRef>
              <c:f>Aprēķins!$DF$872</c:f>
              <c:strCache>
                <c:ptCount val="1"/>
                <c:pt idx="0">
                  <c:v>Realizētā piena pašizmaksa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1016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Aprēķins!$DG$863:$DL$864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Aprēķins!$DG$872:$DL$872</c:f>
              <c:numCache>
                <c:formatCode>General</c:formatCode>
                <c:ptCount val="6"/>
                <c:pt idx="0">
                  <c:v>0.376</c:v>
                </c:pt>
                <c:pt idx="1">
                  <c:v>0.33700000000000002</c:v>
                </c:pt>
                <c:pt idx="2">
                  <c:v>0.37</c:v>
                </c:pt>
                <c:pt idx="3">
                  <c:v>0.45800000000000002</c:v>
                </c:pt>
                <c:pt idx="4">
                  <c:v>0.43099999999999999</c:v>
                </c:pt>
                <c:pt idx="5">
                  <c:v>0.33700000000000002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1C9-4280-AFC4-E528DB0474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Aprēķins!$DF$874</c15:sqref>
                        </c15:formulaRef>
                      </c:ext>
                    </c:extLst>
                    <c:strCache>
                      <c:ptCount val="1"/>
                      <c:pt idx="0">
                        <c:v>Realizēts piens kg nostrādātā vienā stundā piena lopkopības saimniecībā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Aprēķins!$DG$874:$DL$874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50.973999999999997</c:v>
                      </c:pt>
                      <c:pt idx="1">
                        <c:v>57.801000000000002</c:v>
                      </c:pt>
                      <c:pt idx="2">
                        <c:v>55.421999999999997</c:v>
                      </c:pt>
                      <c:pt idx="3">
                        <c:v>148.84299999999999</c:v>
                      </c:pt>
                      <c:pt idx="4">
                        <c:v>68.760999999999996</c:v>
                      </c:pt>
                      <c:pt idx="5">
                        <c:v>138.27799999999999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91C9-4280-AFC4-E528DB047409}"/>
                  </c:ext>
                </c:extLst>
              </c15:ser>
            </c15:filteredLineSeries>
          </c:ext>
        </c:extLst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8923265956345"/>
          <c:y val="3.7308203397711771E-2"/>
          <c:w val="0.70485628663378186"/>
          <c:h val="0.46264089413541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Aprēķins!$DF$873</c:f>
              <c:strCache>
                <c:ptCount val="1"/>
                <c:pt idx="0">
                  <c:v>Lopbarības ieguvei paredzētie ha vidēji uz vienu govi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Aprēķins!$DG$869:$DL$870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Gana</c:v>
                  </c:pt>
                  <c:pt idx="3">
                    <c:v>Negana</c:v>
                  </c:pt>
                </c:lvl>
              </c:multiLvlStrCache>
            </c:multiLvlStrRef>
          </c:cat>
          <c:val>
            <c:numRef>
              <c:f>Aprēķins!$DG$873:$DL$873</c:f>
              <c:numCache>
                <c:formatCode>General</c:formatCode>
                <c:ptCount val="6"/>
                <c:pt idx="0">
                  <c:v>1.9</c:v>
                </c:pt>
                <c:pt idx="1">
                  <c:v>2.4</c:v>
                </c:pt>
                <c:pt idx="2">
                  <c:v>1.8</c:v>
                </c:pt>
                <c:pt idx="3">
                  <c:v>0.9</c:v>
                </c:pt>
                <c:pt idx="4">
                  <c:v>2.1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6-477A-8309-9FA7162C7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  <c:extLst/>
      </c:barChar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94576"/>
        <c:axId val="9981941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Aprēķins!$DF$873</c15:sqref>
                        </c15:formulaRef>
                      </c:ext>
                    </c:extLst>
                    <c:strCache>
                      <c:ptCount val="1"/>
                      <c:pt idx="0">
                        <c:v>Lopbarības ieguvei paredzētie ha vidēji uz vienu govi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25400"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Aprēķins!$DG$873:$DL$873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1.9</c:v>
                      </c:pt>
                      <c:pt idx="1">
                        <c:v>2.4</c:v>
                      </c:pt>
                      <c:pt idx="2">
                        <c:v>1.8</c:v>
                      </c:pt>
                      <c:pt idx="3">
                        <c:v>0.9</c:v>
                      </c:pt>
                      <c:pt idx="4">
                        <c:v>2.1</c:v>
                      </c:pt>
                      <c:pt idx="5">
                        <c:v>0.9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3B6-477A-8309-9FA7162C790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"/>
          <c:order val="1"/>
          <c:tx>
            <c:strRef>
              <c:f>Aprēķins!$DF$874</c:f>
              <c:strCache>
                <c:ptCount val="1"/>
                <c:pt idx="0">
                  <c:v>Realizēts piens kg nostrādātā vienā stundā piena lopkopības saimniecībā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Aprēķins!$DG$863:$DL$864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Bioloģiskās saimniecības</c:v>
                  </c:pt>
                  <c:pt idx="3">
                    <c:v>Konvencionālās saimniecības</c:v>
                  </c:pt>
                </c:lvl>
              </c:multiLvlStrCache>
            </c:multiLvlStrRef>
          </c:cat>
          <c:val>
            <c:numRef>
              <c:f>Aprēķins!$DG$874:$DL$874</c:f>
              <c:numCache>
                <c:formatCode>General</c:formatCode>
                <c:ptCount val="6"/>
                <c:pt idx="0">
                  <c:v>50.973999999999997</c:v>
                </c:pt>
                <c:pt idx="1">
                  <c:v>57.801000000000002</c:v>
                </c:pt>
                <c:pt idx="2">
                  <c:v>55.421999999999997</c:v>
                </c:pt>
                <c:pt idx="3">
                  <c:v>148.84299999999999</c:v>
                </c:pt>
                <c:pt idx="4">
                  <c:v>68.760999999999996</c:v>
                </c:pt>
                <c:pt idx="5">
                  <c:v>138.27799999999999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B6-477A-8309-9FA7162C79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Aprēķins!$DF$874</c15:sqref>
                        </c15:formulaRef>
                      </c:ext>
                    </c:extLst>
                    <c:strCache>
                      <c:ptCount val="1"/>
                      <c:pt idx="0">
                        <c:v>Realizēts piens kg nostrādātā vienā stundā piena lopkopības saimniecībā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Aprēķins!$DG$874:$DL$874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50.973999999999997</c:v>
                      </c:pt>
                      <c:pt idx="1">
                        <c:v>57.801000000000002</c:v>
                      </c:pt>
                      <c:pt idx="2">
                        <c:v>55.421999999999997</c:v>
                      </c:pt>
                      <c:pt idx="3">
                        <c:v>148.84299999999999</c:v>
                      </c:pt>
                      <c:pt idx="4">
                        <c:v>68.760999999999996</c:v>
                      </c:pt>
                      <c:pt idx="5">
                        <c:v>138.27799999999999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A3B6-477A-8309-9FA7162C7901}"/>
                  </c:ext>
                </c:extLst>
              </c15:ser>
            </c15:filteredLineSeries>
          </c:ext>
        </c:extLst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856072322809478E-2"/>
          <c:y val="0.73127074131852388"/>
          <c:w val="0.80760643218665062"/>
          <c:h val="0.232922103508792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Aprēķins!$DF$879</c:f>
              <c:strCache>
                <c:ptCount val="1"/>
                <c:pt idx="0">
                  <c:v>Vidēji relizēts piens no viena lopbarības ieguvei paredzēta ha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Aprēķins!$DG$877:$DL$878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Piesieta</c:v>
                  </c:pt>
                  <c:pt idx="3">
                    <c:v>Nepiesieta</c:v>
                  </c:pt>
                </c:lvl>
              </c:multiLvlStrCache>
            </c:multiLvlStrRef>
          </c:cat>
          <c:val>
            <c:numRef>
              <c:f>Aprēķins!$DG$879:$DL$879</c:f>
              <c:numCache>
                <c:formatCode>General</c:formatCode>
                <c:ptCount val="6"/>
                <c:pt idx="0">
                  <c:v>2782</c:v>
                </c:pt>
                <c:pt idx="1">
                  <c:v>2454</c:v>
                </c:pt>
                <c:pt idx="2">
                  <c:v>3334</c:v>
                </c:pt>
                <c:pt idx="3">
                  <c:v>3594</c:v>
                </c:pt>
                <c:pt idx="4">
                  <c:v>3124</c:v>
                </c:pt>
                <c:pt idx="5">
                  <c:v>5597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5-4D9A-9F85-D6D1F0B483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  <c:extLst/>
      </c:barChar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94576"/>
        <c:axId val="9981941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Aprēķins!$DF$873</c15:sqref>
                        </c15:formulaRef>
                      </c:ext>
                    </c:extLst>
                    <c:strCache>
                      <c:ptCount val="1"/>
                      <c:pt idx="0">
                        <c:v>Lopbarības ieguvei paredzētie ha vidēji uz vienu govi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25400"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Aprēķins!$DG$873:$DL$873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1.9</c:v>
                      </c:pt>
                      <c:pt idx="1">
                        <c:v>2.4</c:v>
                      </c:pt>
                      <c:pt idx="2">
                        <c:v>1.8</c:v>
                      </c:pt>
                      <c:pt idx="3">
                        <c:v>0.9</c:v>
                      </c:pt>
                      <c:pt idx="4">
                        <c:v>2.1</c:v>
                      </c:pt>
                      <c:pt idx="5">
                        <c:v>0.9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AE85-4D9A-9F85-D6D1F0B4836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"/>
          <c:order val="1"/>
          <c:tx>
            <c:strRef>
              <c:f>Aprēķins!$DF$880</c:f>
              <c:strCache>
                <c:ptCount val="1"/>
                <c:pt idx="0">
                  <c:v>Realizētā piena pašizmaksa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101600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Aprēķins!$DG$877:$DL$878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Piesieta</c:v>
                  </c:pt>
                  <c:pt idx="3">
                    <c:v>Nepiesieta</c:v>
                  </c:pt>
                </c:lvl>
              </c:multiLvlStrCache>
            </c:multiLvlStrRef>
          </c:cat>
          <c:val>
            <c:numRef>
              <c:f>Aprēķins!$DG$880:$DL$880</c:f>
              <c:numCache>
                <c:formatCode>General</c:formatCode>
                <c:ptCount val="6"/>
                <c:pt idx="0">
                  <c:v>0.375</c:v>
                </c:pt>
                <c:pt idx="1">
                  <c:v>0.34699999999999998</c:v>
                </c:pt>
                <c:pt idx="2">
                  <c:v>0.379</c:v>
                </c:pt>
                <c:pt idx="3">
                  <c:v>0.39300000000000002</c:v>
                </c:pt>
                <c:pt idx="4">
                  <c:v>0.36699999999999999</c:v>
                </c:pt>
                <c:pt idx="5">
                  <c:v>0.32900000000000001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85-4D9A-9F85-D6D1F0B483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Aprēķins!$DF$874</c15:sqref>
                        </c15:formulaRef>
                      </c:ext>
                    </c:extLst>
                    <c:strCache>
                      <c:ptCount val="1"/>
                      <c:pt idx="0">
                        <c:v>Realizēts piens kg nostrādātā vienā stundā piena lopkopības saimniecībā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Aprēķins!$DG$877:$DL$878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Piesieta</c:v>
                        </c:pt>
                        <c:pt idx="3">
                          <c:v>Nepiesieta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Aprēķins!$DG$874:$DL$874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50.973999999999997</c:v>
                      </c:pt>
                      <c:pt idx="1">
                        <c:v>57.801000000000002</c:v>
                      </c:pt>
                      <c:pt idx="2">
                        <c:v>55.421999999999997</c:v>
                      </c:pt>
                      <c:pt idx="3">
                        <c:v>148.84299999999999</c:v>
                      </c:pt>
                      <c:pt idx="4">
                        <c:v>68.760999999999996</c:v>
                      </c:pt>
                      <c:pt idx="5">
                        <c:v>138.27799999999999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AE85-4D9A-9F85-D6D1F0B4836C}"/>
                  </c:ext>
                </c:extLst>
              </c15:ser>
            </c15:filteredLineSeries>
          </c:ext>
        </c:extLst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 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Aprēķins!$DF$881</c:f>
              <c:strCache>
                <c:ptCount val="1"/>
                <c:pt idx="0">
                  <c:v>Lopbarības ieguvei paredzētie ha vidēji uz vienu govi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Aprēķins!$DG$877:$DL$878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Piesieta</c:v>
                  </c:pt>
                  <c:pt idx="3">
                    <c:v>Nepiesieta</c:v>
                  </c:pt>
                </c:lvl>
              </c:multiLvlStrCache>
            </c:multiLvlStrRef>
          </c:cat>
          <c:val>
            <c:numRef>
              <c:f>Aprēķins!$DG$881:$DL$881</c:f>
              <c:numCache>
                <c:formatCode>General</c:formatCode>
                <c:ptCount val="6"/>
                <c:pt idx="0">
                  <c:v>2</c:v>
                </c:pt>
                <c:pt idx="1">
                  <c:v>2.5</c:v>
                </c:pt>
                <c:pt idx="2">
                  <c:v>1.8</c:v>
                </c:pt>
                <c:pt idx="3">
                  <c:v>1.5</c:v>
                </c:pt>
                <c:pt idx="4">
                  <c:v>2</c:v>
                </c:pt>
                <c:pt idx="5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A6-4D12-958C-B24A052A2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998206640"/>
        <c:axId val="998207472"/>
        <c:extLst/>
      </c:barChar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94576"/>
        <c:axId val="99819416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Aprēķins!$DF$873</c15:sqref>
                        </c15:formulaRef>
                      </c:ext>
                    </c:extLst>
                    <c:strCache>
                      <c:ptCount val="1"/>
                      <c:pt idx="0">
                        <c:v>Lopbarības ieguvei paredzētie ha vidēji uz vienu govi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Aprēķins!$DG$863:$DL$864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Bioloģiskās saimniecības</c:v>
                        </c:pt>
                        <c:pt idx="3">
                          <c:v>Konvencionālās saimniecības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Aprēķins!$DG$873:$DL$873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1.9</c:v>
                      </c:pt>
                      <c:pt idx="1">
                        <c:v>2.4</c:v>
                      </c:pt>
                      <c:pt idx="2">
                        <c:v>1.8</c:v>
                      </c:pt>
                      <c:pt idx="3">
                        <c:v>0.9</c:v>
                      </c:pt>
                      <c:pt idx="4">
                        <c:v>2.1</c:v>
                      </c:pt>
                      <c:pt idx="5">
                        <c:v>0.9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DA6-4D12-958C-B24A052A2973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1"/>
          <c:order val="1"/>
          <c:tx>
            <c:strRef>
              <c:f>Aprēķins!$DF$882</c:f>
              <c:strCache>
                <c:ptCount val="1"/>
                <c:pt idx="0">
                  <c:v>Realizēts piens kg nostrādātā vienā stundā piena lopkopības saimniecībā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Aprēķins!$DG$877:$DL$878</c:f>
              <c:multiLvlStrCache>
                <c:ptCount val="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2019</c:v>
                  </c:pt>
                  <c:pt idx="4">
                    <c:v>2020</c:v>
                  </c:pt>
                  <c:pt idx="5">
                    <c:v>2021</c:v>
                  </c:pt>
                </c:lvl>
                <c:lvl>
                  <c:pt idx="0">
                    <c:v>Piesieta</c:v>
                  </c:pt>
                  <c:pt idx="3">
                    <c:v>Nepiesieta</c:v>
                  </c:pt>
                </c:lvl>
              </c:multiLvlStrCache>
            </c:multiLvlStrRef>
          </c:cat>
          <c:val>
            <c:numRef>
              <c:f>Aprēķins!$DG$882:$DL$882</c:f>
              <c:numCache>
                <c:formatCode>General</c:formatCode>
                <c:ptCount val="6"/>
                <c:pt idx="0">
                  <c:v>41.595999999999997</c:v>
                </c:pt>
                <c:pt idx="1">
                  <c:v>50.427</c:v>
                </c:pt>
                <c:pt idx="2">
                  <c:v>47.860999999999997</c:v>
                </c:pt>
                <c:pt idx="3">
                  <c:v>106.361</c:v>
                </c:pt>
                <c:pt idx="4">
                  <c:v>93.02</c:v>
                </c:pt>
                <c:pt idx="5">
                  <c:v>99.477999999999994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A6-4D12-958C-B24A052A2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194576"/>
        <c:axId val="99819416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Aprēķins!$DF$874</c15:sqref>
                        </c15:formulaRef>
                      </c:ext>
                    </c:extLst>
                    <c:strCache>
                      <c:ptCount val="1"/>
                      <c:pt idx="0">
                        <c:v>Realizēts piens kg nostrādātā vienā stundā piena lopkopības saimniecībā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75000"/>
                      </a:schemeClr>
                    </a:solidFill>
                    <a:ln w="101600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Aprēķins!$DG$877:$DL$878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2019</c:v>
                        </c:pt>
                        <c:pt idx="1">
                          <c:v>2020</c:v>
                        </c:pt>
                        <c:pt idx="2">
                          <c:v>2021</c:v>
                        </c:pt>
                        <c:pt idx="3">
                          <c:v>2019</c:v>
                        </c:pt>
                        <c:pt idx="4">
                          <c:v>2020</c:v>
                        </c:pt>
                        <c:pt idx="5">
                          <c:v>2021</c:v>
                        </c:pt>
                      </c:lvl>
                      <c:lvl>
                        <c:pt idx="0">
                          <c:v>Piesieta</c:v>
                        </c:pt>
                        <c:pt idx="3">
                          <c:v>Nepiesieta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Aprēķins!$DG$874:$DL$874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50.973999999999997</c:v>
                      </c:pt>
                      <c:pt idx="1">
                        <c:v>57.801000000000002</c:v>
                      </c:pt>
                      <c:pt idx="2">
                        <c:v>55.421999999999997</c:v>
                      </c:pt>
                      <c:pt idx="3">
                        <c:v>148.84299999999999</c:v>
                      </c:pt>
                      <c:pt idx="4">
                        <c:v>68.760999999999996</c:v>
                      </c:pt>
                      <c:pt idx="5">
                        <c:v>138.27799999999999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DA6-4D12-958C-B24A052A2973}"/>
                  </c:ext>
                </c:extLst>
              </c15:ser>
            </c15:filteredLineSeries>
          </c:ext>
        </c:extLst>
      </c:lineChart>
      <c:catAx>
        <c:axId val="998206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Saimniecības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7472"/>
        <c:crosses val="autoZero"/>
        <c:auto val="1"/>
        <c:lblAlgn val="ctr"/>
        <c:lblOffset val="100"/>
        <c:noMultiLvlLbl val="0"/>
      </c:catAx>
      <c:valAx>
        <c:axId val="998207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6640"/>
        <c:crosses val="autoZero"/>
        <c:crossBetween val="between"/>
      </c:valAx>
      <c:valAx>
        <c:axId val="99819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194576"/>
        <c:crosses val="max"/>
        <c:crossBetween val="between"/>
      </c:valAx>
      <c:catAx>
        <c:axId val="99819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1941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44666232763041"/>
          <c:y val="0.77195865101987615"/>
          <c:w val="0.78110650261240389"/>
          <c:h val="0.2280413489801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Aprēķins!$DF$894</c:f>
              <c:strCache>
                <c:ptCount val="1"/>
                <c:pt idx="0">
                  <c:v>Vidēji relizēts piens no viena lopbarības ieguvei paredzēta ha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Aprēķins!$DG$892:$DR$893</c:f>
              <c:multiLvlStrCache>
                <c:ptCount val="12"/>
                <c:lvl>
                  <c:pt idx="0">
                    <c:v>Piena vads</c:v>
                  </c:pt>
                  <c:pt idx="1">
                    <c:v>Robots</c:v>
                  </c:pt>
                  <c:pt idx="2">
                    <c:v>Slaukšanas zāle</c:v>
                  </c:pt>
                  <c:pt idx="3">
                    <c:v>Cits</c:v>
                  </c:pt>
                  <c:pt idx="4">
                    <c:v>Piena vads</c:v>
                  </c:pt>
                  <c:pt idx="5">
                    <c:v>Robots</c:v>
                  </c:pt>
                  <c:pt idx="6">
                    <c:v>Slaukšanas zāle</c:v>
                  </c:pt>
                  <c:pt idx="7">
                    <c:v>Cits</c:v>
                  </c:pt>
                  <c:pt idx="8">
                    <c:v>Piena vads</c:v>
                  </c:pt>
                  <c:pt idx="9">
                    <c:v>Robots</c:v>
                  </c:pt>
                  <c:pt idx="10">
                    <c:v>Slaukšanas zāle</c:v>
                  </c:pt>
                  <c:pt idx="11">
                    <c:v>Cits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Aprēķins!$DG$894:$DR$894</c:f>
              <c:numCache>
                <c:formatCode>General</c:formatCode>
                <c:ptCount val="12"/>
                <c:pt idx="0">
                  <c:v>3096</c:v>
                </c:pt>
                <c:pt idx="1">
                  <c:v>7646</c:v>
                </c:pt>
                <c:pt idx="2">
                  <c:v>3291</c:v>
                </c:pt>
                <c:pt idx="3">
                  <c:v>2119</c:v>
                </c:pt>
                <c:pt idx="4">
                  <c:v>2613</c:v>
                </c:pt>
                <c:pt idx="5">
                  <c:v>4768</c:v>
                </c:pt>
                <c:pt idx="6">
                  <c:v>2799</c:v>
                </c:pt>
                <c:pt idx="7">
                  <c:v>2228</c:v>
                </c:pt>
                <c:pt idx="8">
                  <c:v>3423</c:v>
                </c:pt>
                <c:pt idx="9">
                  <c:v>6609</c:v>
                </c:pt>
                <c:pt idx="10">
                  <c:v>8131</c:v>
                </c:pt>
                <c:pt idx="11">
                  <c:v>2875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5-4203-8441-3F98A7640C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239496784"/>
        <c:axId val="1239495120"/>
      </c:barChart>
      <c:lineChart>
        <c:grouping val="standard"/>
        <c:varyColors val="0"/>
        <c:ser>
          <c:idx val="1"/>
          <c:order val="1"/>
          <c:tx>
            <c:strRef>
              <c:f>Aprēķins!$DF$895</c:f>
              <c:strCache>
                <c:ptCount val="1"/>
                <c:pt idx="0">
                  <c:v>Realizētā piena pašizmaksa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0160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Aprēķins!$DG$892:$DR$893</c:f>
              <c:multiLvlStrCache>
                <c:ptCount val="12"/>
                <c:lvl>
                  <c:pt idx="0">
                    <c:v>Piena vads</c:v>
                  </c:pt>
                  <c:pt idx="1">
                    <c:v>Robots</c:v>
                  </c:pt>
                  <c:pt idx="2">
                    <c:v>Slaukšanas zāle</c:v>
                  </c:pt>
                  <c:pt idx="3">
                    <c:v>Cits</c:v>
                  </c:pt>
                  <c:pt idx="4">
                    <c:v>Piena vads</c:v>
                  </c:pt>
                  <c:pt idx="5">
                    <c:v>Robots</c:v>
                  </c:pt>
                  <c:pt idx="6">
                    <c:v>Slaukšanas zāle</c:v>
                  </c:pt>
                  <c:pt idx="7">
                    <c:v>Cits</c:v>
                  </c:pt>
                  <c:pt idx="8">
                    <c:v>Piena vads</c:v>
                  </c:pt>
                  <c:pt idx="9">
                    <c:v>Robots</c:v>
                  </c:pt>
                  <c:pt idx="10">
                    <c:v>Slaukšanas zāle</c:v>
                  </c:pt>
                  <c:pt idx="11">
                    <c:v>Cits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Aprēķins!$DG$895:$DR$895</c:f>
              <c:numCache>
                <c:formatCode>General</c:formatCode>
                <c:ptCount val="12"/>
                <c:pt idx="0">
                  <c:v>0.38300000000000001</c:v>
                </c:pt>
                <c:pt idx="1">
                  <c:v>0.45800000000000002</c:v>
                </c:pt>
                <c:pt idx="2">
                  <c:v>0.42099999999999999</c:v>
                </c:pt>
                <c:pt idx="3">
                  <c:v>0.33900000000000002</c:v>
                </c:pt>
                <c:pt idx="4">
                  <c:v>0.36</c:v>
                </c:pt>
                <c:pt idx="5">
                  <c:v>0.42799999999999999</c:v>
                </c:pt>
                <c:pt idx="6">
                  <c:v>0.33</c:v>
                </c:pt>
                <c:pt idx="7">
                  <c:v>0.309</c:v>
                </c:pt>
                <c:pt idx="8">
                  <c:v>0.35699999999999998</c:v>
                </c:pt>
                <c:pt idx="9">
                  <c:v>0.32900000000000001</c:v>
                </c:pt>
                <c:pt idx="10">
                  <c:v>0.33100000000000002</c:v>
                </c:pt>
                <c:pt idx="11">
                  <c:v>0.42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F5-4203-8441-3F98A7640C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8200400"/>
        <c:axId val="998208304"/>
      </c:lineChart>
      <c:catAx>
        <c:axId val="123949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dirty="0"/>
                  <a:t>Piena</a:t>
                </a:r>
                <a:r>
                  <a:rPr lang="lv-LV" baseline="0" dirty="0"/>
                  <a:t> s</a:t>
                </a:r>
                <a:r>
                  <a:rPr lang="lv-LV" dirty="0"/>
                  <a:t>laukšanas</a:t>
                </a:r>
                <a:r>
                  <a:rPr lang="lv-LV" baseline="0" dirty="0"/>
                  <a:t> tehnoloģija</a:t>
                </a:r>
                <a:endParaRPr lang="lv-LV" dirty="0"/>
              </a:p>
            </c:rich>
          </c:tx>
          <c:layout>
            <c:manualLayout>
              <c:xMode val="edge"/>
              <c:yMode val="edge"/>
              <c:x val="0.46659115980067711"/>
              <c:y val="0.824855251419218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495120"/>
        <c:crosses val="autoZero"/>
        <c:auto val="1"/>
        <c:lblAlgn val="ctr"/>
        <c:lblOffset val="100"/>
        <c:noMultiLvlLbl val="0"/>
      </c:catAx>
      <c:valAx>
        <c:axId val="123949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9496784"/>
        <c:crosses val="autoZero"/>
        <c:crossBetween val="between"/>
      </c:valAx>
      <c:valAx>
        <c:axId val="9982083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EUR/kg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200400"/>
        <c:crosses val="max"/>
        <c:crossBetween val="between"/>
      </c:valAx>
      <c:catAx>
        <c:axId val="998200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982083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0.17098</cdr:x>
      <cdr:y>0.31275</cdr:y>
    </cdr:from>
    <cdr:to>
      <cdr:x>0.26719</cdr:x>
      <cdr:y>0.41419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7F805FD-ADB2-4052-5991-7DA2B77A2325}"/>
            </a:ext>
          </a:extLst>
        </cdr:cNvPr>
        <cdr:cNvSpPr txBox="1"/>
      </cdr:nvSpPr>
      <cdr:spPr>
        <a:xfrm xmlns:a="http://schemas.openxmlformats.org/drawingml/2006/main">
          <a:off x="1797995" y="1199677"/>
          <a:ext cx="1011676" cy="389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2400" b="1" dirty="0">
              <a:solidFill>
                <a:srgbClr val="FF0000"/>
              </a:solidFill>
            </a:rPr>
            <a:t>+25 %</a:t>
          </a:r>
        </a:p>
      </cdr:txBody>
    </cdr:sp>
  </cdr:relSizeAnchor>
  <cdr:relSizeAnchor xmlns:cdr="http://schemas.openxmlformats.org/drawingml/2006/chartDrawing">
    <cdr:from>
      <cdr:x>0.46146</cdr:x>
      <cdr:y>0.05666</cdr:y>
    </cdr:from>
    <cdr:to>
      <cdr:x>0.55766</cdr:x>
      <cdr:y>0.1581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1CA7F32-64B4-5BCE-0039-79299FAC937B}"/>
            </a:ext>
          </a:extLst>
        </cdr:cNvPr>
        <cdr:cNvSpPr txBox="1"/>
      </cdr:nvSpPr>
      <cdr:spPr>
        <a:xfrm xmlns:a="http://schemas.openxmlformats.org/drawingml/2006/main">
          <a:off x="4852481" y="217352"/>
          <a:ext cx="1011676" cy="3891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2400" b="1" dirty="0">
              <a:solidFill>
                <a:srgbClr val="FF0000"/>
              </a:solidFill>
            </a:rPr>
            <a:t>+16 %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AECAD-F2E3-4CE0-B78A-F17EFC9FA9A0}" type="datetimeFigureOut">
              <a:rPr lang="lv-LV" smtClean="0"/>
              <a:t>02.11.2022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9314A-9588-4709-8FF5-354B3B2C87E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51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14D1-79C1-42C2-84B9-2091D50D2EE3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6207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EB5C-F756-47A1-94AE-6BDA9CAB8AEB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285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4B3-AF2F-4BC1-89EC-ABAD7285BEFE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2762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A27E-38F2-4DA0-8767-2F97B61BEFDE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349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ACC94-FC71-4A7E-8064-A539B7183673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008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5AEC6-4C16-4BFA-A682-ED2DF84D8041}" type="datetime1">
              <a:rPr lang="lv-LV" smtClean="0"/>
              <a:t>02.11.2022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466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AF70F-6C4C-473B-9CB3-4DF9AEA0FE9D}" type="datetime1">
              <a:rPr lang="lv-LV" smtClean="0"/>
              <a:t>02.11.2022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110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E0BD1-F818-45BB-B129-FD868BC56ED4}" type="datetime1">
              <a:rPr lang="lv-LV" smtClean="0"/>
              <a:t>02.11.2022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973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0567-244D-40CE-B281-7BD65805CB21}" type="datetime1">
              <a:rPr lang="lv-LV" smtClean="0"/>
              <a:t>02.11.2022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934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55CD-8AF3-42DD-AF81-B3B841F7EAB2}" type="datetime1">
              <a:rPr lang="lv-LV" smtClean="0"/>
              <a:t>02.11.2022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9187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82B0-8F2E-418C-8129-35E6618A8C63}" type="datetime1">
              <a:rPr lang="lv-LV" smtClean="0"/>
              <a:t>02.11.2022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114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DD38F-8FC5-498F-ABCB-9ECB58C63434}" type="datetime1">
              <a:rPr lang="lv-LV" smtClean="0"/>
              <a:t>02.11.2022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633E5-4A05-4DDA-BEFB-F668AD12864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862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737" y="1355629"/>
            <a:ext cx="11905488" cy="2387600"/>
          </a:xfrm>
        </p:spPr>
        <p:txBody>
          <a:bodyPr>
            <a:normAutofit/>
          </a:bodyPr>
          <a:lstStyle/>
          <a:p>
            <a:r>
              <a:rPr lang="lv-LV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PIENA RAŽOŠANAS SISTĒMU UN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TEHNOLOĢIJU IZVĒRTĒJUMS UN PERSPEKTĪVAS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v-LV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LATVIJAS PIENSAIMNIECĪBĀS</a:t>
            </a:r>
            <a:endParaRPr lang="lv-LV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0061" y="3980766"/>
            <a:ext cx="3652840" cy="792402"/>
          </a:xfrm>
        </p:spPr>
        <p:txBody>
          <a:bodyPr>
            <a:noAutofit/>
          </a:bodyPr>
          <a:lstStyle/>
          <a:p>
            <a:r>
              <a:rPr lang="lv-LV" sz="3600" dirty="0"/>
              <a:t>Raivis </a:t>
            </a:r>
            <a:r>
              <a:rPr lang="lv-LV" sz="3600" dirty="0" smtClean="0"/>
              <a:t>Andersons      </a:t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/>
            </a:r>
            <a:br>
              <a:rPr lang="lv-LV" sz="3600" dirty="0" smtClean="0"/>
            </a:br>
            <a:r>
              <a:rPr lang="lv-LV" sz="3600" dirty="0" smtClean="0"/>
              <a:t>                                           </a:t>
            </a:r>
            <a:endParaRPr lang="lv-LV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8" y="493539"/>
            <a:ext cx="1707273" cy="195246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792224" y="5965505"/>
            <a:ext cx="31194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dirty="0" smtClean="0">
                <a:solidFill>
                  <a:schemeClr val="bg1"/>
                </a:solidFill>
              </a:rPr>
              <a:t>                                             03.11.2022. 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49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8" y="365125"/>
            <a:ext cx="9714781" cy="1325563"/>
          </a:xfrm>
        </p:spPr>
        <p:txBody>
          <a:bodyPr/>
          <a:lstStyle/>
          <a:p>
            <a:pPr algn="ctr"/>
            <a:r>
              <a:rPr lang="lv-LV" b="1" dirty="0"/>
              <a:t>Piena slaukšanas tehnoloģijas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10</a:t>
            </a:fld>
            <a:endParaRPr lang="lv-LV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F529AD5-47A4-0372-AD8E-773B572897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028571"/>
              </p:ext>
            </p:extLst>
          </p:nvPr>
        </p:nvGraphicFramePr>
        <p:xfrm>
          <a:off x="597159" y="1825625"/>
          <a:ext cx="10939845" cy="401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501E849-734E-DB00-D674-9EF2246B1A0C}"/>
              </a:ext>
            </a:extLst>
          </p:cNvPr>
          <p:cNvSpPr txBox="1"/>
          <p:nvPr/>
        </p:nvSpPr>
        <p:spPr>
          <a:xfrm>
            <a:off x="419878" y="5773308"/>
            <a:ext cx="1111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Ar robotu un slaukšanas zālē iegūtais realizētais piens ir ar augstāku ražošanas pašizmaksu, nekā ar citām slaukšanas tehnoloģijām iegūtais piens;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Slaukšanas zāli un robotu tehnoloģijas visbiežāk izvēlas saimniecības, kuru ganāmpulkā ir ap 70 govīm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8" y="365125"/>
            <a:ext cx="9714781" cy="1325563"/>
          </a:xfrm>
        </p:spPr>
        <p:txBody>
          <a:bodyPr/>
          <a:lstStyle/>
          <a:p>
            <a:pPr algn="ctr"/>
            <a:r>
              <a:rPr lang="lv-LV" b="1" dirty="0"/>
              <a:t>Piena slaukšanas tehnoloģijas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11</a:t>
            </a:fld>
            <a:endParaRPr lang="lv-LV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1DCFEE-303F-44D2-886D-B655291481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7751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2008CC-F51D-C08A-8F52-A3A56C43455F}"/>
              </a:ext>
            </a:extLst>
          </p:cNvPr>
          <p:cNvSpPr txBox="1"/>
          <p:nvPr/>
        </p:nvSpPr>
        <p:spPr>
          <a:xfrm>
            <a:off x="503853" y="6176963"/>
            <a:ext cx="1084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Slaukšanas zāle un robots palīdz uzlabot darba spēka efektivitāti – ir lielākais iegūtais realizētā piena apjoms vidēji vienā nostrādātā stundā;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8" y="365125"/>
            <a:ext cx="9714781" cy="1325563"/>
          </a:xfrm>
        </p:spPr>
        <p:txBody>
          <a:bodyPr/>
          <a:lstStyle/>
          <a:p>
            <a:r>
              <a:rPr lang="lv-LV" b="1" dirty="0"/>
              <a:t>Nākotnes perspektīvas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12</a:t>
            </a:fld>
            <a:endParaRPr lang="lv-LV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58F312D-10BE-4B8C-CF69-C50E98321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584662"/>
              </p:ext>
            </p:extLst>
          </p:nvPr>
        </p:nvGraphicFramePr>
        <p:xfrm>
          <a:off x="1042481" y="1562978"/>
          <a:ext cx="10515600" cy="3835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E22A09-472C-6E0B-D7EC-17437DC816E7}"/>
              </a:ext>
            </a:extLst>
          </p:cNvPr>
          <p:cNvSpPr txBox="1"/>
          <p:nvPr/>
        </p:nvSpPr>
        <p:spPr>
          <a:xfrm>
            <a:off x="547065" y="5560809"/>
            <a:ext cx="10515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Lai arī nomināli bioloģiskajām saimniecībām ir mazāks kopējo izmaksu kāpums, tas būs proporcionāli daudz lielāks pret esošo izmaksu apjomu;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Būtiskākais kāpums ir izmaksu pozīcijās, kas ir ļoti svarīgas konvencionālajām saimniecībām – pirktā lopbarība.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93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427" y="410368"/>
            <a:ext cx="9797374" cy="1325563"/>
          </a:xfrm>
        </p:spPr>
        <p:txBody>
          <a:bodyPr/>
          <a:lstStyle/>
          <a:p>
            <a:r>
              <a:rPr lang="lv-LV" b="1" dirty="0"/>
              <a:t>Nākotnes perspektīvas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33043" cy="4351338"/>
          </a:xfrm>
          <a:solidFill>
            <a:schemeClr val="bg1"/>
          </a:solidFill>
        </p:spPr>
        <p:txBody>
          <a:bodyPr/>
          <a:lstStyle/>
          <a:p>
            <a:r>
              <a:rPr lang="lv-LV" dirty="0"/>
              <a:t>Notiek virzība uz cilvēka darbaspēku pēc iespējas mazāk prasošām tehnoloģijām;</a:t>
            </a:r>
          </a:p>
          <a:p>
            <a:r>
              <a:rPr lang="lv-LV" dirty="0"/>
              <a:t>Tehnoloģijas ilgtermiņā palīdzēs uzlabot saimniecību efektivitāti;</a:t>
            </a:r>
          </a:p>
          <a:p>
            <a:r>
              <a:rPr lang="lv-LV" dirty="0"/>
              <a:t>Saimniecību modernizācija – efektīvi izmantoti resursi;</a:t>
            </a:r>
          </a:p>
          <a:p>
            <a:r>
              <a:rPr lang="lv-LV" dirty="0"/>
              <a:t>Jo lielāka atkarība no resursu piegādātājiem, jo mazāk prognozējamas ražošanas izmaksas – pašnodrošinājums kā alternatīva;</a:t>
            </a:r>
          </a:p>
          <a:p>
            <a:r>
              <a:rPr lang="lv-LV" dirty="0"/>
              <a:t>Katrai saimniecībai ir savas piena ražošanas sistēmas un tehnoloģijas, kas veiksmīgi izmantotas, nodrošina konkurētspēju.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13</a:t>
            </a:fld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4" y="0"/>
            <a:ext cx="243851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3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124" y="2769511"/>
            <a:ext cx="10515600" cy="3076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sz="8000" dirty="0"/>
              <a:t>Paldies!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14</a:t>
            </a:fld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8" y="493539"/>
            <a:ext cx="1707273" cy="19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794" y="589769"/>
            <a:ext cx="7757787" cy="947991"/>
          </a:xfrm>
        </p:spPr>
        <p:txBody>
          <a:bodyPr/>
          <a:lstStyle/>
          <a:p>
            <a:r>
              <a:rPr lang="lv-L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Ievads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3004"/>
            <a:ext cx="9794132" cy="3587879"/>
          </a:xfrm>
          <a:solidFill>
            <a:schemeClr val="bg1"/>
          </a:solidFill>
        </p:spPr>
        <p:txBody>
          <a:bodyPr/>
          <a:lstStyle/>
          <a:p>
            <a:r>
              <a:rPr lang="lv-LV" dirty="0" smtClean="0"/>
              <a:t>Dati iegūti no aktivitātē «</a:t>
            </a:r>
            <a:r>
              <a:rPr lang="lv-LV" dirty="0" err="1" smtClean="0"/>
              <a:t>Agrovides</a:t>
            </a:r>
            <a:r>
              <a:rPr lang="lv-LV" dirty="0" smtClean="0"/>
              <a:t> un </a:t>
            </a:r>
            <a:r>
              <a:rPr lang="lv-LV" dirty="0" err="1" smtClean="0"/>
              <a:t>ekoshēmu</a:t>
            </a:r>
            <a:r>
              <a:rPr lang="lv-LV" dirty="0" smtClean="0"/>
              <a:t> pasākumu aprēķini un analīze atbalsta maksājumu efektīvākai ieviešanai» iesaistītajām saimniecībām;</a:t>
            </a:r>
          </a:p>
          <a:p>
            <a:r>
              <a:rPr lang="lv-LV" dirty="0" smtClean="0"/>
              <a:t>2019. gadā – 44 saimniecības, 2020. gadā – 44 saimniecības, 2021. gadā – 38 saimniecības;</a:t>
            </a:r>
          </a:p>
          <a:p>
            <a:r>
              <a:rPr lang="lv-LV" dirty="0" smtClean="0"/>
              <a:t>Saimniecībā ir vismaz piecas slaucamās govis;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2</a:t>
            </a:fld>
            <a:endParaRPr lang="lv-LV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4" y="0"/>
            <a:ext cx="243851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9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9" y="404036"/>
            <a:ext cx="9714781" cy="1325563"/>
          </a:xfrm>
        </p:spPr>
        <p:txBody>
          <a:bodyPr/>
          <a:lstStyle/>
          <a:p>
            <a:r>
              <a:rPr lang="lv-LV" b="1" dirty="0"/>
              <a:t>Ražošanas tehnoloģijas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84833"/>
            <a:ext cx="9249383" cy="3492129"/>
          </a:xfrm>
          <a:solidFill>
            <a:schemeClr val="bg1"/>
          </a:solidFill>
        </p:spPr>
        <p:txBody>
          <a:bodyPr/>
          <a:lstStyle/>
          <a:p>
            <a:r>
              <a:rPr lang="lv-LV" dirty="0"/>
              <a:t>Saimniecība – bioloģiskā vai konvencionālā;</a:t>
            </a:r>
          </a:p>
          <a:p>
            <a:r>
              <a:rPr lang="lv-LV" dirty="0"/>
              <a:t>Govju turēšanas apstākļi kūtī – piesieti vai nepiesieti;</a:t>
            </a:r>
          </a:p>
          <a:p>
            <a:r>
              <a:rPr lang="lv-LV" dirty="0"/>
              <a:t>Lopbarība vasaras periodā – tiek ganītas, netiek ganītas;</a:t>
            </a:r>
          </a:p>
          <a:p>
            <a:r>
              <a:rPr lang="lv-LV" dirty="0"/>
              <a:t>Slaukšanas tehnoloģijas – ar robotu, piena vadā, slaukšanas zāle, cits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3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85" y="-77821"/>
            <a:ext cx="243851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3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013" y="423491"/>
            <a:ext cx="9714781" cy="1325563"/>
          </a:xfrm>
        </p:spPr>
        <p:txBody>
          <a:bodyPr/>
          <a:lstStyle/>
          <a:p>
            <a:r>
              <a:rPr lang="lv-LV" b="1" dirty="0"/>
              <a:t>Ietekme uz saimniecības ekonomiku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75107"/>
            <a:ext cx="10222149" cy="2859932"/>
          </a:xfrm>
          <a:solidFill>
            <a:schemeClr val="bg1"/>
          </a:solidFill>
        </p:spPr>
        <p:txBody>
          <a:bodyPr/>
          <a:lstStyle/>
          <a:p>
            <a:r>
              <a:rPr lang="lv-LV" dirty="0"/>
              <a:t>Piena liellopu ganāmpulka uzturēšanai paredzētās zemes izmantošanas efektivitāte;</a:t>
            </a:r>
          </a:p>
          <a:p>
            <a:r>
              <a:rPr lang="lv-LV" dirty="0"/>
              <a:t>Darbaspēka izmantošanas efektivitāte;</a:t>
            </a:r>
          </a:p>
          <a:p>
            <a:r>
              <a:rPr lang="lv-LV" dirty="0"/>
              <a:t>Dzīvnieku produktivitāte – pārdotais piens vidēji no vienas slaucamās govs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4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4" y="0"/>
            <a:ext cx="243851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2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9" y="394308"/>
            <a:ext cx="9714781" cy="1325563"/>
          </a:xfrm>
        </p:spPr>
        <p:txBody>
          <a:bodyPr/>
          <a:lstStyle/>
          <a:p>
            <a:r>
              <a:rPr lang="lv-LV" b="1" dirty="0"/>
              <a:t>Izmaksu struktūra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5</a:t>
            </a:fld>
            <a:endParaRPr lang="lv-LV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F94C36-C2A7-3B1F-EAF0-925280CF36AB}"/>
              </a:ext>
            </a:extLst>
          </p:cNvPr>
          <p:cNvSpPr txBox="1"/>
          <p:nvPr/>
        </p:nvSpPr>
        <p:spPr>
          <a:xfrm>
            <a:off x="251927" y="5846324"/>
            <a:ext cx="11672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Būtiskākās izmaksu pozīcijas ir lopbarība – pirktā un pašražotā, tehnikas un iekārtu nolietojums;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Izmaksu struktūrā nenotiek būtiskas izmaiņas analizētajā laika periodā;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Degvielas izmaksas kopējā izmaksu struktūrā ir līdz 8 %.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837D5A4F-1439-A4F3-707D-3915D4B88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304828"/>
              </p:ext>
            </p:extLst>
          </p:nvPr>
        </p:nvGraphicFramePr>
        <p:xfrm>
          <a:off x="418289" y="1527243"/>
          <a:ext cx="11430000" cy="4416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741" y="394366"/>
            <a:ext cx="9714781" cy="1325563"/>
          </a:xfrm>
        </p:spPr>
        <p:txBody>
          <a:bodyPr/>
          <a:lstStyle/>
          <a:p>
            <a:r>
              <a:rPr lang="lv-LV" b="1" dirty="0"/>
              <a:t>Bioloģiskās un konvencionālās saimniecības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6</a:t>
            </a:fld>
            <a:endParaRPr lang="lv-LV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F76D5E-B2BD-A0F0-3252-FCDA2FB7F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673075"/>
              </p:ext>
            </p:extLst>
          </p:nvPr>
        </p:nvGraphicFramePr>
        <p:xfrm>
          <a:off x="340467" y="1498060"/>
          <a:ext cx="11634281" cy="448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7F88479-195A-E709-2C55-A3549138DBEC}"/>
              </a:ext>
            </a:extLst>
          </p:cNvPr>
          <p:cNvSpPr txBox="1"/>
          <p:nvPr/>
        </p:nvSpPr>
        <p:spPr>
          <a:xfrm>
            <a:off x="252919" y="5982511"/>
            <a:ext cx="115986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Konvencionālajām saimniecībām ir būtiski lielākas kopējās lopbarības izmaksas nekā bioloģiskajām saimniecībām;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Elektroenerģijas izmaksām ir lielāks īpatsvars bioloģisko saimniecību izmaksu struktūrā;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8" y="365125"/>
            <a:ext cx="9714781" cy="1325563"/>
          </a:xfrm>
        </p:spPr>
        <p:txBody>
          <a:bodyPr>
            <a:normAutofit/>
          </a:bodyPr>
          <a:lstStyle/>
          <a:p>
            <a:pPr algn="ctr"/>
            <a:r>
              <a:rPr lang="lv-LV" b="1" dirty="0"/>
              <a:t>Bioloģisko un konvencionālo saimniecību snieguma salīdzinājums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7</a:t>
            </a:fld>
            <a:endParaRPr lang="lv-LV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0A376F5-F74F-FA32-D769-ACCB0580BB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761788"/>
              </p:ext>
            </p:extLst>
          </p:nvPr>
        </p:nvGraphicFramePr>
        <p:xfrm>
          <a:off x="218336" y="1690688"/>
          <a:ext cx="7042826" cy="387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A2AA56F-5CE2-A86B-A40C-AEE5C632A1F8}"/>
              </a:ext>
            </a:extLst>
          </p:cNvPr>
          <p:cNvSpPr txBox="1"/>
          <p:nvPr/>
        </p:nvSpPr>
        <p:spPr>
          <a:xfrm>
            <a:off x="340468" y="5710136"/>
            <a:ext cx="1101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Bioloģiski sertificētām saimniecībām ir mazākas realizētā piena ražošanas pašizmaksas svārstības salīdzinot ar konvencionālo saimniecību realizētā piena ražošanas izmaksām;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Bioloģiski sertificētās saimniecības vidēji no viena lopbarības ieguvei slaucamajai govij paredzētā hektāra realizē mazāk piena, nekā konvencionālās saimniecības.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0A376F5-F74F-FA32-D769-ACCB0580BB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551087"/>
              </p:ext>
            </p:extLst>
          </p:nvPr>
        </p:nvGraphicFramePr>
        <p:xfrm>
          <a:off x="7072009" y="1771553"/>
          <a:ext cx="4901655" cy="361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060" y="365125"/>
            <a:ext cx="9855739" cy="1325563"/>
          </a:xfrm>
        </p:spPr>
        <p:txBody>
          <a:bodyPr/>
          <a:lstStyle/>
          <a:p>
            <a:pPr algn="ctr"/>
            <a:r>
              <a:rPr lang="lv-LV" b="1" dirty="0"/>
              <a:t>Ganību izmantošana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8</a:t>
            </a:fld>
            <a:endParaRPr lang="lv-LV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4558E8-0018-4E03-9436-42D8B7709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604575"/>
              </p:ext>
            </p:extLst>
          </p:nvPr>
        </p:nvGraphicFramePr>
        <p:xfrm>
          <a:off x="-1" y="1498059"/>
          <a:ext cx="6556443" cy="3940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7C2A302-82BE-4913-B8B0-137806E1AE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582216"/>
              </p:ext>
            </p:extLst>
          </p:nvPr>
        </p:nvGraphicFramePr>
        <p:xfrm>
          <a:off x="6496408" y="1419500"/>
          <a:ext cx="5599340" cy="4154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F9C6EAE-DD02-B82F-57F6-44B174018909}"/>
              </a:ext>
            </a:extLst>
          </p:cNvPr>
          <p:cNvSpPr txBox="1"/>
          <p:nvPr/>
        </p:nvSpPr>
        <p:spPr>
          <a:xfrm>
            <a:off x="269132" y="5574570"/>
            <a:ext cx="116537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Saimniecībās, kur tiek izmantota ganību sistēma, vidēji tiek realizēts no ha mazāk piena ar mazāku ražošanas pašizmaksu, nekā no saimniecībām, kur ganības neizmanto;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Saimniecībās, kur netiek izmantotas ganības, vienā nostrādātā darba stundā vidēji tiek realizēts vairāk piena, nekā saimniecībās, kur tiek izmantotas ganības.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018" y="365125"/>
            <a:ext cx="9714781" cy="1325563"/>
          </a:xfrm>
        </p:spPr>
        <p:txBody>
          <a:bodyPr/>
          <a:lstStyle/>
          <a:p>
            <a:pPr algn="ctr"/>
            <a:r>
              <a:rPr lang="lv-LV" b="1" dirty="0"/>
              <a:t>Piesietā turēšana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633E5-4A05-4DDA-BEFB-F668AD12864E}" type="slidenum">
              <a:rPr lang="lv-LV" smtClean="0"/>
              <a:t>9</a:t>
            </a:fld>
            <a:endParaRPr lang="lv-LV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29D7C2-5941-4B26-901F-27481C1CA3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260339"/>
              </p:ext>
            </p:extLst>
          </p:nvPr>
        </p:nvGraphicFramePr>
        <p:xfrm>
          <a:off x="0" y="1562978"/>
          <a:ext cx="6556443" cy="368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C811D8E-74C1-4942-81A1-E4E8EA245B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39276"/>
              </p:ext>
            </p:extLst>
          </p:nvPr>
        </p:nvGraphicFramePr>
        <p:xfrm>
          <a:off x="6302177" y="1562978"/>
          <a:ext cx="5789304" cy="3689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B34068C-8E05-4BEB-6397-62C82D3CACBE}"/>
              </a:ext>
            </a:extLst>
          </p:cNvPr>
          <p:cNvSpPr txBox="1"/>
          <p:nvPr/>
        </p:nvSpPr>
        <p:spPr>
          <a:xfrm>
            <a:off x="291830" y="5554494"/>
            <a:ext cx="115272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Nepiesietā turēšana nodrošina augstāku darbaspēka produktivitāti, kur vidēji nostrādātā stundā piena lopkopībā tiek saražots vairāk realizējamā piena;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Nepiesietās turēšanas tehnoloģiju visbiežāk izvēlas saimniecības, kuru slaucamo govju skaits ir virs 30 slaucamajām govīm.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87361"/>
            <a:ext cx="851240" cy="9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8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ta_piena konf_ piena lop ekon - Copy.pptx" id="{9A5D5244-D791-4C35-B204-889C53E0CF6F}" vid="{95D9ADD4-73DF-4EF3-811B-BC803FD936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Veidne ar jauno logo un noformējumu</Template>
  <TotalTime>1434</TotalTime>
  <Words>568</Words>
  <Application>Microsoft Office PowerPoint</Application>
  <PresentationFormat>Widescreen</PresentationFormat>
  <Paragraphs>97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PIENA RAŽOŠANAS SISTĒMU UN  TEHNOLOĢIJU IZVĒRTĒJUMS UN PERSPEKTĪVAS  LATVIJAS PIENSAIMNIECĪBĀS</vt:lpstr>
      <vt:lpstr>Ievads</vt:lpstr>
      <vt:lpstr>Ražošanas tehnoloģijas</vt:lpstr>
      <vt:lpstr>Ietekme uz saimniecības ekonomiku</vt:lpstr>
      <vt:lpstr>Izmaksu struktūra</vt:lpstr>
      <vt:lpstr>Bioloģiskās un konvencionālās saimniecības</vt:lpstr>
      <vt:lpstr>Bioloģisko un konvencionālo saimniecību snieguma salīdzinājums</vt:lpstr>
      <vt:lpstr>Ganību izmantošana</vt:lpstr>
      <vt:lpstr>Piesietā turēšana</vt:lpstr>
      <vt:lpstr>Piena slaukšanas tehnoloģijas</vt:lpstr>
      <vt:lpstr>Piena slaukšanas tehnoloģijas</vt:lpstr>
      <vt:lpstr>Nākotnes perspektīvas</vt:lpstr>
      <vt:lpstr>Nākotnes perspektīvas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Raivis Andersons</dc:creator>
  <cp:lastModifiedBy>Liene Valta</cp:lastModifiedBy>
  <cp:revision>25</cp:revision>
  <dcterms:created xsi:type="dcterms:W3CDTF">2020-09-20T03:28:48Z</dcterms:created>
  <dcterms:modified xsi:type="dcterms:W3CDTF">2022-11-02T10:06:33Z</dcterms:modified>
</cp:coreProperties>
</file>