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6" r:id="rId3"/>
    <p:sldId id="344" r:id="rId4"/>
    <p:sldId id="345" r:id="rId5"/>
    <p:sldId id="337" r:id="rId6"/>
    <p:sldId id="267" r:id="rId7"/>
    <p:sldId id="332" r:id="rId8"/>
    <p:sldId id="330" r:id="rId9"/>
    <p:sldId id="353" r:id="rId10"/>
    <p:sldId id="285" r:id="rId11"/>
    <p:sldId id="329" r:id="rId12"/>
    <p:sldId id="351" r:id="rId13"/>
    <p:sldId id="352" r:id="rId14"/>
    <p:sldId id="321" r:id="rId15"/>
    <p:sldId id="341" r:id="rId16"/>
    <p:sldId id="340" r:id="rId17"/>
    <p:sldId id="333" r:id="rId18"/>
    <p:sldId id="311" r:id="rId19"/>
    <p:sldId id="309" r:id="rId20"/>
    <p:sldId id="348" r:id="rId21"/>
    <p:sldId id="350" r:id="rId22"/>
    <p:sldId id="316" r:id="rId23"/>
    <p:sldId id="315" r:id="rId24"/>
    <p:sldId id="339" r:id="rId25"/>
    <p:sldId id="334" r:id="rId26"/>
    <p:sldId id="347" r:id="rId27"/>
    <p:sldId id="314" r:id="rId28"/>
    <p:sldId id="342" r:id="rId29"/>
    <p:sldId id="343" r:id="rId30"/>
    <p:sldId id="270" r:id="rId31"/>
  </p:sldIdLst>
  <p:sldSz cx="9144000" cy="6858000" type="screen4x3"/>
  <p:notesSz cx="7010400" cy="92964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4C0000"/>
    <a:srgbClr val="CC99FF"/>
    <a:srgbClr val="FF00FF"/>
    <a:srgbClr val="B989E1"/>
    <a:srgbClr val="FF6161"/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2" autoAdjust="0"/>
    <p:restoredTop sz="78849" autoAdjust="0"/>
  </p:normalViewPr>
  <p:slideViewPr>
    <p:cSldViewPr>
      <p:cViewPr>
        <p:scale>
          <a:sx n="63" d="100"/>
          <a:sy n="63" d="100"/>
        </p:scale>
        <p:origin x="-10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Diagramma%20programm&#257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203497220879961E-2"/>
          <c:y val="6.9900688795493132E-2"/>
          <c:w val="0.82951503041133146"/>
          <c:h val="0.93009931120450706"/>
        </c:manualLayout>
      </c:layout>
      <c:pie3DChart>
        <c:varyColors val="1"/>
        <c:ser>
          <c:idx val="0"/>
          <c:order val="0"/>
          <c:explosion val="24"/>
          <c:dLbls>
            <c:dLbl>
              <c:idx val="0"/>
              <c:layout>
                <c:manualLayout>
                  <c:x val="9.9613077478090339E-2"/>
                  <c:y val="0.17199508696564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419,8 </a:t>
                    </a:r>
                    <a:r>
                      <a:rPr lang="en-US" dirty="0" err="1" smtClean="0"/>
                      <a:t>tūkst</a:t>
                    </a:r>
                    <a:r>
                      <a:rPr lang="en-US" dirty="0" smtClean="0"/>
                      <a:t>. t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023157992189099E-2"/>
                  <c:y val="2.18704094606772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 75,8 tūkst.t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Pārstr.koncLDC!$J$86:$J$87</c:f>
              <c:strCache>
                <c:ptCount val="2"/>
                <c:pt idx="0">
                  <c:v>Top 10</c:v>
                </c:pt>
                <c:pt idx="1">
                  <c:v>Pārējie pārstrādātāji</c:v>
                </c:pt>
              </c:strCache>
            </c:strRef>
          </c:cat>
          <c:val>
            <c:numRef>
              <c:f>Pārstr.koncLDC!$M$86:$M$87</c:f>
              <c:numCache>
                <c:formatCode>#,##0.0</c:formatCode>
                <c:ptCount val="2"/>
                <c:pt idx="0">
                  <c:v>419.81539199999997</c:v>
                </c:pt>
                <c:pt idx="1">
                  <c:v>75.788403000000002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831425891424392"/>
          <c:y val="0"/>
          <c:w val="0.60576596767275159"/>
          <c:h val="0.13213593551333799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 b="0"/>
            </a:pPr>
            <a:r>
              <a:rPr lang="lv-LV" sz="3600" b="0" dirty="0" smtClean="0"/>
              <a:t>2020</a:t>
            </a:r>
          </a:p>
        </c:rich>
      </c:tx>
      <c:layout>
        <c:manualLayout>
          <c:xMode val="edge"/>
          <c:yMode val="edge"/>
          <c:x val="4.9603840730544552E-2"/>
          <c:y val="3.8305603586084508E-2"/>
        </c:manualLayout>
      </c:layout>
      <c:overlay val="1"/>
    </c:title>
    <c:autoTitleDeleted val="0"/>
    <c:view3D>
      <c:rotX val="3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583615230491626E-2"/>
          <c:y val="0"/>
          <c:w val="0.89629715782102815"/>
          <c:h val="0.99138384408385449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5063532212895886"/>
                  <c:y val="-0.31600232858035521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90%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5365993816778979E-2"/>
                  <c:y val="8.7527758690723836E-2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sz="2000" dirty="0" smtClean="0">
                        <a:solidFill>
                          <a:schemeClr val="bg1"/>
                        </a:solidFill>
                      </a:rPr>
                      <a:t>10%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'[Diagramma programmā Microsoft PowerPoint]Pārstr.koncLDC'!$J$95:$J$96</c:f>
              <c:strCache>
                <c:ptCount val="2"/>
                <c:pt idx="0">
                  <c:v>Top 10</c:v>
                </c:pt>
                <c:pt idx="1">
                  <c:v>Other processors</c:v>
                </c:pt>
              </c:strCache>
            </c:strRef>
          </c:cat>
          <c:val>
            <c:numRef>
              <c:f>'[Diagramma programmā Microsoft PowerPoint]Pārstr.koncLDC'!$K$95:$K$96</c:f>
              <c:numCache>
                <c:formatCode>#,##0.0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C5D16-8963-4374-98C2-3B291D20E81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848D40E-963F-4C0E-A780-DCEE8961B720}">
      <dgm:prSet phldrT="[Teksts]" custT="1"/>
      <dgm:spPr/>
      <dgm:t>
        <a:bodyPr/>
        <a:lstStyle/>
        <a:p>
          <a:r>
            <a:rPr lang="lv-LV" sz="2000" b="1" dirty="0" smtClean="0">
              <a:latin typeface="Arial" pitchFamily="34" charset="0"/>
              <a:cs typeface="Arial" pitchFamily="34" charset="0"/>
            </a:rPr>
            <a:t>Saražots piens:</a:t>
          </a:r>
        </a:p>
        <a:p>
          <a:r>
            <a:rPr lang="lv-LV" sz="2000" b="1" dirty="0" smtClean="0">
              <a:latin typeface="Arial" pitchFamily="34" charset="0"/>
              <a:cs typeface="Arial" pitchFamily="34" charset="0"/>
            </a:rPr>
            <a:t>915</a:t>
          </a:r>
          <a:endParaRPr lang="lv-LV" sz="2000" dirty="0">
            <a:latin typeface="Arial" pitchFamily="34" charset="0"/>
            <a:cs typeface="Arial" pitchFamily="34" charset="0"/>
          </a:endParaRPr>
        </a:p>
      </dgm:t>
    </dgm:pt>
    <dgm:pt modelId="{A3AE9EA1-45FB-487F-943D-C05611343ED4}" type="parTrans" cxnId="{157B9124-AC2C-4C50-A70C-2EB3740AA065}">
      <dgm:prSet/>
      <dgm:spPr/>
      <dgm:t>
        <a:bodyPr/>
        <a:lstStyle/>
        <a:p>
          <a:endParaRPr lang="lv-LV"/>
        </a:p>
      </dgm:t>
    </dgm:pt>
    <dgm:pt modelId="{3F880610-D593-40B1-81EA-618321EA96C2}" type="sibTrans" cxnId="{157B9124-AC2C-4C50-A70C-2EB3740AA065}">
      <dgm:prSet/>
      <dgm:spPr/>
      <dgm:t>
        <a:bodyPr/>
        <a:lstStyle/>
        <a:p>
          <a:endParaRPr lang="lv-LV"/>
        </a:p>
      </dgm:t>
    </dgm:pt>
    <dgm:pt modelId="{7BC462C1-201F-4312-9A74-752F7AB9D58C}">
      <dgm:prSet phldrT="[Teksts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1700" b="1" dirty="0" smtClean="0">
              <a:latin typeface="Arial" pitchFamily="34" charset="0"/>
              <a:cs typeface="Arial" pitchFamily="34" charset="0"/>
            </a:rPr>
            <a:t>Patēriņš saimniecībā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800" b="1" dirty="0" smtClean="0">
              <a:latin typeface="Arial" pitchFamily="34" charset="0"/>
              <a:cs typeface="Arial" pitchFamily="34" charset="0"/>
            </a:rPr>
            <a:t>~165 </a:t>
          </a:r>
          <a:r>
            <a:rPr lang="lv-LV" sz="1800" dirty="0" smtClean="0">
              <a:latin typeface="Arial" pitchFamily="34" charset="0"/>
              <a:cs typeface="Arial" pitchFamily="34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400" dirty="0" smtClean="0">
              <a:latin typeface="Arial" pitchFamily="34" charset="0"/>
              <a:cs typeface="Arial" pitchFamily="34" charset="0"/>
            </a:rPr>
            <a:t>(18%)</a:t>
          </a:r>
          <a:endParaRPr lang="lv-LV" sz="1400" dirty="0">
            <a:latin typeface="Arial" pitchFamily="34" charset="0"/>
            <a:cs typeface="Arial" pitchFamily="34" charset="0"/>
          </a:endParaRPr>
        </a:p>
      </dgm:t>
    </dgm:pt>
    <dgm:pt modelId="{3C86C339-8FEA-49B7-A08F-D7C68300D7A5}" type="parTrans" cxnId="{AC37C9CB-C608-44E9-831E-1B594D1DF6B7}">
      <dgm:prSet/>
      <dgm:spPr/>
      <dgm:t>
        <a:bodyPr/>
        <a:lstStyle/>
        <a:p>
          <a:endParaRPr lang="lv-LV"/>
        </a:p>
      </dgm:t>
    </dgm:pt>
    <dgm:pt modelId="{F9414A1C-8B5A-42B1-A3D9-5929A78E65A0}" type="sibTrans" cxnId="{AC37C9CB-C608-44E9-831E-1B594D1DF6B7}">
      <dgm:prSet/>
      <dgm:spPr/>
      <dgm:t>
        <a:bodyPr/>
        <a:lstStyle/>
        <a:p>
          <a:endParaRPr lang="lv-LV"/>
        </a:p>
      </dgm:t>
    </dgm:pt>
    <dgm:pt modelId="{4E3603E3-ACCA-4586-AC0B-4A8B86F5813B}">
      <dgm:prSet phldrT="[Teksts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1700" b="1" dirty="0" smtClean="0">
              <a:latin typeface="Arial" pitchFamily="34" charset="0"/>
              <a:cs typeface="Arial" pitchFamily="34" charset="0"/>
            </a:rPr>
            <a:t>Tiešā </a:t>
          </a:r>
          <a:r>
            <a:rPr lang="lv-LV" sz="1700" b="1" dirty="0" err="1" smtClean="0">
              <a:latin typeface="Arial" pitchFamily="34" charset="0"/>
              <a:cs typeface="Arial" pitchFamily="34" charset="0"/>
            </a:rPr>
            <a:t>tirdzn</a:t>
          </a:r>
          <a:r>
            <a:rPr lang="lv-LV" sz="1700" b="1" dirty="0" smtClean="0">
              <a:latin typeface="Arial" pitchFamily="34" charset="0"/>
              <a:cs typeface="Arial" pitchFamily="34" charset="0"/>
            </a:rPr>
            <a:t>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800" b="1" dirty="0" smtClean="0">
              <a:latin typeface="Arial" pitchFamily="34" charset="0"/>
              <a:cs typeface="Arial" pitchFamily="34" charset="0"/>
            </a:rPr>
            <a:t>~14</a:t>
          </a:r>
          <a:r>
            <a:rPr lang="lv-LV" sz="1800" dirty="0" smtClean="0">
              <a:latin typeface="Arial" pitchFamily="34" charset="0"/>
              <a:cs typeface="Arial" pitchFamily="34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400" dirty="0" smtClean="0">
              <a:latin typeface="Arial" pitchFamily="34" charset="0"/>
              <a:cs typeface="Arial" pitchFamily="34" charset="0"/>
            </a:rPr>
            <a:t>(2%)</a:t>
          </a:r>
          <a:endParaRPr lang="lv-LV" sz="1400" dirty="0">
            <a:latin typeface="Arial" pitchFamily="34" charset="0"/>
            <a:cs typeface="Arial" pitchFamily="34" charset="0"/>
          </a:endParaRPr>
        </a:p>
      </dgm:t>
    </dgm:pt>
    <dgm:pt modelId="{2DC80BFF-5A18-4C83-82E0-20B964C06223}" type="parTrans" cxnId="{387237B8-0F02-4E1D-809A-99AA029EA334}">
      <dgm:prSet/>
      <dgm:spPr/>
      <dgm:t>
        <a:bodyPr/>
        <a:lstStyle/>
        <a:p>
          <a:endParaRPr lang="lv-LV"/>
        </a:p>
      </dgm:t>
    </dgm:pt>
    <dgm:pt modelId="{CE34F4FE-9AC6-4B7F-B08C-054D16F11E59}" type="sibTrans" cxnId="{387237B8-0F02-4E1D-809A-99AA029EA334}">
      <dgm:prSet/>
      <dgm:spPr/>
      <dgm:t>
        <a:bodyPr/>
        <a:lstStyle/>
        <a:p>
          <a:endParaRPr lang="lv-LV"/>
        </a:p>
      </dgm:t>
    </dgm:pt>
    <dgm:pt modelId="{45EC72AF-C73C-48BE-BD97-45D3431CC44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1700" b="1" dirty="0" smtClean="0">
              <a:latin typeface="Arial" pitchFamily="34" charset="0"/>
              <a:cs typeface="Arial" pitchFamily="34" charset="0"/>
            </a:rPr>
            <a:t>Iepirkts pārstrādei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800" b="1" dirty="0" smtClean="0">
              <a:latin typeface="Arial" pitchFamily="34" charset="0"/>
              <a:cs typeface="Arial" pitchFamily="34" charset="0"/>
            </a:rPr>
            <a:t>736</a:t>
          </a:r>
          <a:r>
            <a:rPr lang="lv-LV" sz="1800" dirty="0" smtClean="0">
              <a:latin typeface="Arial" pitchFamily="34" charset="0"/>
              <a:cs typeface="Arial" pitchFamily="34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400" dirty="0" smtClean="0">
              <a:latin typeface="Arial" pitchFamily="34" charset="0"/>
              <a:cs typeface="Arial" pitchFamily="34" charset="0"/>
            </a:rPr>
            <a:t>(80%)</a:t>
          </a:r>
          <a:endParaRPr lang="lv-LV" sz="1400" dirty="0">
            <a:latin typeface="Arial" pitchFamily="34" charset="0"/>
            <a:cs typeface="Arial" pitchFamily="34" charset="0"/>
          </a:endParaRPr>
        </a:p>
      </dgm:t>
    </dgm:pt>
    <dgm:pt modelId="{4301FACB-1E93-47B3-820D-60CAE46B2C61}" type="parTrans" cxnId="{4F16DD8C-3CE6-4650-A1C8-7A3B26F11FD8}">
      <dgm:prSet/>
      <dgm:spPr/>
      <dgm:t>
        <a:bodyPr/>
        <a:lstStyle/>
        <a:p>
          <a:endParaRPr lang="lv-LV"/>
        </a:p>
      </dgm:t>
    </dgm:pt>
    <dgm:pt modelId="{FEFCC6AB-E0AC-448D-9424-865AEAFB8BCA}" type="sibTrans" cxnId="{4F16DD8C-3CE6-4650-A1C8-7A3B26F11FD8}">
      <dgm:prSet/>
      <dgm:spPr/>
      <dgm:t>
        <a:bodyPr/>
        <a:lstStyle/>
        <a:p>
          <a:endParaRPr lang="lv-LV"/>
        </a:p>
      </dgm:t>
    </dgm:pt>
    <dgm:pt modelId="{075CC3C4-A9EE-454C-B12C-2022266788C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1800" b="1" dirty="0" smtClean="0">
              <a:latin typeface="Arial" pitchFamily="34" charset="0"/>
              <a:cs typeface="Arial" pitchFamily="34" charset="0"/>
            </a:rPr>
            <a:t>Pārstrādāts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800" b="1" dirty="0" smtClean="0">
              <a:latin typeface="Arial" pitchFamily="34" charset="0"/>
              <a:cs typeface="Arial" pitchFamily="34" charset="0"/>
            </a:rPr>
            <a:t>490</a:t>
          </a:r>
          <a:r>
            <a:rPr lang="lv-LV" sz="1800" dirty="0" smtClean="0">
              <a:latin typeface="Arial" pitchFamily="34" charset="0"/>
              <a:cs typeface="Arial" pitchFamily="34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400" dirty="0" smtClean="0">
              <a:latin typeface="Arial" pitchFamily="34" charset="0"/>
              <a:cs typeface="Arial" pitchFamily="34" charset="0"/>
            </a:rPr>
            <a:t>(54%)</a:t>
          </a:r>
          <a:endParaRPr lang="lv-LV" sz="1400" dirty="0">
            <a:latin typeface="Arial" pitchFamily="34" charset="0"/>
            <a:cs typeface="Arial" pitchFamily="34" charset="0"/>
          </a:endParaRPr>
        </a:p>
      </dgm:t>
    </dgm:pt>
    <dgm:pt modelId="{8B68F716-B12D-46E4-B7BE-3663DB5830D2}" type="parTrans" cxnId="{BE617E1C-26B6-46E0-907D-5017BD6F81E5}">
      <dgm:prSet/>
      <dgm:spPr/>
      <dgm:t>
        <a:bodyPr/>
        <a:lstStyle/>
        <a:p>
          <a:endParaRPr lang="lv-LV"/>
        </a:p>
      </dgm:t>
    </dgm:pt>
    <dgm:pt modelId="{C7F48709-6351-4DB6-B6D1-A5959A6C5991}" type="sibTrans" cxnId="{BE617E1C-26B6-46E0-907D-5017BD6F81E5}">
      <dgm:prSet/>
      <dgm:spPr/>
      <dgm:t>
        <a:bodyPr/>
        <a:lstStyle/>
        <a:p>
          <a:endParaRPr lang="lv-LV"/>
        </a:p>
      </dgm:t>
    </dgm:pt>
    <dgm:pt modelId="{259A16DA-6403-498F-875E-5BB44D12FA01}">
      <dgm:prSet custT="1"/>
      <dgm:spPr>
        <a:solidFill>
          <a:srgbClr val="B989E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1800" b="1" dirty="0" smtClean="0">
              <a:latin typeface="Arial" pitchFamily="34" charset="0"/>
              <a:cs typeface="Arial" pitchFamily="34" charset="0"/>
            </a:rPr>
            <a:t>Eksportēts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800" b="1" dirty="0" smtClean="0">
              <a:latin typeface="Arial" pitchFamily="34" charset="0"/>
              <a:cs typeface="Arial" pitchFamily="34" charset="0"/>
            </a:rPr>
            <a:t>246</a:t>
          </a:r>
          <a:r>
            <a:rPr lang="lv-LV" sz="1800" dirty="0" smtClean="0">
              <a:latin typeface="Arial" pitchFamily="34" charset="0"/>
              <a:cs typeface="Arial" pitchFamily="34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400" dirty="0" smtClean="0">
              <a:latin typeface="Arial" pitchFamily="34" charset="0"/>
              <a:cs typeface="Arial" pitchFamily="34" charset="0"/>
            </a:rPr>
            <a:t>(27%)</a:t>
          </a:r>
          <a:endParaRPr lang="lv-LV" sz="1400" dirty="0">
            <a:latin typeface="Arial" pitchFamily="34" charset="0"/>
            <a:cs typeface="Arial" pitchFamily="34" charset="0"/>
          </a:endParaRPr>
        </a:p>
      </dgm:t>
    </dgm:pt>
    <dgm:pt modelId="{C1789400-3DAF-4CAC-AFF4-E557AB906534}" type="parTrans" cxnId="{AA3AE968-26EB-4D01-BAE3-8DD21CD4A3F3}">
      <dgm:prSet/>
      <dgm:spPr/>
      <dgm:t>
        <a:bodyPr/>
        <a:lstStyle/>
        <a:p>
          <a:endParaRPr lang="lv-LV"/>
        </a:p>
      </dgm:t>
    </dgm:pt>
    <dgm:pt modelId="{D86FF442-4F31-490F-A9EE-81601CF765EA}" type="sibTrans" cxnId="{AA3AE968-26EB-4D01-BAE3-8DD21CD4A3F3}">
      <dgm:prSet/>
      <dgm:spPr/>
      <dgm:t>
        <a:bodyPr/>
        <a:lstStyle/>
        <a:p>
          <a:endParaRPr lang="lv-LV"/>
        </a:p>
      </dgm:t>
    </dgm:pt>
    <dgm:pt modelId="{08E5CFBD-C160-4F1C-A8E8-C2F391294B7A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1700" b="1" dirty="0" smtClean="0">
              <a:latin typeface="Arial" pitchFamily="34" charset="0"/>
              <a:cs typeface="Arial" pitchFamily="34" charset="0"/>
            </a:rPr>
            <a:t>Importēts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800" b="1" dirty="0" smtClean="0">
              <a:latin typeface="Arial" pitchFamily="34" charset="0"/>
              <a:cs typeface="Arial" pitchFamily="34" charset="0"/>
            </a:rPr>
            <a:t>45</a:t>
          </a:r>
          <a:r>
            <a:rPr lang="lv-LV" sz="1400" dirty="0" smtClean="0">
              <a:latin typeface="Arial" pitchFamily="34" charset="0"/>
              <a:cs typeface="Arial" pitchFamily="34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400" dirty="0" smtClean="0">
              <a:latin typeface="Arial" pitchFamily="34" charset="0"/>
              <a:cs typeface="Arial" pitchFamily="34" charset="0"/>
            </a:rPr>
            <a:t>(5%)</a:t>
          </a:r>
          <a:endParaRPr lang="lv-LV" sz="1400" dirty="0">
            <a:latin typeface="Arial" pitchFamily="34" charset="0"/>
            <a:cs typeface="Arial" pitchFamily="34" charset="0"/>
          </a:endParaRPr>
        </a:p>
      </dgm:t>
    </dgm:pt>
    <dgm:pt modelId="{69D14115-CDD3-40AE-B657-7308809551D9}" type="parTrans" cxnId="{B167A078-A6DB-464A-AF70-E8A65761F0D4}">
      <dgm:prSet/>
      <dgm:spPr/>
      <dgm:t>
        <a:bodyPr/>
        <a:lstStyle/>
        <a:p>
          <a:endParaRPr lang="lv-LV"/>
        </a:p>
      </dgm:t>
    </dgm:pt>
    <dgm:pt modelId="{31FF8642-BE78-46EF-860C-41B4558BC0C8}" type="sibTrans" cxnId="{B167A078-A6DB-464A-AF70-E8A65761F0D4}">
      <dgm:prSet/>
      <dgm:spPr/>
      <dgm:t>
        <a:bodyPr/>
        <a:lstStyle/>
        <a:p>
          <a:endParaRPr lang="lv-LV"/>
        </a:p>
      </dgm:t>
    </dgm:pt>
    <dgm:pt modelId="{EDDDA960-A326-424E-8B36-3BC273A08F56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1800" b="1" dirty="0" smtClean="0">
              <a:latin typeface="Arial" pitchFamily="34" charset="0"/>
              <a:cs typeface="Arial" pitchFamily="34" charset="0"/>
            </a:rPr>
            <a:t>Latvijā pārstrādāts: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lv-LV" sz="1600" b="1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800" b="1" dirty="0" smtClean="0">
              <a:latin typeface="Arial" pitchFamily="34" charset="0"/>
              <a:cs typeface="Arial" pitchFamily="34" charset="0"/>
            </a:rPr>
            <a:t>535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600" b="0" dirty="0" smtClean="0">
              <a:latin typeface="Arial" pitchFamily="34" charset="0"/>
              <a:cs typeface="Arial" pitchFamily="34" charset="0"/>
            </a:rPr>
            <a:t>(58%)</a:t>
          </a:r>
        </a:p>
      </dgm:t>
    </dgm:pt>
    <dgm:pt modelId="{0556E25C-572D-4DAE-9F84-496BDD562DBE}" type="parTrans" cxnId="{6BDAC06B-B1AE-4B3F-A1C6-8AD564A55BA7}">
      <dgm:prSet/>
      <dgm:spPr>
        <a:ln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lv-LV"/>
        </a:p>
      </dgm:t>
    </dgm:pt>
    <dgm:pt modelId="{34CAA21C-F9A3-414F-A25C-CBD6BE5D2EDD}" type="sibTrans" cxnId="{6BDAC06B-B1AE-4B3F-A1C6-8AD564A55BA7}">
      <dgm:prSet/>
      <dgm:spPr/>
      <dgm:t>
        <a:bodyPr/>
        <a:lstStyle/>
        <a:p>
          <a:endParaRPr lang="lv-LV"/>
        </a:p>
      </dgm:t>
    </dgm:pt>
    <dgm:pt modelId="{31E69588-9C42-4A86-BB07-E086EB911C9A}" type="pres">
      <dgm:prSet presAssocID="{D24C5D16-8963-4374-98C2-3B291D20E81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B1043380-74F7-4F4C-887B-B7CB3717ACC3}" type="pres">
      <dgm:prSet presAssocID="{F848D40E-963F-4C0E-A780-DCEE8961B720}" presName="root1" presStyleCnt="0"/>
      <dgm:spPr/>
    </dgm:pt>
    <dgm:pt modelId="{E0D808FA-01C2-451B-9059-A4649858C63D}" type="pres">
      <dgm:prSet presAssocID="{F848D40E-963F-4C0E-A780-DCEE8961B720}" presName="LevelOneTextNode" presStyleLbl="node0" presStyleIdx="0" presStyleCnt="2" custScaleX="116333" custScaleY="209015" custLinFactNeighborX="196" custLinFactNeighborY="56148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A884C089-7093-495E-9393-FA79CE5BDF96}" type="pres">
      <dgm:prSet presAssocID="{F848D40E-963F-4C0E-A780-DCEE8961B720}" presName="level2hierChild" presStyleCnt="0"/>
      <dgm:spPr/>
    </dgm:pt>
    <dgm:pt modelId="{9445CD7C-A047-4709-8D55-50AC8CE74AD1}" type="pres">
      <dgm:prSet presAssocID="{3C86C339-8FEA-49B7-A08F-D7C68300D7A5}" presName="conn2-1" presStyleLbl="parChTrans1D2" presStyleIdx="0" presStyleCnt="3"/>
      <dgm:spPr/>
      <dgm:t>
        <a:bodyPr/>
        <a:lstStyle/>
        <a:p>
          <a:endParaRPr lang="lv-LV"/>
        </a:p>
      </dgm:t>
    </dgm:pt>
    <dgm:pt modelId="{B9107C2A-AA8D-4FEA-879D-001B50A36BA7}" type="pres">
      <dgm:prSet presAssocID="{3C86C339-8FEA-49B7-A08F-D7C68300D7A5}" presName="connTx" presStyleLbl="parChTrans1D2" presStyleIdx="0" presStyleCnt="3"/>
      <dgm:spPr/>
      <dgm:t>
        <a:bodyPr/>
        <a:lstStyle/>
        <a:p>
          <a:endParaRPr lang="lv-LV"/>
        </a:p>
      </dgm:t>
    </dgm:pt>
    <dgm:pt modelId="{5C2D2B15-ACFE-4553-8E4D-BAA2D61C1661}" type="pres">
      <dgm:prSet presAssocID="{7BC462C1-201F-4312-9A74-752F7AB9D58C}" presName="root2" presStyleCnt="0"/>
      <dgm:spPr/>
    </dgm:pt>
    <dgm:pt modelId="{A399DBC9-8747-45EC-98A3-DD0F0CEF6BF1}" type="pres">
      <dgm:prSet presAssocID="{7BC462C1-201F-4312-9A74-752F7AB9D58C}" presName="LevelTwoTextNode" presStyleLbl="node2" presStyleIdx="0" presStyleCnt="3" custScaleY="153337" custLinFactY="184819" custLinFactNeighborX="-1370" custLinFactNeighborY="200000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4CB8FE7C-7B71-4383-BEB1-DB2CF283694E}" type="pres">
      <dgm:prSet presAssocID="{7BC462C1-201F-4312-9A74-752F7AB9D58C}" presName="level3hierChild" presStyleCnt="0"/>
      <dgm:spPr/>
    </dgm:pt>
    <dgm:pt modelId="{4FF241C7-A173-490B-8ED4-2901BE968C46}" type="pres">
      <dgm:prSet presAssocID="{2DC80BFF-5A18-4C83-82E0-20B964C06223}" presName="conn2-1" presStyleLbl="parChTrans1D2" presStyleIdx="1" presStyleCnt="3"/>
      <dgm:spPr/>
      <dgm:t>
        <a:bodyPr/>
        <a:lstStyle/>
        <a:p>
          <a:endParaRPr lang="lv-LV"/>
        </a:p>
      </dgm:t>
    </dgm:pt>
    <dgm:pt modelId="{6B5C939D-9F07-407A-9DBA-3A5153976C51}" type="pres">
      <dgm:prSet presAssocID="{2DC80BFF-5A18-4C83-82E0-20B964C06223}" presName="connTx" presStyleLbl="parChTrans1D2" presStyleIdx="1" presStyleCnt="3"/>
      <dgm:spPr/>
      <dgm:t>
        <a:bodyPr/>
        <a:lstStyle/>
        <a:p>
          <a:endParaRPr lang="lv-LV"/>
        </a:p>
      </dgm:t>
    </dgm:pt>
    <dgm:pt modelId="{EF56A1F9-B895-4499-A148-5A7D79A25948}" type="pres">
      <dgm:prSet presAssocID="{4E3603E3-ACCA-4586-AC0B-4A8B86F5813B}" presName="root2" presStyleCnt="0"/>
      <dgm:spPr/>
    </dgm:pt>
    <dgm:pt modelId="{7631932D-4F4A-4E98-8C17-5749909A1D6B}" type="pres">
      <dgm:prSet presAssocID="{4E3603E3-ACCA-4586-AC0B-4A8B86F5813B}" presName="LevelTwoTextNode" presStyleLbl="node2" presStyleIdx="1" presStyleCnt="3" custScaleY="126087" custLinFactNeighborX="-1370" custLinFactNeighborY="81507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75501A38-7C3F-42C2-AFAF-D2B42C4AB8EB}" type="pres">
      <dgm:prSet presAssocID="{4E3603E3-ACCA-4586-AC0B-4A8B86F5813B}" presName="level3hierChild" presStyleCnt="0"/>
      <dgm:spPr/>
    </dgm:pt>
    <dgm:pt modelId="{A29B9E68-3718-4243-A480-6F9C368DE7A2}" type="pres">
      <dgm:prSet presAssocID="{4301FACB-1E93-47B3-820D-60CAE46B2C61}" presName="conn2-1" presStyleLbl="parChTrans1D2" presStyleIdx="2" presStyleCnt="3"/>
      <dgm:spPr/>
      <dgm:t>
        <a:bodyPr/>
        <a:lstStyle/>
        <a:p>
          <a:endParaRPr lang="lv-LV"/>
        </a:p>
      </dgm:t>
    </dgm:pt>
    <dgm:pt modelId="{0A3283A8-F4FF-42CF-A6AE-AB201A77886F}" type="pres">
      <dgm:prSet presAssocID="{4301FACB-1E93-47B3-820D-60CAE46B2C61}" presName="connTx" presStyleLbl="parChTrans1D2" presStyleIdx="2" presStyleCnt="3"/>
      <dgm:spPr/>
      <dgm:t>
        <a:bodyPr/>
        <a:lstStyle/>
        <a:p>
          <a:endParaRPr lang="lv-LV"/>
        </a:p>
      </dgm:t>
    </dgm:pt>
    <dgm:pt modelId="{76D7C1D9-84CD-4AD7-99BE-389B87D8CAEC}" type="pres">
      <dgm:prSet presAssocID="{45EC72AF-C73C-48BE-BD97-45D3431CC444}" presName="root2" presStyleCnt="0"/>
      <dgm:spPr/>
    </dgm:pt>
    <dgm:pt modelId="{0234834F-1877-47B0-AFAD-8500EBF37F56}" type="pres">
      <dgm:prSet presAssocID="{45EC72AF-C73C-48BE-BD97-45D3431CC444}" presName="LevelTwoTextNode" presStyleLbl="node2" presStyleIdx="2" presStyleCnt="3" custScaleY="147036" custLinFactY="-100000" custLinFactNeighborX="-1958" custLinFactNeighborY="-126855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3A3E99EE-DA60-428A-AD27-15F399E7C687}" type="pres">
      <dgm:prSet presAssocID="{45EC72AF-C73C-48BE-BD97-45D3431CC444}" presName="level3hierChild" presStyleCnt="0"/>
      <dgm:spPr/>
    </dgm:pt>
    <dgm:pt modelId="{6AFD0981-8BF1-4B6E-A967-E055210851ED}" type="pres">
      <dgm:prSet presAssocID="{8B68F716-B12D-46E4-B7BE-3663DB5830D2}" presName="conn2-1" presStyleLbl="parChTrans1D3" presStyleIdx="0" presStyleCnt="2"/>
      <dgm:spPr/>
      <dgm:t>
        <a:bodyPr/>
        <a:lstStyle/>
        <a:p>
          <a:endParaRPr lang="lv-LV"/>
        </a:p>
      </dgm:t>
    </dgm:pt>
    <dgm:pt modelId="{76BDE7D3-73F0-4119-AD19-A230C3A240FC}" type="pres">
      <dgm:prSet presAssocID="{8B68F716-B12D-46E4-B7BE-3663DB5830D2}" presName="connTx" presStyleLbl="parChTrans1D3" presStyleIdx="0" presStyleCnt="2"/>
      <dgm:spPr/>
      <dgm:t>
        <a:bodyPr/>
        <a:lstStyle/>
        <a:p>
          <a:endParaRPr lang="lv-LV"/>
        </a:p>
      </dgm:t>
    </dgm:pt>
    <dgm:pt modelId="{410238CB-446D-45CE-875B-493EB482A45D}" type="pres">
      <dgm:prSet presAssocID="{075CC3C4-A9EE-454C-B12C-2022266788CE}" presName="root2" presStyleCnt="0"/>
      <dgm:spPr/>
    </dgm:pt>
    <dgm:pt modelId="{3C1899F0-423D-4C65-ACFE-0A0F51CDCF9A}" type="pres">
      <dgm:prSet presAssocID="{075CC3C4-A9EE-454C-B12C-2022266788CE}" presName="LevelTwoTextNode" presStyleLbl="node3" presStyleIdx="0" presStyleCnt="2" custScaleY="118551" custLinFactNeighborX="-7384" custLinFactNeighborY="-77832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2235CE93-623E-4757-8776-FDD8ECE52B85}" type="pres">
      <dgm:prSet presAssocID="{075CC3C4-A9EE-454C-B12C-2022266788CE}" presName="level3hierChild" presStyleCnt="0"/>
      <dgm:spPr/>
    </dgm:pt>
    <dgm:pt modelId="{8D667A08-E03D-4D2D-A137-906935AF06EA}" type="pres">
      <dgm:prSet presAssocID="{0556E25C-572D-4DAE-9F84-496BDD562DBE}" presName="conn2-1" presStyleLbl="parChTrans1D4" presStyleIdx="0" presStyleCnt="1"/>
      <dgm:spPr/>
      <dgm:t>
        <a:bodyPr/>
        <a:lstStyle/>
        <a:p>
          <a:endParaRPr lang="lv-LV"/>
        </a:p>
      </dgm:t>
    </dgm:pt>
    <dgm:pt modelId="{E9A62955-39EB-4F1B-9DEA-20696FAD4F08}" type="pres">
      <dgm:prSet presAssocID="{0556E25C-572D-4DAE-9F84-496BDD562DBE}" presName="connTx" presStyleLbl="parChTrans1D4" presStyleIdx="0" presStyleCnt="1"/>
      <dgm:spPr/>
      <dgm:t>
        <a:bodyPr/>
        <a:lstStyle/>
        <a:p>
          <a:endParaRPr lang="lv-LV"/>
        </a:p>
      </dgm:t>
    </dgm:pt>
    <dgm:pt modelId="{E99ABC1B-6B16-4C6C-BCD9-DE2757F6A154}" type="pres">
      <dgm:prSet presAssocID="{EDDDA960-A326-424E-8B36-3BC273A08F56}" presName="root2" presStyleCnt="0"/>
      <dgm:spPr/>
    </dgm:pt>
    <dgm:pt modelId="{82E13D00-A50F-4F0C-9762-DA4697D8BAF3}" type="pres">
      <dgm:prSet presAssocID="{EDDDA960-A326-424E-8B36-3BC273A08F56}" presName="LevelTwoTextNode" presStyleLbl="node4" presStyleIdx="0" presStyleCnt="1" custScaleX="124089" custScaleY="314795" custLinFactNeighborX="-1196" custLinFactNeighborY="-16349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EC81EF5D-6829-467D-B862-F1DBCEDA7793}" type="pres">
      <dgm:prSet presAssocID="{EDDDA960-A326-424E-8B36-3BC273A08F56}" presName="level3hierChild" presStyleCnt="0"/>
      <dgm:spPr/>
    </dgm:pt>
    <dgm:pt modelId="{766C47E9-55D4-4C22-82BA-E8CC9EDADD77}" type="pres">
      <dgm:prSet presAssocID="{C1789400-3DAF-4CAC-AFF4-E557AB906534}" presName="conn2-1" presStyleLbl="parChTrans1D3" presStyleIdx="1" presStyleCnt="2"/>
      <dgm:spPr/>
      <dgm:t>
        <a:bodyPr/>
        <a:lstStyle/>
        <a:p>
          <a:endParaRPr lang="lv-LV"/>
        </a:p>
      </dgm:t>
    </dgm:pt>
    <dgm:pt modelId="{AE783585-EF60-49B6-8D34-D4FFE21E1710}" type="pres">
      <dgm:prSet presAssocID="{C1789400-3DAF-4CAC-AFF4-E557AB906534}" presName="connTx" presStyleLbl="parChTrans1D3" presStyleIdx="1" presStyleCnt="2"/>
      <dgm:spPr/>
      <dgm:t>
        <a:bodyPr/>
        <a:lstStyle/>
        <a:p>
          <a:endParaRPr lang="lv-LV"/>
        </a:p>
      </dgm:t>
    </dgm:pt>
    <dgm:pt modelId="{6D2B2564-D8DE-47F4-82F3-4445A33A08FD}" type="pres">
      <dgm:prSet presAssocID="{259A16DA-6403-498F-875E-5BB44D12FA01}" presName="root2" presStyleCnt="0"/>
      <dgm:spPr/>
    </dgm:pt>
    <dgm:pt modelId="{34E37AF7-6C48-4C73-8CD2-5D2CA2E1F5E6}" type="pres">
      <dgm:prSet presAssocID="{259A16DA-6403-498F-875E-5BB44D12FA01}" presName="LevelTwoTextNode" presStyleLbl="node3" presStyleIdx="1" presStyleCnt="2" custScaleY="116811" custLinFactY="-171190" custLinFactNeighborX="-7384" custLinFactNeighborY="-200000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318CED06-9C9A-4EF6-9035-A642F03C7C29}" type="pres">
      <dgm:prSet presAssocID="{259A16DA-6403-498F-875E-5BB44D12FA01}" presName="level3hierChild" presStyleCnt="0"/>
      <dgm:spPr/>
    </dgm:pt>
    <dgm:pt modelId="{8CADADD8-A4BA-46CD-A20B-34BCB27E1D69}" type="pres">
      <dgm:prSet presAssocID="{08E5CFBD-C160-4F1C-A8E8-C2F391294B7A}" presName="root1" presStyleCnt="0"/>
      <dgm:spPr/>
    </dgm:pt>
    <dgm:pt modelId="{256F7859-ACD7-4FA9-9999-CD5153B39988}" type="pres">
      <dgm:prSet presAssocID="{08E5CFBD-C160-4F1C-A8E8-C2F391294B7A}" presName="LevelOneTextNode" presStyleLbl="node0" presStyleIdx="1" presStyleCnt="2" custScaleX="103721" custScaleY="170711" custLinFactX="100000" custLinFactNeighborX="186543" custLinFactNeighborY="51774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93A23DA7-7E04-4202-95B9-984ADE9090CD}" type="pres">
      <dgm:prSet presAssocID="{08E5CFBD-C160-4F1C-A8E8-C2F391294B7A}" presName="level2hierChild" presStyleCnt="0"/>
      <dgm:spPr/>
    </dgm:pt>
  </dgm:ptLst>
  <dgm:cxnLst>
    <dgm:cxn modelId="{06EF5B52-44BE-430A-868D-B48719E0162F}" type="presOf" srcId="{0556E25C-572D-4DAE-9F84-496BDD562DBE}" destId="{E9A62955-39EB-4F1B-9DEA-20696FAD4F08}" srcOrd="1" destOrd="0" presId="urn:microsoft.com/office/officeart/2005/8/layout/hierarchy2"/>
    <dgm:cxn modelId="{54F9AA63-8C2E-4B79-A6E8-6D0D304F1D9C}" type="presOf" srcId="{8B68F716-B12D-46E4-B7BE-3663DB5830D2}" destId="{6AFD0981-8BF1-4B6E-A967-E055210851ED}" srcOrd="0" destOrd="0" presId="urn:microsoft.com/office/officeart/2005/8/layout/hierarchy2"/>
    <dgm:cxn modelId="{4E46C30C-FFD2-408C-99D2-3AEC430F07CA}" type="presOf" srcId="{45EC72AF-C73C-48BE-BD97-45D3431CC444}" destId="{0234834F-1877-47B0-AFAD-8500EBF37F56}" srcOrd="0" destOrd="0" presId="urn:microsoft.com/office/officeart/2005/8/layout/hierarchy2"/>
    <dgm:cxn modelId="{C7E784A1-C426-46E2-95D0-0F630E36511E}" type="presOf" srcId="{3C86C339-8FEA-49B7-A08F-D7C68300D7A5}" destId="{9445CD7C-A047-4709-8D55-50AC8CE74AD1}" srcOrd="0" destOrd="0" presId="urn:microsoft.com/office/officeart/2005/8/layout/hierarchy2"/>
    <dgm:cxn modelId="{BE617E1C-26B6-46E0-907D-5017BD6F81E5}" srcId="{45EC72AF-C73C-48BE-BD97-45D3431CC444}" destId="{075CC3C4-A9EE-454C-B12C-2022266788CE}" srcOrd="0" destOrd="0" parTransId="{8B68F716-B12D-46E4-B7BE-3663DB5830D2}" sibTransId="{C7F48709-6351-4DB6-B6D1-A5959A6C5991}"/>
    <dgm:cxn modelId="{AA3AE968-26EB-4D01-BAE3-8DD21CD4A3F3}" srcId="{45EC72AF-C73C-48BE-BD97-45D3431CC444}" destId="{259A16DA-6403-498F-875E-5BB44D12FA01}" srcOrd="1" destOrd="0" parTransId="{C1789400-3DAF-4CAC-AFF4-E557AB906534}" sibTransId="{D86FF442-4F31-490F-A9EE-81601CF765EA}"/>
    <dgm:cxn modelId="{B167A078-A6DB-464A-AF70-E8A65761F0D4}" srcId="{D24C5D16-8963-4374-98C2-3B291D20E819}" destId="{08E5CFBD-C160-4F1C-A8E8-C2F391294B7A}" srcOrd="1" destOrd="0" parTransId="{69D14115-CDD3-40AE-B657-7308809551D9}" sibTransId="{31FF8642-BE78-46EF-860C-41B4558BC0C8}"/>
    <dgm:cxn modelId="{4FEE9C61-070F-49DC-B333-1E876540C724}" type="presOf" srcId="{3C86C339-8FEA-49B7-A08F-D7C68300D7A5}" destId="{B9107C2A-AA8D-4FEA-879D-001B50A36BA7}" srcOrd="1" destOrd="0" presId="urn:microsoft.com/office/officeart/2005/8/layout/hierarchy2"/>
    <dgm:cxn modelId="{A6754B59-7E8D-40A2-83A2-9FDBD85944C3}" type="presOf" srcId="{EDDDA960-A326-424E-8B36-3BC273A08F56}" destId="{82E13D00-A50F-4F0C-9762-DA4697D8BAF3}" srcOrd="0" destOrd="0" presId="urn:microsoft.com/office/officeart/2005/8/layout/hierarchy2"/>
    <dgm:cxn modelId="{6C9C8449-DD7D-4C80-A9F9-CDC0B00A44C5}" type="presOf" srcId="{D24C5D16-8963-4374-98C2-3B291D20E819}" destId="{31E69588-9C42-4A86-BB07-E086EB911C9A}" srcOrd="0" destOrd="0" presId="urn:microsoft.com/office/officeart/2005/8/layout/hierarchy2"/>
    <dgm:cxn modelId="{6B12DDEA-EB85-4D8E-8773-D4F64B2DE72B}" type="presOf" srcId="{259A16DA-6403-498F-875E-5BB44D12FA01}" destId="{34E37AF7-6C48-4C73-8CD2-5D2CA2E1F5E6}" srcOrd="0" destOrd="0" presId="urn:microsoft.com/office/officeart/2005/8/layout/hierarchy2"/>
    <dgm:cxn modelId="{EE01062D-45BE-4B87-A3D1-68FC59F52704}" type="presOf" srcId="{0556E25C-572D-4DAE-9F84-496BDD562DBE}" destId="{8D667A08-E03D-4D2D-A137-906935AF06EA}" srcOrd="0" destOrd="0" presId="urn:microsoft.com/office/officeart/2005/8/layout/hierarchy2"/>
    <dgm:cxn modelId="{B6BB7377-F96E-482E-AC17-F0377E907698}" type="presOf" srcId="{7BC462C1-201F-4312-9A74-752F7AB9D58C}" destId="{A399DBC9-8747-45EC-98A3-DD0F0CEF6BF1}" srcOrd="0" destOrd="0" presId="urn:microsoft.com/office/officeart/2005/8/layout/hierarchy2"/>
    <dgm:cxn modelId="{C78C009B-BE80-46F0-9BA5-45E79DDDAD49}" type="presOf" srcId="{075CC3C4-A9EE-454C-B12C-2022266788CE}" destId="{3C1899F0-423D-4C65-ACFE-0A0F51CDCF9A}" srcOrd="0" destOrd="0" presId="urn:microsoft.com/office/officeart/2005/8/layout/hierarchy2"/>
    <dgm:cxn modelId="{4F16DD8C-3CE6-4650-A1C8-7A3B26F11FD8}" srcId="{F848D40E-963F-4C0E-A780-DCEE8961B720}" destId="{45EC72AF-C73C-48BE-BD97-45D3431CC444}" srcOrd="2" destOrd="0" parTransId="{4301FACB-1E93-47B3-820D-60CAE46B2C61}" sibTransId="{FEFCC6AB-E0AC-448D-9424-865AEAFB8BCA}"/>
    <dgm:cxn modelId="{DF6EF34D-99E2-47A1-B157-62D4B6E43711}" type="presOf" srcId="{C1789400-3DAF-4CAC-AFF4-E557AB906534}" destId="{AE783585-EF60-49B6-8D34-D4FFE21E1710}" srcOrd="1" destOrd="0" presId="urn:microsoft.com/office/officeart/2005/8/layout/hierarchy2"/>
    <dgm:cxn modelId="{387237B8-0F02-4E1D-809A-99AA029EA334}" srcId="{F848D40E-963F-4C0E-A780-DCEE8961B720}" destId="{4E3603E3-ACCA-4586-AC0B-4A8B86F5813B}" srcOrd="1" destOrd="0" parTransId="{2DC80BFF-5A18-4C83-82E0-20B964C06223}" sibTransId="{CE34F4FE-9AC6-4B7F-B08C-054D16F11E59}"/>
    <dgm:cxn modelId="{A9915262-FBB4-42ED-B584-C4373791C2DA}" type="presOf" srcId="{2DC80BFF-5A18-4C83-82E0-20B964C06223}" destId="{6B5C939D-9F07-407A-9DBA-3A5153976C51}" srcOrd="1" destOrd="0" presId="urn:microsoft.com/office/officeart/2005/8/layout/hierarchy2"/>
    <dgm:cxn modelId="{17C6AA04-8725-49B1-8070-505249697259}" type="presOf" srcId="{2DC80BFF-5A18-4C83-82E0-20B964C06223}" destId="{4FF241C7-A173-490B-8ED4-2901BE968C46}" srcOrd="0" destOrd="0" presId="urn:microsoft.com/office/officeart/2005/8/layout/hierarchy2"/>
    <dgm:cxn modelId="{DBB0233F-8F72-49AE-8DF1-C47008FC909A}" type="presOf" srcId="{08E5CFBD-C160-4F1C-A8E8-C2F391294B7A}" destId="{256F7859-ACD7-4FA9-9999-CD5153B39988}" srcOrd="0" destOrd="0" presId="urn:microsoft.com/office/officeart/2005/8/layout/hierarchy2"/>
    <dgm:cxn modelId="{157B9124-AC2C-4C50-A70C-2EB3740AA065}" srcId="{D24C5D16-8963-4374-98C2-3B291D20E819}" destId="{F848D40E-963F-4C0E-A780-DCEE8961B720}" srcOrd="0" destOrd="0" parTransId="{A3AE9EA1-45FB-487F-943D-C05611343ED4}" sibTransId="{3F880610-D593-40B1-81EA-618321EA96C2}"/>
    <dgm:cxn modelId="{AD60B3D2-EBE3-492F-B9D6-99FF55192C7A}" type="presOf" srcId="{C1789400-3DAF-4CAC-AFF4-E557AB906534}" destId="{766C47E9-55D4-4C22-82BA-E8CC9EDADD77}" srcOrd="0" destOrd="0" presId="urn:microsoft.com/office/officeart/2005/8/layout/hierarchy2"/>
    <dgm:cxn modelId="{A2C5A4DD-2CC4-4930-AAFF-B43E962AA2A5}" type="presOf" srcId="{4E3603E3-ACCA-4586-AC0B-4A8B86F5813B}" destId="{7631932D-4F4A-4E98-8C17-5749909A1D6B}" srcOrd="0" destOrd="0" presId="urn:microsoft.com/office/officeart/2005/8/layout/hierarchy2"/>
    <dgm:cxn modelId="{6BDAC06B-B1AE-4B3F-A1C6-8AD564A55BA7}" srcId="{075CC3C4-A9EE-454C-B12C-2022266788CE}" destId="{EDDDA960-A326-424E-8B36-3BC273A08F56}" srcOrd="0" destOrd="0" parTransId="{0556E25C-572D-4DAE-9F84-496BDD562DBE}" sibTransId="{34CAA21C-F9A3-414F-A25C-CBD6BE5D2EDD}"/>
    <dgm:cxn modelId="{AC37C9CB-C608-44E9-831E-1B594D1DF6B7}" srcId="{F848D40E-963F-4C0E-A780-DCEE8961B720}" destId="{7BC462C1-201F-4312-9A74-752F7AB9D58C}" srcOrd="0" destOrd="0" parTransId="{3C86C339-8FEA-49B7-A08F-D7C68300D7A5}" sibTransId="{F9414A1C-8B5A-42B1-A3D9-5929A78E65A0}"/>
    <dgm:cxn modelId="{8073859D-C103-45AA-8D57-8422AE719C1C}" type="presOf" srcId="{F848D40E-963F-4C0E-A780-DCEE8961B720}" destId="{E0D808FA-01C2-451B-9059-A4649858C63D}" srcOrd="0" destOrd="0" presId="urn:microsoft.com/office/officeart/2005/8/layout/hierarchy2"/>
    <dgm:cxn modelId="{FEA98F60-999A-42A9-BF8A-A713FD6EDB0C}" type="presOf" srcId="{4301FACB-1E93-47B3-820D-60CAE46B2C61}" destId="{0A3283A8-F4FF-42CF-A6AE-AB201A77886F}" srcOrd="1" destOrd="0" presId="urn:microsoft.com/office/officeart/2005/8/layout/hierarchy2"/>
    <dgm:cxn modelId="{9E8506D4-711B-4716-8DE5-D530BD52FAF4}" type="presOf" srcId="{4301FACB-1E93-47B3-820D-60CAE46B2C61}" destId="{A29B9E68-3718-4243-A480-6F9C368DE7A2}" srcOrd="0" destOrd="0" presId="urn:microsoft.com/office/officeart/2005/8/layout/hierarchy2"/>
    <dgm:cxn modelId="{EA7A2EE5-EB33-40C2-BBA4-74ADF5FE5F58}" type="presOf" srcId="{8B68F716-B12D-46E4-B7BE-3663DB5830D2}" destId="{76BDE7D3-73F0-4119-AD19-A230C3A240FC}" srcOrd="1" destOrd="0" presId="urn:microsoft.com/office/officeart/2005/8/layout/hierarchy2"/>
    <dgm:cxn modelId="{2D7FCBD8-66F4-4BE6-A579-D1A79F815863}" type="presParOf" srcId="{31E69588-9C42-4A86-BB07-E086EB911C9A}" destId="{B1043380-74F7-4F4C-887B-B7CB3717ACC3}" srcOrd="0" destOrd="0" presId="urn:microsoft.com/office/officeart/2005/8/layout/hierarchy2"/>
    <dgm:cxn modelId="{A55CD46C-6BC0-423F-B91D-657B66DF279E}" type="presParOf" srcId="{B1043380-74F7-4F4C-887B-B7CB3717ACC3}" destId="{E0D808FA-01C2-451B-9059-A4649858C63D}" srcOrd="0" destOrd="0" presId="urn:microsoft.com/office/officeart/2005/8/layout/hierarchy2"/>
    <dgm:cxn modelId="{7DD37499-98EF-416D-B11C-7181C026FD35}" type="presParOf" srcId="{B1043380-74F7-4F4C-887B-B7CB3717ACC3}" destId="{A884C089-7093-495E-9393-FA79CE5BDF96}" srcOrd="1" destOrd="0" presId="urn:microsoft.com/office/officeart/2005/8/layout/hierarchy2"/>
    <dgm:cxn modelId="{D2C89275-5DE0-4FB6-A007-8072E975F000}" type="presParOf" srcId="{A884C089-7093-495E-9393-FA79CE5BDF96}" destId="{9445CD7C-A047-4709-8D55-50AC8CE74AD1}" srcOrd="0" destOrd="0" presId="urn:microsoft.com/office/officeart/2005/8/layout/hierarchy2"/>
    <dgm:cxn modelId="{FE5595AD-414A-4066-BC98-C6A53E601878}" type="presParOf" srcId="{9445CD7C-A047-4709-8D55-50AC8CE74AD1}" destId="{B9107C2A-AA8D-4FEA-879D-001B50A36BA7}" srcOrd="0" destOrd="0" presId="urn:microsoft.com/office/officeart/2005/8/layout/hierarchy2"/>
    <dgm:cxn modelId="{B273437F-52D9-4761-87C5-3591F5428858}" type="presParOf" srcId="{A884C089-7093-495E-9393-FA79CE5BDF96}" destId="{5C2D2B15-ACFE-4553-8E4D-BAA2D61C1661}" srcOrd="1" destOrd="0" presId="urn:microsoft.com/office/officeart/2005/8/layout/hierarchy2"/>
    <dgm:cxn modelId="{CCD9E1E6-F24F-4B8F-B320-031426F9C09A}" type="presParOf" srcId="{5C2D2B15-ACFE-4553-8E4D-BAA2D61C1661}" destId="{A399DBC9-8747-45EC-98A3-DD0F0CEF6BF1}" srcOrd="0" destOrd="0" presId="urn:microsoft.com/office/officeart/2005/8/layout/hierarchy2"/>
    <dgm:cxn modelId="{7231766D-70A4-47EF-B6C5-3972BEE29382}" type="presParOf" srcId="{5C2D2B15-ACFE-4553-8E4D-BAA2D61C1661}" destId="{4CB8FE7C-7B71-4383-BEB1-DB2CF283694E}" srcOrd="1" destOrd="0" presId="urn:microsoft.com/office/officeart/2005/8/layout/hierarchy2"/>
    <dgm:cxn modelId="{AED90B5C-BE23-4582-9E63-EA8917FF23C8}" type="presParOf" srcId="{A884C089-7093-495E-9393-FA79CE5BDF96}" destId="{4FF241C7-A173-490B-8ED4-2901BE968C46}" srcOrd="2" destOrd="0" presId="urn:microsoft.com/office/officeart/2005/8/layout/hierarchy2"/>
    <dgm:cxn modelId="{87B8A404-7CBB-4EA5-AE0C-705AB5B1ECA1}" type="presParOf" srcId="{4FF241C7-A173-490B-8ED4-2901BE968C46}" destId="{6B5C939D-9F07-407A-9DBA-3A5153976C51}" srcOrd="0" destOrd="0" presId="urn:microsoft.com/office/officeart/2005/8/layout/hierarchy2"/>
    <dgm:cxn modelId="{2C339982-E38A-46C3-8320-43C2FC187928}" type="presParOf" srcId="{A884C089-7093-495E-9393-FA79CE5BDF96}" destId="{EF56A1F9-B895-4499-A148-5A7D79A25948}" srcOrd="3" destOrd="0" presId="urn:microsoft.com/office/officeart/2005/8/layout/hierarchy2"/>
    <dgm:cxn modelId="{DB0D94E0-9B8E-4E7D-B824-8EAE78FFFE62}" type="presParOf" srcId="{EF56A1F9-B895-4499-A148-5A7D79A25948}" destId="{7631932D-4F4A-4E98-8C17-5749909A1D6B}" srcOrd="0" destOrd="0" presId="urn:microsoft.com/office/officeart/2005/8/layout/hierarchy2"/>
    <dgm:cxn modelId="{9B4FB163-B947-4E05-AF55-E0D63594296F}" type="presParOf" srcId="{EF56A1F9-B895-4499-A148-5A7D79A25948}" destId="{75501A38-7C3F-42C2-AFAF-D2B42C4AB8EB}" srcOrd="1" destOrd="0" presId="urn:microsoft.com/office/officeart/2005/8/layout/hierarchy2"/>
    <dgm:cxn modelId="{D3821F27-566D-4D6A-9037-97AEE93F32B7}" type="presParOf" srcId="{A884C089-7093-495E-9393-FA79CE5BDF96}" destId="{A29B9E68-3718-4243-A480-6F9C368DE7A2}" srcOrd="4" destOrd="0" presId="urn:microsoft.com/office/officeart/2005/8/layout/hierarchy2"/>
    <dgm:cxn modelId="{FFFB2B6C-7121-4621-85FC-DFF7B64F3960}" type="presParOf" srcId="{A29B9E68-3718-4243-A480-6F9C368DE7A2}" destId="{0A3283A8-F4FF-42CF-A6AE-AB201A77886F}" srcOrd="0" destOrd="0" presId="urn:microsoft.com/office/officeart/2005/8/layout/hierarchy2"/>
    <dgm:cxn modelId="{C7A3D209-1664-4173-81A2-9F1AB5609BF6}" type="presParOf" srcId="{A884C089-7093-495E-9393-FA79CE5BDF96}" destId="{76D7C1D9-84CD-4AD7-99BE-389B87D8CAEC}" srcOrd="5" destOrd="0" presId="urn:microsoft.com/office/officeart/2005/8/layout/hierarchy2"/>
    <dgm:cxn modelId="{D260152B-0663-474F-BCCF-B64314AD34A8}" type="presParOf" srcId="{76D7C1D9-84CD-4AD7-99BE-389B87D8CAEC}" destId="{0234834F-1877-47B0-AFAD-8500EBF37F56}" srcOrd="0" destOrd="0" presId="urn:microsoft.com/office/officeart/2005/8/layout/hierarchy2"/>
    <dgm:cxn modelId="{0883C9E0-F510-4886-9E02-8DD1EB0C24FF}" type="presParOf" srcId="{76D7C1D9-84CD-4AD7-99BE-389B87D8CAEC}" destId="{3A3E99EE-DA60-428A-AD27-15F399E7C687}" srcOrd="1" destOrd="0" presId="urn:microsoft.com/office/officeart/2005/8/layout/hierarchy2"/>
    <dgm:cxn modelId="{5873ADD2-974B-484E-96C6-D59CEB56F29E}" type="presParOf" srcId="{3A3E99EE-DA60-428A-AD27-15F399E7C687}" destId="{6AFD0981-8BF1-4B6E-A967-E055210851ED}" srcOrd="0" destOrd="0" presId="urn:microsoft.com/office/officeart/2005/8/layout/hierarchy2"/>
    <dgm:cxn modelId="{0A9FA2F3-0AF8-4501-8BD3-EDC536E060C4}" type="presParOf" srcId="{6AFD0981-8BF1-4B6E-A967-E055210851ED}" destId="{76BDE7D3-73F0-4119-AD19-A230C3A240FC}" srcOrd="0" destOrd="0" presId="urn:microsoft.com/office/officeart/2005/8/layout/hierarchy2"/>
    <dgm:cxn modelId="{6D405107-7955-4088-BD38-07BC76D26D10}" type="presParOf" srcId="{3A3E99EE-DA60-428A-AD27-15F399E7C687}" destId="{410238CB-446D-45CE-875B-493EB482A45D}" srcOrd="1" destOrd="0" presId="urn:microsoft.com/office/officeart/2005/8/layout/hierarchy2"/>
    <dgm:cxn modelId="{735C4F37-F4CF-458B-9730-3EFAA621B3D0}" type="presParOf" srcId="{410238CB-446D-45CE-875B-493EB482A45D}" destId="{3C1899F0-423D-4C65-ACFE-0A0F51CDCF9A}" srcOrd="0" destOrd="0" presId="urn:microsoft.com/office/officeart/2005/8/layout/hierarchy2"/>
    <dgm:cxn modelId="{262E7295-AF8A-4FC4-985C-4F995193D4D9}" type="presParOf" srcId="{410238CB-446D-45CE-875B-493EB482A45D}" destId="{2235CE93-623E-4757-8776-FDD8ECE52B85}" srcOrd="1" destOrd="0" presId="urn:microsoft.com/office/officeart/2005/8/layout/hierarchy2"/>
    <dgm:cxn modelId="{3CB3E344-32A8-4E25-8AC0-CD36F3815365}" type="presParOf" srcId="{2235CE93-623E-4757-8776-FDD8ECE52B85}" destId="{8D667A08-E03D-4D2D-A137-906935AF06EA}" srcOrd="0" destOrd="0" presId="urn:microsoft.com/office/officeart/2005/8/layout/hierarchy2"/>
    <dgm:cxn modelId="{2871E1C6-E633-4BFA-B7B5-2F13D1F9E0EA}" type="presParOf" srcId="{8D667A08-E03D-4D2D-A137-906935AF06EA}" destId="{E9A62955-39EB-4F1B-9DEA-20696FAD4F08}" srcOrd="0" destOrd="0" presId="urn:microsoft.com/office/officeart/2005/8/layout/hierarchy2"/>
    <dgm:cxn modelId="{5B7ABAA2-7E82-44BD-BB6B-75B1415941F5}" type="presParOf" srcId="{2235CE93-623E-4757-8776-FDD8ECE52B85}" destId="{E99ABC1B-6B16-4C6C-BCD9-DE2757F6A154}" srcOrd="1" destOrd="0" presId="urn:microsoft.com/office/officeart/2005/8/layout/hierarchy2"/>
    <dgm:cxn modelId="{B31F7F01-50B4-44C3-AC71-A00073D254E1}" type="presParOf" srcId="{E99ABC1B-6B16-4C6C-BCD9-DE2757F6A154}" destId="{82E13D00-A50F-4F0C-9762-DA4697D8BAF3}" srcOrd="0" destOrd="0" presId="urn:microsoft.com/office/officeart/2005/8/layout/hierarchy2"/>
    <dgm:cxn modelId="{F419A951-8657-48D4-BFEB-D757573C49BF}" type="presParOf" srcId="{E99ABC1B-6B16-4C6C-BCD9-DE2757F6A154}" destId="{EC81EF5D-6829-467D-B862-F1DBCEDA7793}" srcOrd="1" destOrd="0" presId="urn:microsoft.com/office/officeart/2005/8/layout/hierarchy2"/>
    <dgm:cxn modelId="{CADA04F1-1DAA-4F0B-AA18-82D3E202FB02}" type="presParOf" srcId="{3A3E99EE-DA60-428A-AD27-15F399E7C687}" destId="{766C47E9-55D4-4C22-82BA-E8CC9EDADD77}" srcOrd="2" destOrd="0" presId="urn:microsoft.com/office/officeart/2005/8/layout/hierarchy2"/>
    <dgm:cxn modelId="{5B53BB3A-5789-4A3C-B595-58EE7705C8AF}" type="presParOf" srcId="{766C47E9-55D4-4C22-82BA-E8CC9EDADD77}" destId="{AE783585-EF60-49B6-8D34-D4FFE21E1710}" srcOrd="0" destOrd="0" presId="urn:microsoft.com/office/officeart/2005/8/layout/hierarchy2"/>
    <dgm:cxn modelId="{671D615E-A96D-4BD1-BC47-F94A1A8BB981}" type="presParOf" srcId="{3A3E99EE-DA60-428A-AD27-15F399E7C687}" destId="{6D2B2564-D8DE-47F4-82F3-4445A33A08FD}" srcOrd="3" destOrd="0" presId="urn:microsoft.com/office/officeart/2005/8/layout/hierarchy2"/>
    <dgm:cxn modelId="{FF354250-0C89-44F6-9BF0-9D33A50DCAF4}" type="presParOf" srcId="{6D2B2564-D8DE-47F4-82F3-4445A33A08FD}" destId="{34E37AF7-6C48-4C73-8CD2-5D2CA2E1F5E6}" srcOrd="0" destOrd="0" presId="urn:microsoft.com/office/officeart/2005/8/layout/hierarchy2"/>
    <dgm:cxn modelId="{BBE7B3FE-F587-453E-83C4-7694B8C574B2}" type="presParOf" srcId="{6D2B2564-D8DE-47F4-82F3-4445A33A08FD}" destId="{318CED06-9C9A-4EF6-9035-A642F03C7C29}" srcOrd="1" destOrd="0" presId="urn:microsoft.com/office/officeart/2005/8/layout/hierarchy2"/>
    <dgm:cxn modelId="{5738F5E0-1C40-4E5E-A09D-8FBA63B8B592}" type="presParOf" srcId="{31E69588-9C42-4A86-BB07-E086EB911C9A}" destId="{8CADADD8-A4BA-46CD-A20B-34BCB27E1D69}" srcOrd="1" destOrd="0" presId="urn:microsoft.com/office/officeart/2005/8/layout/hierarchy2"/>
    <dgm:cxn modelId="{6C52DB52-6C25-4B21-B213-6E797FEB82E3}" type="presParOf" srcId="{8CADADD8-A4BA-46CD-A20B-34BCB27E1D69}" destId="{256F7859-ACD7-4FA9-9999-CD5153B39988}" srcOrd="0" destOrd="0" presId="urn:microsoft.com/office/officeart/2005/8/layout/hierarchy2"/>
    <dgm:cxn modelId="{F0D9A1CC-C426-4CFE-A52E-33BBDE7D2E44}" type="presParOf" srcId="{8CADADD8-A4BA-46CD-A20B-34BCB27E1D69}" destId="{93A23DA7-7E04-4202-95B9-984ADE9090C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0.01538</cdr:x>
      <cdr:y>0.00115</cdr:y>
    </cdr:from>
    <cdr:to>
      <cdr:x>0.26396</cdr:x>
      <cdr:y>0.17893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08" y="3516"/>
          <a:ext cx="1154421" cy="544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3600" dirty="0" smtClean="0"/>
            <a:t>2012</a:t>
          </a:r>
          <a:endParaRPr lang="lv-LV" sz="3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8EF95-3242-4D5F-A774-98F23B6BB3FB}" type="datetimeFigureOut">
              <a:rPr lang="lv-LV" smtClean="0"/>
              <a:pPr/>
              <a:t>2014.12.19.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300D4-A3E2-4D15-8BF5-EE6666BA4B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8370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76E5A-253D-4DE9-BE9C-590FCA570808}" type="datetimeFigureOut">
              <a:rPr lang="lv-LV" smtClean="0"/>
              <a:pPr/>
              <a:t>2014.12.19.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01A22-39AB-41EF-AE17-DFFAC711DE3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4730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4714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2267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aida attēla vietturi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Piezīmju vietturi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lv-LV" dirty="0" smtClean="0"/>
          </a:p>
        </p:txBody>
      </p:sp>
      <p:sp>
        <p:nvSpPr>
          <p:cNvPr id="23556" name="Slaida numura vietturis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1975"/>
            <a:fld id="{C0E6EEEE-BD4F-45F3-918A-03EFEF182F5F}" type="slidenum">
              <a:rPr lang="lv-LV" smtClean="0"/>
              <a:pPr defTabSz="901975"/>
              <a:t>17</a:t>
            </a:fld>
            <a:endParaRPr lang="lv-LV" smtClean="0"/>
          </a:p>
        </p:txBody>
      </p:sp>
      <p:sp>
        <p:nvSpPr>
          <p:cNvPr id="23557" name="Datuma vietturis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1975"/>
            <a:r>
              <a:rPr lang="lv-LV"/>
              <a:t>10.05.2011.</a:t>
            </a:r>
          </a:p>
        </p:txBody>
      </p:sp>
    </p:spTree>
    <p:extLst>
      <p:ext uri="{BB962C8B-B14F-4D97-AF65-F5344CB8AC3E}">
        <p14:creationId xmlns:p14="http://schemas.microsoft.com/office/powerpoint/2010/main" val="3383271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u="none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B372-65B1-4928-9F92-B06C00D40C7D}" type="slidenum">
              <a:rPr lang="lv-LV" smtClean="0"/>
              <a:pPr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8629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2269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 smtClean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8038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2013.gadā no trešajām</a:t>
            </a:r>
            <a:r>
              <a:rPr lang="lv-LV" baseline="0" dirty="0" smtClean="0"/>
              <a:t> valstīm importējām produktus tikai 752 EUR vērtībā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2363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0854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4427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Šeit</a:t>
            </a:r>
            <a:r>
              <a:rPr lang="lv-LV" baseline="0" dirty="0" smtClean="0"/>
              <a:t> varbūt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6834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32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164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1258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404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4914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649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5452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74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1A22-39AB-41EF-AE17-DFFAC711DE36}" type="slidenum">
              <a:rPr lang="lv-LV" smtClean="0"/>
              <a:pPr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834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D0F8-347E-4952-98C3-F95A68982041}" type="datetime1">
              <a:rPr lang="lv-LV" smtClean="0"/>
              <a:t>2014.12.19.</a:t>
            </a:fld>
            <a:endParaRPr lang="lv-LV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48D7-2830-4AAA-AD4B-995FB3AB640C}" type="datetime1">
              <a:rPr lang="lv-LV" smtClean="0"/>
              <a:t>2014.12.19.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CAB2-01A5-4857-87C4-0003FE360302}" type="datetime1">
              <a:rPr lang="lv-LV" smtClean="0"/>
              <a:t>2014.12.19.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838200"/>
            <a:ext cx="78486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SzPct val="90000"/>
              <a:buFont typeface="Wingdings" pitchFamily="2" charset="2"/>
              <a:buNone/>
              <a:defRPr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D2D44A8-4D5C-4C42-A97A-D2EB139335EE}" type="datetime1">
              <a:rPr lang="lv-LV" sz="2200" smtClean="0">
                <a:solidFill>
                  <a:srgbClr val="333333"/>
                </a:solidFill>
              </a:rPr>
              <a:t>2014.12.19.</a:t>
            </a:fld>
            <a:endParaRPr lang="en-GB" sz="2200">
              <a:solidFill>
                <a:srgbClr val="333333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SzPct val="90000"/>
              <a:buFont typeface="Wingdings" pitchFamily="2" charset="2"/>
              <a:buNone/>
              <a:defRPr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 sz="2200">
              <a:solidFill>
                <a:srgbClr val="333333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SzPct val="90000"/>
              <a:buFont typeface="Wingdings" pitchFamily="2" charset="2"/>
              <a:buNone/>
              <a:defRPr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6510947-DE73-48C9-B1FD-64E88AB98899}" type="slidenum">
              <a:rPr lang="en-GB" sz="2200">
                <a:solidFill>
                  <a:srgbClr val="333333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 sz="22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7564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51BC-5645-481A-BDC6-30FCBCE996D6}" type="datetime1">
              <a:rPr lang="lv-LV" smtClean="0"/>
              <a:t>2014.12.19.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CAD8-2925-4D73-B52B-9F2A78D81D9C}" type="datetime1">
              <a:rPr lang="lv-LV" smtClean="0"/>
              <a:t>2014.12.19.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A515-9230-4066-97B6-F1C3B3413AAD}" type="datetime1">
              <a:rPr lang="lv-LV" smtClean="0"/>
              <a:t>2014.12.19.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2DB-ACDD-4288-9D4D-510C79B10075}" type="datetime1">
              <a:rPr lang="lv-LV" smtClean="0"/>
              <a:t>2014.12.19.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F20A-22F7-4810-827B-4BC0AED50C15}" type="datetime1">
              <a:rPr lang="lv-LV" smtClean="0"/>
              <a:t>2014.12.19.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E08A-BC26-4A2F-AC78-44E20A85014F}" type="datetime1">
              <a:rPr lang="lv-LV" smtClean="0"/>
              <a:t>2014.12.19.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7CAF-9F81-4D57-9653-06FDC5B88832}" type="datetime1">
              <a:rPr lang="lv-LV" smtClean="0"/>
              <a:t>2014.12.19.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attēla ikonas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5503-8384-4F14-9EE5-96B2C6BED1EE}" type="datetime1">
              <a:rPr lang="lv-LV" smtClean="0"/>
              <a:t>2014.12.19.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36C434-926C-45A0-B1A5-1661F851EEB8}" type="datetime1">
              <a:rPr lang="lv-LV" smtClean="0"/>
              <a:t>2014.12.19.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7423574-3613-4BC7-92B6-70EB1B4E1FB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959969"/>
          </a:xfrm>
        </p:spPr>
        <p:txBody>
          <a:bodyPr/>
          <a:lstStyle/>
          <a:p>
            <a:r>
              <a:rPr lang="lv-LV" sz="6000" dirty="0" smtClean="0"/>
              <a:t>Latvijas piena nozares attīstības virzieni</a:t>
            </a:r>
            <a:endParaRPr lang="en-US" sz="6000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3635896" y="4718248"/>
            <a:ext cx="5184576" cy="1591072"/>
          </a:xfrm>
        </p:spPr>
        <p:txBody>
          <a:bodyPr>
            <a:normAutofit/>
          </a:bodyPr>
          <a:lstStyle/>
          <a:p>
            <a:pPr algn="r"/>
            <a:r>
              <a:rPr lang="lv-LV" dirty="0" smtClean="0"/>
              <a:t>Rigonda Krieviņa</a:t>
            </a:r>
          </a:p>
          <a:p>
            <a:pPr algn="r"/>
            <a:r>
              <a:rPr lang="lv-LV" dirty="0" smtClean="0"/>
              <a:t>ZM Tirgus un tiešā atbalsta departaments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1216" y="199841"/>
            <a:ext cx="8229600" cy="59769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lv-LV" sz="2800" dirty="0" smtClean="0">
                <a:effectLst/>
              </a:rPr>
              <a:t>Piena ražošanas pašizmaksa Latvijā</a:t>
            </a:r>
            <a:endParaRPr lang="lv-LV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Slaida numura vietturis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10</a:t>
            </a:fld>
            <a:endParaRPr lang="lv-LV"/>
          </a:p>
        </p:txBody>
      </p:sp>
      <p:sp>
        <p:nvSpPr>
          <p:cNvPr id="3" name="TextBox 2"/>
          <p:cNvSpPr txBox="1"/>
          <p:nvPr/>
        </p:nvSpPr>
        <p:spPr>
          <a:xfrm>
            <a:off x="1043608" y="6356350"/>
            <a:ext cx="255454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lv-LV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Avots: ZM pēc SUDAT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Attēls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88842"/>
            <a:ext cx="6280194" cy="48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>
            <a:spLocks/>
          </p:cNvSpPr>
          <p:nvPr/>
        </p:nvSpPr>
        <p:spPr>
          <a:xfrm>
            <a:off x="3131840" y="922462"/>
            <a:ext cx="3168352" cy="466380"/>
          </a:xfrm>
          <a:prstGeom prst="roundRect">
            <a:avLst/>
          </a:prstGeom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9750"/>
            <a:r>
              <a:rPr lang="lv-LV" sz="1600" dirty="0" smtClean="0"/>
              <a:t>2013.gadā vidēji </a:t>
            </a:r>
            <a:r>
              <a:rPr lang="lv-LV" sz="1600" b="1" dirty="0" smtClean="0"/>
              <a:t>0,31 EUR/litru</a:t>
            </a:r>
            <a:endParaRPr lang="lv-LV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sz="2800" dirty="0" smtClean="0">
                <a:effectLst/>
              </a:rPr>
              <a:t>Efektivitātes kāpināšana saimniecību </a:t>
            </a:r>
            <a:r>
              <a:rPr lang="lv-LV" sz="2800" dirty="0">
                <a:effectLst/>
              </a:rPr>
              <a:t>līmenī</a:t>
            </a:r>
            <a:endParaRPr lang="en-US" sz="2800" dirty="0">
              <a:effectLst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idx="1"/>
          </p:nvPr>
        </p:nvSpPr>
        <p:spPr>
          <a:xfrm>
            <a:off x="251519" y="1052736"/>
            <a:ext cx="8703493" cy="331236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lv-LV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Veicināt saimniecību </a:t>
            </a:r>
            <a:r>
              <a:rPr lang="lv-LV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modernizāciju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lv-LV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Veicināt ganāmpulku paplašināšanos </a:t>
            </a:r>
            <a:r>
              <a:rPr lang="lv-LV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→</a:t>
            </a:r>
            <a:r>
              <a:rPr lang="lv-LV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v-LV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vidējā ganāmpulka lieluma </a:t>
            </a:r>
            <a:r>
              <a:rPr lang="lv-LV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pieaugums </a:t>
            </a:r>
            <a:r>
              <a:rPr lang="lv-LV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</a:t>
            </a:r>
            <a:r>
              <a:rPr lang="lv-LV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v-LV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labākas </a:t>
            </a:r>
            <a:r>
              <a:rPr lang="lv-LV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iespējas resursu piesaistei </a:t>
            </a:r>
            <a:r>
              <a:rPr lang="lv-LV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modernizācijā</a:t>
            </a:r>
            <a:endParaRPr lang="lv-LV" sz="14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lv-LV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Veicināt kvalitatīvu dzīvnieku </a:t>
            </a:r>
            <a:r>
              <a:rPr lang="lv-LV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atražošanu</a:t>
            </a:r>
            <a:endParaRPr lang="lv-LV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lv-LV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Kāpināt zināšanu līmeni par saimniecības efektīvu vadīšanu</a:t>
            </a:r>
          </a:p>
          <a:p>
            <a:pPr>
              <a:lnSpc>
                <a:spcPct val="150000"/>
              </a:lnSpc>
            </a:pPr>
            <a:endParaRPr lang="lv-LV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11</a:t>
            </a:fld>
            <a:endParaRPr lang="lv-LV"/>
          </a:p>
        </p:txBody>
      </p:sp>
      <p:sp>
        <p:nvSpPr>
          <p:cNvPr id="5" name="Satura vietturis 3"/>
          <p:cNvSpPr txBox="1">
            <a:spLocks/>
          </p:cNvSpPr>
          <p:nvPr/>
        </p:nvSpPr>
        <p:spPr>
          <a:xfrm>
            <a:off x="729916" y="3933056"/>
            <a:ext cx="7560840" cy="242329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lv-LV" sz="1800" b="1" dirty="0" smtClean="0">
                <a:solidFill>
                  <a:srgbClr val="0070C0"/>
                </a:solidFill>
              </a:rPr>
              <a:t>Instrumenti:</a:t>
            </a:r>
          </a:p>
          <a:p>
            <a:pPr>
              <a:lnSpc>
                <a:spcPct val="150000"/>
              </a:lnSpc>
            </a:pPr>
            <a:r>
              <a:rPr lang="lv-LV" sz="1800" dirty="0">
                <a:solidFill>
                  <a:srgbClr val="0070C0"/>
                </a:solidFill>
              </a:rPr>
              <a:t>LAP - «</a:t>
            </a:r>
            <a:r>
              <a:rPr lang="lv-LV" sz="1800" i="1" dirty="0">
                <a:solidFill>
                  <a:srgbClr val="0070C0"/>
                </a:solidFill>
              </a:rPr>
              <a:t>Ieguldījumi materiālajos aktīvos</a:t>
            </a:r>
            <a:r>
              <a:rPr lang="lv-LV" sz="1800" dirty="0">
                <a:solidFill>
                  <a:srgbClr val="0070C0"/>
                </a:solidFill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lv-LV" sz="1800" dirty="0">
                <a:solidFill>
                  <a:srgbClr val="0070C0"/>
                </a:solidFill>
              </a:rPr>
              <a:t>LAP - «</a:t>
            </a:r>
            <a:r>
              <a:rPr lang="lv-LV" sz="1800" i="1" dirty="0">
                <a:solidFill>
                  <a:srgbClr val="0070C0"/>
                </a:solidFill>
              </a:rPr>
              <a:t>Konsultāciju </a:t>
            </a:r>
            <a:r>
              <a:rPr lang="lv-LV" sz="1800" i="1" dirty="0" smtClean="0">
                <a:solidFill>
                  <a:srgbClr val="0070C0"/>
                </a:solidFill>
              </a:rPr>
              <a:t>pakalpojumi</a:t>
            </a:r>
            <a:r>
              <a:rPr lang="lv-LV" sz="1800" dirty="0">
                <a:solidFill>
                  <a:srgbClr val="0070C0"/>
                </a:solidFill>
              </a:rPr>
              <a:t>» </a:t>
            </a:r>
            <a:endParaRPr lang="lv-LV" sz="18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lv-LV" sz="1800" dirty="0" smtClean="0">
                <a:solidFill>
                  <a:srgbClr val="0070C0"/>
                </a:solidFill>
              </a:rPr>
              <a:t>Valsts </a:t>
            </a:r>
            <a:r>
              <a:rPr lang="lv-LV" sz="1800" dirty="0">
                <a:solidFill>
                  <a:srgbClr val="0070C0"/>
                </a:solidFill>
              </a:rPr>
              <a:t>atbalsts</a:t>
            </a:r>
          </a:p>
        </p:txBody>
      </p:sp>
    </p:spTree>
    <p:extLst>
      <p:ext uri="{BB962C8B-B14F-4D97-AF65-F5344CB8AC3E}">
        <p14:creationId xmlns:p14="http://schemas.microsoft.com/office/powerpoint/2010/main" val="22680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>
          <a:xfrm>
            <a:off x="323528" y="73695"/>
            <a:ext cx="8352928" cy="7920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sz="2800" dirty="0">
                <a:effectLst/>
              </a:rPr>
              <a:t>Piena kvalitātes </a:t>
            </a:r>
            <a:r>
              <a:rPr lang="lv-LV" sz="2800" dirty="0" smtClean="0">
                <a:effectLst/>
              </a:rPr>
              <a:t>uzlabošana</a:t>
            </a:r>
            <a:r>
              <a:rPr lang="lv-LV" sz="2800" dirty="0">
                <a:effectLst/>
              </a:rPr>
              <a:t> </a:t>
            </a:r>
            <a:r>
              <a:rPr lang="lv-LV" sz="2800" dirty="0" smtClean="0">
                <a:effectLst/>
              </a:rPr>
              <a:t>(1)</a:t>
            </a:r>
            <a:endParaRPr lang="lv-LV" sz="2800" dirty="0">
              <a:effectLst/>
            </a:endParaRPr>
          </a:p>
        </p:txBody>
      </p:sp>
      <p:sp>
        <p:nvSpPr>
          <p:cNvPr id="5" name="Satura vietturis 4"/>
          <p:cNvSpPr>
            <a:spLocks noGrp="1"/>
          </p:cNvSpPr>
          <p:nvPr>
            <p:ph idx="1"/>
          </p:nvPr>
        </p:nvSpPr>
        <p:spPr>
          <a:xfrm>
            <a:off x="431753" y="1215913"/>
            <a:ext cx="8273650" cy="48245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lv-LV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Piena ražotāju </a:t>
            </a:r>
            <a:r>
              <a:rPr lang="lv-LV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zināšanu palielināšana </a:t>
            </a:r>
            <a:r>
              <a:rPr lang="lv-LV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 </a:t>
            </a:r>
            <a:r>
              <a:rPr lang="lv-LV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piena kvalitātes </a:t>
            </a:r>
            <a:r>
              <a:rPr lang="lv-LV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jautājumiem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lv-LV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Piena kvalitātes datu ticamība</a:t>
            </a:r>
            <a:r>
              <a:rPr lang="lv-LV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nodrošinot efektīvu kontroles mehānismu: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lv-LV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LDC uzturētā </a:t>
            </a:r>
            <a:r>
              <a:rPr lang="lv-LV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piena kvalitātes datu bāze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lv-LV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objektīva, nemaināma </a:t>
            </a:r>
            <a:r>
              <a:rPr lang="lv-LV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informācija (vidējie ģeometriskie par somatiskām šūnām &amp; baktērijām; inhibitori) 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lv-LV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ZM pasūtītais pētījums «</a:t>
            </a:r>
            <a:r>
              <a:rPr lang="lv-LV" alt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Svaigpiena </a:t>
            </a:r>
            <a:r>
              <a:rPr lang="lv-LV" alt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kvalitātes rādītāju diapazona noteikšana laboratorijās testēšanai izmantojamiem svaigpiena paraugiem</a:t>
            </a:r>
            <a:r>
              <a:rPr lang="lv-LV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</a:t>
            </a:r>
            <a:endParaRPr lang="lv-LV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altLang="en-US" sz="1700" dirty="0"/>
          </a:p>
          <a:p>
            <a:pPr>
              <a:spcBef>
                <a:spcPts val="600"/>
              </a:spcBef>
            </a:pPr>
            <a:endParaRPr lang="lv-LV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17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08720"/>
          </a:xfrm>
        </p:spPr>
        <p:txBody>
          <a:bodyPr/>
          <a:lstStyle/>
          <a:p>
            <a:r>
              <a:rPr lang="lv-LV" sz="2800" dirty="0">
                <a:effectLst/>
              </a:rPr>
              <a:t>Piena kvalitātes </a:t>
            </a:r>
            <a:r>
              <a:rPr lang="lv-LV" sz="2800" dirty="0" smtClean="0">
                <a:effectLst/>
              </a:rPr>
              <a:t>uzlabošana (2)</a:t>
            </a:r>
            <a:endParaRPr lang="en-US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0241"/>
            <a:ext cx="8507288" cy="4713387"/>
          </a:xfrm>
        </p:spPr>
        <p:txBody>
          <a:bodyPr/>
          <a:lstStyle/>
          <a:p>
            <a:pPr marL="0" lvl="2" indent="0" algn="just">
              <a:spcBef>
                <a:spcPts val="0"/>
              </a:spcBef>
              <a:buNone/>
            </a:pPr>
            <a:r>
              <a:rPr lang="lv-LV" altLang="lv-LV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Pētījuma mērķis </a:t>
            </a:r>
            <a:r>
              <a:rPr lang="lv-LV" altLang="lv-LV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lv-LV" altLang="lv-LV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Noteikt </a:t>
            </a:r>
            <a:r>
              <a:rPr lang="lv-LV" altLang="lv-LV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diapazonu svaigpiena kvalitātes rādītājiem svaigpiena paraugā </a:t>
            </a:r>
            <a:r>
              <a:rPr lang="lv-LV" altLang="lv-LV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lv-LV" altLang="lv-LV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somatisko šūnu skaitam un baktēriju kopskaitam, tauku un olbaltumvielu saturam</a:t>
            </a:r>
            <a:r>
              <a:rPr lang="lv-LV" altLang="lv-LV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lai datubāzē varētu </a:t>
            </a:r>
            <a:r>
              <a:rPr lang="lv-LV" altLang="lv-LV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iekļaut tikai tos svaigpiena paraugus, kurus var uzskatīt par atbilstošiem</a:t>
            </a:r>
          </a:p>
          <a:p>
            <a:pPr marL="0" indent="0">
              <a:spcBef>
                <a:spcPts val="0"/>
              </a:spcBef>
              <a:buNone/>
            </a:pPr>
            <a:endParaRPr lang="lv-LV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 </a:t>
            </a:r>
            <a:r>
              <a:rPr lang="lv-LV" sz="18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neatbilstošiem</a:t>
            </a:r>
            <a:r>
              <a:rPr lang="lv-LV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paraugiem jāuzskata: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tauku saturs </a:t>
            </a:r>
            <a:r>
              <a:rPr lang="lv-LV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neiekļaujas 2 </a:t>
            </a:r>
            <a:r>
              <a:rPr lang="lv-LV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7 </a:t>
            </a:r>
            <a:r>
              <a:rPr lang="lv-LV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robežās;</a:t>
            </a:r>
            <a:endParaRPr lang="lv-LV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lv-LV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olbaltumvielu saturs </a:t>
            </a:r>
            <a:r>
              <a:rPr lang="lv-LV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neiekļaujas 2,5 </a:t>
            </a:r>
            <a:r>
              <a:rPr lang="lv-LV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lv-LV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5% robežās;</a:t>
            </a:r>
            <a:endParaRPr lang="lv-LV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lv-LV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</a:t>
            </a:r>
            <a:r>
              <a:rPr lang="lv-LV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v-LV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 </a:t>
            </a:r>
            <a:r>
              <a:rPr lang="lv-LV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zemāks par 6,4;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lv-LV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vairāk nekā trijās novietnēs vienā datumā un vienā maršrutā ņemtajiem </a:t>
            </a:r>
            <a:r>
              <a:rPr lang="lv-LV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paraugiem </a:t>
            </a:r>
            <a:r>
              <a:rPr lang="lv-LV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tauku un olbaltumvielu saturs atšķiras vairāk par 0,04%.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13</a:t>
            </a:fld>
            <a:endParaRPr lang="lv-LV"/>
          </a:p>
        </p:txBody>
      </p:sp>
      <p:sp>
        <p:nvSpPr>
          <p:cNvPr id="5" name="Satura vietturis 3"/>
          <p:cNvSpPr txBox="1">
            <a:spLocks/>
          </p:cNvSpPr>
          <p:nvPr/>
        </p:nvSpPr>
        <p:spPr>
          <a:xfrm>
            <a:off x="753112" y="4653136"/>
            <a:ext cx="7637776" cy="199571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lv-LV" sz="1900" b="1" dirty="0" smtClean="0">
                <a:solidFill>
                  <a:srgbClr val="0070C0"/>
                </a:solidFill>
              </a:rPr>
              <a:t>Instrumenti:</a:t>
            </a:r>
          </a:p>
          <a:p>
            <a:pPr>
              <a:lnSpc>
                <a:spcPct val="110000"/>
              </a:lnSpc>
            </a:pPr>
            <a:r>
              <a:rPr lang="lv-LV" sz="2000" dirty="0">
                <a:solidFill>
                  <a:srgbClr val="0070C0"/>
                </a:solidFill>
              </a:rPr>
              <a:t>LAP - «</a:t>
            </a:r>
            <a:r>
              <a:rPr lang="lv-LV" sz="2000" i="1" dirty="0">
                <a:solidFill>
                  <a:srgbClr val="0070C0"/>
                </a:solidFill>
              </a:rPr>
              <a:t>Ieguldījumi materiālajos aktīvos</a:t>
            </a:r>
            <a:r>
              <a:rPr lang="lv-LV" sz="2000" dirty="0">
                <a:solidFill>
                  <a:srgbClr val="0070C0"/>
                </a:solidFill>
              </a:rPr>
              <a:t>»</a:t>
            </a:r>
          </a:p>
          <a:p>
            <a:pPr>
              <a:lnSpc>
                <a:spcPct val="110000"/>
              </a:lnSpc>
            </a:pPr>
            <a:r>
              <a:rPr lang="lv-LV" sz="2000" dirty="0">
                <a:solidFill>
                  <a:srgbClr val="0070C0"/>
                </a:solidFill>
              </a:rPr>
              <a:t>LAP - «</a:t>
            </a:r>
            <a:r>
              <a:rPr lang="lv-LV" sz="2000" i="1" dirty="0">
                <a:solidFill>
                  <a:srgbClr val="0070C0"/>
                </a:solidFill>
              </a:rPr>
              <a:t>Konsultāciju </a:t>
            </a:r>
            <a:r>
              <a:rPr lang="lv-LV" sz="2000" i="1" dirty="0" smtClean="0">
                <a:solidFill>
                  <a:srgbClr val="0070C0"/>
                </a:solidFill>
              </a:rPr>
              <a:t>pakalpojumi</a:t>
            </a:r>
            <a:r>
              <a:rPr lang="lv-LV" sz="2000" dirty="0" smtClean="0">
                <a:solidFill>
                  <a:srgbClr val="0070C0"/>
                </a:solidFill>
              </a:rPr>
              <a:t>»</a:t>
            </a:r>
            <a:endParaRPr lang="lv-LV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03705" y="31074"/>
            <a:ext cx="8640960" cy="79238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lv-LV" sz="2800" dirty="0">
                <a:effectLst/>
              </a:rPr>
              <a:t>Bioloģiskā piena ražošanas palielināšana</a:t>
            </a:r>
            <a:endParaRPr lang="en-US" sz="2800" dirty="0">
              <a:effectLst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0" y="2636912"/>
            <a:ext cx="400110" cy="225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 eaLnBrk="0" hangingPunct="0">
              <a:spcBef>
                <a:spcPct val="20000"/>
              </a:spcBef>
              <a:buSzPct val="90000"/>
              <a:buFont typeface="Wingdings" pitchFamily="2" charset="2"/>
              <a:defRPr sz="24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SzPct val="80000"/>
              <a:buChar char="•"/>
              <a:defRPr sz="22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•"/>
              <a:defRPr sz="22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•"/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lv-LV" altLang="lv-LV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Avots: LDC</a:t>
            </a:r>
            <a:endParaRPr lang="lv-LV" altLang="lv-LV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14</a:t>
            </a:fld>
            <a:endParaRPr lang="lv-LV"/>
          </a:p>
        </p:txBody>
      </p:sp>
      <p:sp>
        <p:nvSpPr>
          <p:cNvPr id="9" name="Rounded Rectangle 8"/>
          <p:cNvSpPr/>
          <p:nvPr/>
        </p:nvSpPr>
        <p:spPr>
          <a:xfrm>
            <a:off x="6739945" y="1484783"/>
            <a:ext cx="2228997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Bioloģiski ražots piens 7,6% no kopējā saražotā piena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739945" y="2898911"/>
            <a:ext cx="2228997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Tikai 30% no visa bioloģiskā piena tiek pārdots kā bioloģiskais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750917" y="4313039"/>
            <a:ext cx="2228997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2013.gadā saražotas 2038 t bioloģisko piena produktu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05" y="1217110"/>
            <a:ext cx="6284519" cy="45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lv-LV" sz="2800" dirty="0">
                <a:effectLst/>
              </a:rPr>
              <a:t>Bioloģiskā piena ražošanas palielināšana</a:t>
            </a:r>
            <a:endParaRPr lang="en-US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8053" cy="2985789"/>
          </a:xfrm>
        </p:spPr>
        <p:txBody>
          <a:bodyPr>
            <a:normAutofit/>
          </a:bodyPr>
          <a:lstStyle/>
          <a:p>
            <a:r>
              <a:rPr lang="lv-LV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Jāpalielina bioloģiskā svaigpiena pārdošana pārstrādei bioloģiskā piena </a:t>
            </a: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produktos </a:t>
            </a:r>
          </a:p>
          <a:p>
            <a:endParaRPr lang="lv-LV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Jāturpina patērētāju </a:t>
            </a:r>
            <a:r>
              <a:rPr lang="lv-LV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informēšana par bioloģiskā piena un tā produktu īpašībām un </a:t>
            </a: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kvalitāti</a:t>
            </a:r>
          </a:p>
          <a:p>
            <a:endParaRPr lang="lv-LV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lv-LV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Jāpaplašina vietējais bioloģiskā piena produktu tirgus, </a:t>
            </a: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paplašinot tirdzniecības iespējas, </a:t>
            </a:r>
            <a:r>
              <a:rPr lang="lv-LV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dodot iespēju iegādāties saimniecībā uz </a:t>
            </a: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vietas</a:t>
            </a:r>
          </a:p>
          <a:p>
            <a:endParaRPr lang="lv-LV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15</a:t>
            </a:fld>
            <a:endParaRPr lang="lv-LV"/>
          </a:p>
        </p:txBody>
      </p:sp>
      <p:sp>
        <p:nvSpPr>
          <p:cNvPr id="5" name="Satura vietturis 3"/>
          <p:cNvSpPr txBox="1">
            <a:spLocks/>
          </p:cNvSpPr>
          <p:nvPr/>
        </p:nvSpPr>
        <p:spPr>
          <a:xfrm>
            <a:off x="701570" y="3620046"/>
            <a:ext cx="7740860" cy="273630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lv-LV" sz="1600" b="1" dirty="0" smtClean="0">
                <a:solidFill>
                  <a:srgbClr val="0070C0"/>
                </a:solidFill>
              </a:rPr>
              <a:t>Instrumenti:</a:t>
            </a:r>
          </a:p>
          <a:p>
            <a:pPr algn="just">
              <a:spcBef>
                <a:spcPts val="600"/>
              </a:spcBef>
            </a:pPr>
            <a:r>
              <a:rPr lang="lv-LV" sz="1600" dirty="0" smtClean="0">
                <a:solidFill>
                  <a:srgbClr val="0070C0"/>
                </a:solidFill>
              </a:rPr>
              <a:t>LAP «Ieguldījumi materiālajos aktīvos»</a:t>
            </a:r>
          </a:p>
          <a:p>
            <a:pPr algn="just">
              <a:spcBef>
                <a:spcPts val="600"/>
              </a:spcBef>
            </a:pPr>
            <a:r>
              <a:rPr lang="lv-LV" sz="1600" dirty="0" smtClean="0">
                <a:solidFill>
                  <a:srgbClr val="0070C0"/>
                </a:solidFill>
              </a:rPr>
              <a:t>LAP «Bioloģiskā lauksaimniecība» </a:t>
            </a:r>
          </a:p>
          <a:p>
            <a:pPr algn="just">
              <a:spcBef>
                <a:spcPts val="600"/>
              </a:spcBef>
            </a:pPr>
            <a:r>
              <a:rPr lang="lv-LV" sz="1600" dirty="0" smtClean="0">
                <a:solidFill>
                  <a:srgbClr val="0070C0"/>
                </a:solidFill>
              </a:rPr>
              <a:t>LAP «Zināšanu pārneses un informācijas pasākumi»</a:t>
            </a:r>
          </a:p>
          <a:p>
            <a:pPr algn="just">
              <a:spcBef>
                <a:spcPts val="600"/>
              </a:spcBef>
            </a:pPr>
            <a:r>
              <a:rPr lang="lv-LV" sz="1600" dirty="0" smtClean="0">
                <a:solidFill>
                  <a:srgbClr val="0070C0"/>
                </a:solidFill>
              </a:rPr>
              <a:t>LAP «Atbalsts ražotāju grupām un organizācijām»</a:t>
            </a:r>
          </a:p>
          <a:p>
            <a:pPr algn="just">
              <a:spcBef>
                <a:spcPts val="600"/>
              </a:spcBef>
            </a:pPr>
            <a:r>
              <a:rPr lang="lv-LV" sz="1600" dirty="0" smtClean="0">
                <a:solidFill>
                  <a:srgbClr val="0070C0"/>
                </a:solidFill>
              </a:rPr>
              <a:t>Pārtikas kvalitātes shēmas, </a:t>
            </a:r>
            <a:r>
              <a:rPr lang="lv-LV" sz="1600" dirty="0">
                <a:solidFill>
                  <a:srgbClr val="0070C0"/>
                </a:solidFill>
              </a:rPr>
              <a:t>«Zaļais» </a:t>
            </a:r>
            <a:r>
              <a:rPr lang="lv-LV" sz="1600" dirty="0" smtClean="0">
                <a:solidFill>
                  <a:srgbClr val="0070C0"/>
                </a:solidFill>
              </a:rPr>
              <a:t>iepirkums</a:t>
            </a:r>
          </a:p>
          <a:p>
            <a:pPr algn="just">
              <a:spcBef>
                <a:spcPts val="600"/>
              </a:spcBef>
            </a:pPr>
            <a:r>
              <a:rPr lang="lv-LV" sz="1600" dirty="0" smtClean="0">
                <a:solidFill>
                  <a:srgbClr val="0070C0"/>
                </a:solidFill>
              </a:rPr>
              <a:t>RO un SO veidošanās</a:t>
            </a:r>
          </a:p>
          <a:p>
            <a:pPr algn="just">
              <a:spcBef>
                <a:spcPts val="600"/>
              </a:spcBef>
            </a:pPr>
            <a:r>
              <a:rPr lang="lv-LV" sz="1600" dirty="0">
                <a:solidFill>
                  <a:srgbClr val="0070C0"/>
                </a:solidFill>
              </a:rPr>
              <a:t>E</a:t>
            </a:r>
            <a:r>
              <a:rPr lang="lv-LV" sz="1600" dirty="0" smtClean="0">
                <a:solidFill>
                  <a:srgbClr val="0070C0"/>
                </a:solidFill>
              </a:rPr>
              <a:t>S veicināšanas programmas</a:t>
            </a:r>
          </a:p>
        </p:txBody>
      </p:sp>
    </p:spTree>
    <p:extLst>
      <p:ext uri="{BB962C8B-B14F-4D97-AF65-F5344CB8AC3E}">
        <p14:creationId xmlns:p14="http://schemas.microsoft.com/office/powerpoint/2010/main" val="14116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Piena pārstrāde un ārējā tirdzniecība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0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7129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lv-LV" sz="2800" dirty="0">
                <a:solidFill>
                  <a:schemeClr val="tx2"/>
                </a:solidFill>
                <a:ea typeface="+mj-ea"/>
                <a:cs typeface="+mj-cs"/>
              </a:rPr>
              <a:t>Piena pārstrādes nozīme pārtikas nozarē</a:t>
            </a:r>
            <a:endParaRPr lang="en-US" sz="28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1600" y="6340998"/>
            <a:ext cx="3456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lv-LV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Avots: CSP</a:t>
            </a:r>
            <a:endParaRPr kumimoji="1"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229600" y="6413500"/>
            <a:ext cx="914400" cy="457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2A3D7A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17</a:t>
            </a:fld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28800"/>
            <a:ext cx="8490218" cy="38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2800" dirty="0"/>
              <a:t>Piena pārstrādes apjomu palielināšana - izvestā svaigpiena apjomu samazināšana</a:t>
            </a:r>
            <a:endParaRPr lang="en-US" sz="2800" dirty="0"/>
          </a:p>
        </p:txBody>
      </p:sp>
      <p:sp>
        <p:nvSpPr>
          <p:cNvPr id="3" name="Slaida numura vietturis 2"/>
          <p:cNvSpPr>
            <a:spLocks noGrp="1"/>
          </p:cNvSpPr>
          <p:nvPr>
            <p:ph type="sldNum" sz="quarter" idx="4294967295"/>
          </p:nvPr>
        </p:nvSpPr>
        <p:spPr>
          <a:xfrm>
            <a:off x="8532440" y="6416441"/>
            <a:ext cx="502968" cy="252919"/>
          </a:xfrm>
          <a:prstGeom prst="rect">
            <a:avLst/>
          </a:prstGeom>
        </p:spPr>
        <p:txBody>
          <a:bodyPr/>
          <a:lstStyle/>
          <a:p>
            <a:fld id="{21DF66A8-5153-4B2A-A7CB-84FEC72B8362}" type="slidenum">
              <a:rPr lang="lv-LV" smtClean="0"/>
              <a:pPr/>
              <a:t>18</a:t>
            </a:fld>
            <a:endParaRPr lang="lv-LV" dirty="0"/>
          </a:p>
        </p:txBody>
      </p:sp>
      <p:graphicFrame>
        <p:nvGraphicFramePr>
          <p:cNvPr id="6" name="Satura vietturis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8871481"/>
              </p:ext>
            </p:extLst>
          </p:nvPr>
        </p:nvGraphicFramePr>
        <p:xfrm>
          <a:off x="457200" y="1196752"/>
          <a:ext cx="8363272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899592" y="6480176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Avots: LAD, LDC, ZM aprēķini</a:t>
            </a:r>
            <a:endParaRPr lang="lv-LV" sz="1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Taisns savienotājs 6"/>
          <p:cNvCxnSpPr/>
          <p:nvPr/>
        </p:nvCxnSpPr>
        <p:spPr>
          <a:xfrm flipV="1">
            <a:off x="6279130" y="3935746"/>
            <a:ext cx="670498" cy="1509478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gšupvērstā bultiņa 3"/>
          <p:cNvSpPr/>
          <p:nvPr/>
        </p:nvSpPr>
        <p:spPr>
          <a:xfrm>
            <a:off x="6269127" y="2891628"/>
            <a:ext cx="453110" cy="648072"/>
          </a:xfrm>
          <a:prstGeom prst="upArrow">
            <a:avLst/>
          </a:prstGeom>
          <a:solidFill>
            <a:srgbClr val="92D050">
              <a:alpha val="91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Augšupvērstā bultiņa 7"/>
          <p:cNvSpPr/>
          <p:nvPr/>
        </p:nvSpPr>
        <p:spPr>
          <a:xfrm rot="10800000">
            <a:off x="6279130" y="1844823"/>
            <a:ext cx="453110" cy="650761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05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864096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lv-LV" sz="2800" dirty="0" smtClean="0">
                <a:effectLst/>
              </a:rPr>
              <a:t>Lielāko piena pārstrādātāju daļas palielināšana kopējā LV piena pārstrādē</a:t>
            </a:r>
            <a:endParaRPr lang="en-US" sz="2800" dirty="0">
              <a:effectLst/>
            </a:endParaRPr>
          </a:p>
        </p:txBody>
      </p:sp>
      <p:graphicFrame>
        <p:nvGraphicFramePr>
          <p:cNvPr id="5" name="Diagram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060999"/>
              </p:ext>
            </p:extLst>
          </p:nvPr>
        </p:nvGraphicFramePr>
        <p:xfrm>
          <a:off x="251520" y="1707360"/>
          <a:ext cx="5112568" cy="306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3216230" y="2298623"/>
            <a:ext cx="720080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b="1" dirty="0" smtClean="0">
                <a:solidFill>
                  <a:schemeClr val="bg1"/>
                </a:solidFill>
              </a:rPr>
              <a:t>15%</a:t>
            </a:r>
            <a:endParaRPr lang="lv-LV" sz="2000" b="1" dirty="0">
              <a:solidFill>
                <a:schemeClr val="bg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364088" y="4438058"/>
            <a:ext cx="720080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b="1" dirty="0" smtClean="0">
                <a:solidFill>
                  <a:schemeClr val="bg1">
                    <a:lumMod val="95000"/>
                  </a:schemeClr>
                </a:solidFill>
              </a:rPr>
              <a:t>85%</a:t>
            </a:r>
            <a:endParaRPr lang="lv-LV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331640" y="2996952"/>
            <a:ext cx="720080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v-LV" sz="1800" b="1" dirty="0">
                <a:solidFill>
                  <a:schemeClr val="bg1"/>
                </a:solidFill>
              </a:rPr>
              <a:t>8</a:t>
            </a:r>
            <a:r>
              <a:rPr lang="lv-LV" sz="1800" b="1" dirty="0" smtClean="0">
                <a:solidFill>
                  <a:schemeClr val="bg1"/>
                </a:solidFill>
              </a:rPr>
              <a:t>5%</a:t>
            </a:r>
            <a:endParaRPr lang="lv-LV" sz="1800" b="1" dirty="0">
              <a:solidFill>
                <a:schemeClr val="bg1"/>
              </a:solidFill>
            </a:endParaRPr>
          </a:p>
        </p:txBody>
      </p:sp>
      <p:sp>
        <p:nvSpPr>
          <p:cNvPr id="9" name="Taisnstūris ar noapaļotiem stūriem 8"/>
          <p:cNvSpPr/>
          <p:nvPr/>
        </p:nvSpPr>
        <p:spPr>
          <a:xfrm>
            <a:off x="107504" y="4768646"/>
            <a:ext cx="3672408" cy="5049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solidFill>
                  <a:schemeClr val="tx1"/>
                </a:solidFill>
              </a:rPr>
              <a:t>Pārstrādes uzņēmumu skaits- 44  </a:t>
            </a:r>
            <a:endParaRPr lang="lv-LV" sz="1600" b="1" dirty="0">
              <a:solidFill>
                <a:schemeClr val="tx1"/>
              </a:solidFill>
            </a:endParaRPr>
          </a:p>
        </p:txBody>
      </p:sp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19</a:t>
            </a:fld>
            <a:endParaRPr lang="lv-LV"/>
          </a:p>
        </p:txBody>
      </p:sp>
      <p:sp>
        <p:nvSpPr>
          <p:cNvPr id="10" name="TextBox 9"/>
          <p:cNvSpPr txBox="1"/>
          <p:nvPr/>
        </p:nvSpPr>
        <p:spPr>
          <a:xfrm>
            <a:off x="899592" y="648017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Avots: ZM pēc LDC datiem</a:t>
            </a:r>
            <a:endParaRPr lang="lv-LV" sz="1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ma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754765"/>
              </p:ext>
            </p:extLst>
          </p:nvPr>
        </p:nvGraphicFramePr>
        <p:xfrm>
          <a:off x="4644008" y="3140967"/>
          <a:ext cx="5004048" cy="3646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83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lv-LV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Piena tirdzniecības plūsma pasaulē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716189"/>
            <a:ext cx="8784976" cy="56401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2</a:t>
            </a:fld>
            <a:endParaRPr lang="lv-LV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9177" y="6403612"/>
            <a:ext cx="6192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90000"/>
              <a:buFont typeface="Wingdings" pitchFamily="2" charset="2"/>
              <a:defRPr sz="24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SzPct val="80000"/>
              <a:buChar char="•"/>
              <a:defRPr sz="22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•"/>
              <a:defRPr sz="22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•"/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r>
              <a:rPr lang="lv-LV" altLang="lv-LV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Avots: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Tetra Pa</a:t>
            </a:r>
            <a:r>
              <a:rPr lang="lv-LV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Dairy Index / Issue 7 October 20</a:t>
            </a:r>
          </a:p>
        </p:txBody>
      </p:sp>
    </p:spTree>
    <p:extLst>
      <p:ext uri="{BB962C8B-B14F-4D97-AF65-F5344CB8AC3E}">
        <p14:creationId xmlns:p14="http://schemas.microsoft.com/office/powerpoint/2010/main" val="6372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03" y="116632"/>
            <a:ext cx="8229600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altLang="lv-LV" sz="2800" dirty="0">
                <a:effectLst/>
              </a:rPr>
              <a:t>Produktu ar augstu pievienoto vērtību ražošanas palielināšana</a:t>
            </a:r>
            <a:endParaRPr lang="en-US" sz="2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20</a:t>
            </a:fld>
            <a:endParaRPr lang="lv-LV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96752"/>
            <a:ext cx="8568952" cy="5159598"/>
          </a:xfrm>
          <a:prstGeom prst="rect">
            <a:avLst/>
          </a:prstGeom>
        </p:spPr>
      </p:pic>
      <p:sp>
        <p:nvSpPr>
          <p:cNvPr id="8" name="Labā iekava 3"/>
          <p:cNvSpPr/>
          <p:nvPr/>
        </p:nvSpPr>
        <p:spPr>
          <a:xfrm>
            <a:off x="1909714" y="1279507"/>
            <a:ext cx="89428" cy="78134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/>
          <p:cNvSpPr txBox="1"/>
          <p:nvPr/>
        </p:nvSpPr>
        <p:spPr>
          <a:xfrm>
            <a:off x="1953423" y="1618927"/>
            <a:ext cx="83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 smtClean="0">
                <a:solidFill>
                  <a:srgbClr val="FF0000"/>
                </a:solidFill>
              </a:rPr>
              <a:t>15%</a:t>
            </a:r>
            <a:endParaRPr lang="lv-LV" sz="1400" b="1" dirty="0">
              <a:solidFill>
                <a:srgbClr val="FF0000"/>
              </a:solidFill>
            </a:endParaRPr>
          </a:p>
        </p:txBody>
      </p:sp>
      <p:sp>
        <p:nvSpPr>
          <p:cNvPr id="10" name="Labā iekava 3"/>
          <p:cNvSpPr/>
          <p:nvPr/>
        </p:nvSpPr>
        <p:spPr>
          <a:xfrm>
            <a:off x="3223278" y="1279507"/>
            <a:ext cx="72008" cy="72008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3249567" y="1546919"/>
            <a:ext cx="83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 smtClean="0">
                <a:solidFill>
                  <a:srgbClr val="FF0000"/>
                </a:solidFill>
              </a:rPr>
              <a:t>14%</a:t>
            </a:r>
            <a:endParaRPr lang="lv-LV" sz="1400" b="1" dirty="0">
              <a:solidFill>
                <a:srgbClr val="FF0000"/>
              </a:solidFill>
            </a:endParaRPr>
          </a:p>
        </p:txBody>
      </p:sp>
      <p:sp>
        <p:nvSpPr>
          <p:cNvPr id="12" name="Labā iekava 3"/>
          <p:cNvSpPr/>
          <p:nvPr/>
        </p:nvSpPr>
        <p:spPr>
          <a:xfrm>
            <a:off x="4519422" y="1279507"/>
            <a:ext cx="79701" cy="720081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xtBox 12"/>
          <p:cNvSpPr txBox="1"/>
          <p:nvPr/>
        </p:nvSpPr>
        <p:spPr>
          <a:xfrm>
            <a:off x="4614418" y="1615626"/>
            <a:ext cx="530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 smtClean="0">
                <a:solidFill>
                  <a:srgbClr val="FF0000"/>
                </a:solidFill>
              </a:rPr>
              <a:t>14%</a:t>
            </a:r>
            <a:endParaRPr lang="lv-LV" sz="1400" b="1" dirty="0">
              <a:solidFill>
                <a:srgbClr val="FF0000"/>
              </a:solidFill>
            </a:endParaRPr>
          </a:p>
        </p:txBody>
      </p:sp>
      <p:sp>
        <p:nvSpPr>
          <p:cNvPr id="14" name="Labā iekava 3"/>
          <p:cNvSpPr/>
          <p:nvPr/>
        </p:nvSpPr>
        <p:spPr>
          <a:xfrm>
            <a:off x="5884649" y="1279506"/>
            <a:ext cx="55503" cy="781341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/>
          <p:cNvSpPr txBox="1"/>
          <p:nvPr/>
        </p:nvSpPr>
        <p:spPr>
          <a:xfrm>
            <a:off x="5920580" y="1546919"/>
            <a:ext cx="64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 smtClean="0">
                <a:solidFill>
                  <a:srgbClr val="FF0000"/>
                </a:solidFill>
              </a:rPr>
              <a:t>14%</a:t>
            </a:r>
            <a:endParaRPr lang="lv-LV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79" y="0"/>
            <a:ext cx="8229600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sz="2800" dirty="0" smtClean="0">
                <a:effectLst/>
              </a:rPr>
              <a:t>Produktu ar augstu pievienoto vērtību ražošanas palielināšana</a:t>
            </a:r>
            <a:endParaRPr lang="en-US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79" y="993645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lv-LV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Latvijas izvestā svaigpiena apjomu samazināšanās </a:t>
            </a: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→ Latvijas </a:t>
            </a:r>
            <a:r>
              <a:rPr lang="lv-LV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pārstrādes apjomu </a:t>
            </a: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pieaugums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lv-LV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Nozares konkurētspējas stiprināšana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lv-LV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Tirgus un patērētāju vajadzību izpēte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lv-LV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Prasmju apgūšana (topošajiem speciālistiem)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lv-LV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21</a:t>
            </a:fld>
            <a:endParaRPr lang="lv-LV"/>
          </a:p>
        </p:txBody>
      </p:sp>
      <p:sp>
        <p:nvSpPr>
          <p:cNvPr id="5" name="Satura vietturis 3"/>
          <p:cNvSpPr txBox="1">
            <a:spLocks/>
          </p:cNvSpPr>
          <p:nvPr/>
        </p:nvSpPr>
        <p:spPr>
          <a:xfrm>
            <a:off x="783437" y="3978403"/>
            <a:ext cx="7565083" cy="259228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lv-LV" sz="1800" b="1" dirty="0" smtClean="0">
                <a:solidFill>
                  <a:srgbClr val="0070C0"/>
                </a:solidFill>
              </a:rPr>
              <a:t>Instrumenti: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800" dirty="0" smtClean="0">
                <a:solidFill>
                  <a:srgbClr val="0070C0"/>
                </a:solidFill>
              </a:rPr>
              <a:t>LAP </a:t>
            </a:r>
            <a:r>
              <a:rPr lang="lv-LV" sz="1800" dirty="0">
                <a:solidFill>
                  <a:srgbClr val="0070C0"/>
                </a:solidFill>
              </a:rPr>
              <a:t>- «</a:t>
            </a:r>
            <a:r>
              <a:rPr lang="lv-LV" sz="1800" i="1" dirty="0">
                <a:solidFill>
                  <a:srgbClr val="0070C0"/>
                </a:solidFill>
              </a:rPr>
              <a:t>Ieguldījumi materiālajos aktīvos</a:t>
            </a:r>
            <a:r>
              <a:rPr lang="lv-LV" sz="1800" dirty="0">
                <a:solidFill>
                  <a:srgbClr val="0070C0"/>
                </a:solidFill>
              </a:rPr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800" dirty="0">
                <a:solidFill>
                  <a:srgbClr val="0070C0"/>
                </a:solidFill>
              </a:rPr>
              <a:t>LAP - </a:t>
            </a:r>
            <a:r>
              <a:rPr lang="lv-LV" sz="1800" dirty="0" smtClean="0">
                <a:solidFill>
                  <a:srgbClr val="0070C0"/>
                </a:solidFill>
              </a:rPr>
              <a:t>«</a:t>
            </a:r>
            <a:r>
              <a:rPr lang="lv-LV" sz="1800" i="1" dirty="0" smtClean="0">
                <a:solidFill>
                  <a:srgbClr val="0070C0"/>
                </a:solidFill>
              </a:rPr>
              <a:t>Zināšanu pārneses un informācijas pasākumi</a:t>
            </a:r>
            <a:r>
              <a:rPr lang="lv-LV" sz="1800" dirty="0" smtClean="0">
                <a:solidFill>
                  <a:srgbClr val="0070C0"/>
                </a:solidFill>
              </a:rPr>
              <a:t>»</a:t>
            </a:r>
            <a:endParaRPr lang="lv-LV" sz="18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800" dirty="0" smtClean="0">
                <a:solidFill>
                  <a:srgbClr val="0070C0"/>
                </a:solidFill>
              </a:rPr>
              <a:t>«Skolas piena» programma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800" dirty="0" smtClean="0">
                <a:solidFill>
                  <a:srgbClr val="0070C0"/>
                </a:solidFill>
              </a:rPr>
              <a:t>Atbalsts mazo uzņēmumu sadarbībai (piedāvājuma koncentrēšana)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800" dirty="0" smtClean="0">
                <a:solidFill>
                  <a:srgbClr val="0070C0"/>
                </a:solidFill>
              </a:rPr>
              <a:t>Starpnozaru organizāciju veidošanās</a:t>
            </a:r>
            <a:endParaRPr lang="lv-LV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lv-LV" sz="2800" dirty="0" smtClean="0">
                <a:effectLst/>
              </a:rPr>
              <a:t>Eksporta pieaugums uz Austrumu reģiona tirgiem</a:t>
            </a:r>
            <a:endParaRPr lang="en-US" sz="2800" dirty="0">
              <a:effectLst/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32048" cy="365760"/>
          </a:xfrm>
          <a:prstGeom prst="rect">
            <a:avLst/>
          </a:prstGeom>
        </p:spPr>
        <p:txBody>
          <a:bodyPr/>
          <a:lstStyle/>
          <a:p>
            <a:fld id="{21DF66A8-5153-4B2A-A7CB-84FEC72B8362}" type="slidenum">
              <a:rPr lang="lv-LV" smtClean="0"/>
              <a:pPr/>
              <a:t>22</a:t>
            </a:fld>
            <a:endParaRPr lang="lv-LV" dirty="0"/>
          </a:p>
        </p:txBody>
      </p:sp>
      <p:sp>
        <p:nvSpPr>
          <p:cNvPr id="13" name="TextBox 12"/>
          <p:cNvSpPr txBox="1"/>
          <p:nvPr/>
        </p:nvSpPr>
        <p:spPr>
          <a:xfrm>
            <a:off x="3621730" y="94009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800" dirty="0" smtClean="0"/>
              <a:t>Milj. EUR un %, 2013.g.</a:t>
            </a:r>
            <a:endParaRPr lang="lv-LV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6453336"/>
            <a:ext cx="272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Avots: EUROSTAT</a:t>
            </a:r>
            <a:endParaRPr lang="lv-LV" sz="1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696" y="1527795"/>
            <a:ext cx="8435280" cy="47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70743" y="188640"/>
            <a:ext cx="8229600" cy="607660"/>
          </a:xfrm>
        </p:spPr>
        <p:txBody>
          <a:bodyPr>
            <a:noAutofit/>
          </a:bodyPr>
          <a:lstStyle/>
          <a:p>
            <a:r>
              <a:rPr lang="lv-LV" sz="2800" dirty="0" smtClean="0">
                <a:effectLst/>
              </a:rPr>
              <a:t>Latvija piena nozares ārējās tirdzniecības bilance</a:t>
            </a:r>
            <a:endParaRPr lang="lv-LV" sz="2800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8" y="2924944"/>
            <a:ext cx="400110" cy="24680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lv-LV" sz="1400" dirty="0" smtClean="0"/>
              <a:t>Avots: Eurostat</a:t>
            </a:r>
            <a:endParaRPr lang="lv-LV" sz="140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294967295"/>
          </p:nvPr>
        </p:nvSpPr>
        <p:spPr>
          <a:xfrm>
            <a:off x="8605536" y="6356350"/>
            <a:ext cx="574976" cy="385018"/>
          </a:xfrm>
          <a:prstGeom prst="rect">
            <a:avLst/>
          </a:prstGeom>
        </p:spPr>
        <p:txBody>
          <a:bodyPr/>
          <a:lstStyle/>
          <a:p>
            <a:fld id="{21DF66A8-5153-4B2A-A7CB-84FEC72B8362}" type="slidenum">
              <a:rPr lang="lv-LV" smtClean="0"/>
              <a:pPr/>
              <a:t>23</a:t>
            </a:fld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874100" y="5826017"/>
            <a:ext cx="7632847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dirty="0" smtClean="0"/>
              <a:t>ES valstis ir galamērķis 81% Latvija piena produktu eksporta un izcelsme 99,9% Latvijas piena produktu importa</a:t>
            </a:r>
            <a:endParaRPr lang="lv-LV" sz="1800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59" y="908720"/>
            <a:ext cx="8088783" cy="467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6480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sz="2800" dirty="0" smtClean="0">
                <a:effectLst/>
              </a:rPr>
              <a:t>Eksporta diferencēšana un attīstīšana</a:t>
            </a:r>
            <a:endParaRPr lang="lv-LV" sz="2800" dirty="0">
              <a:effectLst/>
            </a:endParaRPr>
          </a:p>
        </p:txBody>
      </p:sp>
      <p:sp>
        <p:nvSpPr>
          <p:cNvPr id="5" name="Satura vietturis 4"/>
          <p:cNvSpPr>
            <a:spLocks noGrp="1"/>
          </p:cNvSpPr>
          <p:nvPr>
            <p:ph idx="1"/>
          </p:nvPr>
        </p:nvSpPr>
        <p:spPr>
          <a:xfrm>
            <a:off x="388593" y="836712"/>
            <a:ext cx="8997749" cy="38164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Austrumu </a:t>
            </a:r>
            <a:r>
              <a:rPr lang="lv-LV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reģions </a:t>
            </a: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liels </a:t>
            </a:r>
            <a:r>
              <a:rPr lang="lv-LV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potenciāls apjoma ziņā, </a:t>
            </a:r>
            <a:r>
              <a:rPr lang="lv-LV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</a:t>
            </a: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attālums un tirdzniecības barjeras </a:t>
            </a:r>
            <a:r>
              <a:rPr lang="lv-LV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lv-LV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SPS, tarifi, uzņēmējdarbības vide </a:t>
            </a:r>
            <a:r>
              <a:rPr lang="lv-LV" sz="19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utml</a:t>
            </a: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lv-LV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 noslēgto divpusējo līgumu iespējas eksporta attīstīšanai – </a:t>
            </a:r>
            <a:r>
              <a:rPr lang="lv-LV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Moldova, </a:t>
            </a: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Gruzija, Azerbaidžāna, Koreja u.c.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lv-LV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Eksports uz Ķīnu?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lv-LV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Eksporta pieaugumam jānotiek vienlaikus ar vietējā patēriņa pieaugumu – nozares kopējā izaugsme</a:t>
            </a:r>
            <a:endParaRPr lang="lv-LV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24</a:t>
            </a:fld>
            <a:endParaRPr lang="lv-LV"/>
          </a:p>
        </p:txBody>
      </p:sp>
      <p:sp>
        <p:nvSpPr>
          <p:cNvPr id="6" name="Satura vietturis 3"/>
          <p:cNvSpPr txBox="1">
            <a:spLocks/>
          </p:cNvSpPr>
          <p:nvPr/>
        </p:nvSpPr>
        <p:spPr>
          <a:xfrm>
            <a:off x="790348" y="4221087"/>
            <a:ext cx="7563304" cy="250038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lv-LV" sz="1800" b="1" dirty="0" smtClean="0">
                <a:solidFill>
                  <a:srgbClr val="0070C0"/>
                </a:solidFill>
              </a:rPr>
              <a:t>Instrumenti: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lv-LV" sz="1800" dirty="0" smtClean="0">
                <a:solidFill>
                  <a:srgbClr val="0070C0"/>
                </a:solidFill>
              </a:rPr>
              <a:t>Atbalsts izstādēm un eksporta apjoma piedāvājuma koncentrēšanai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lv-LV" sz="1800" dirty="0" smtClean="0">
                <a:solidFill>
                  <a:srgbClr val="0070C0"/>
                </a:solidFill>
              </a:rPr>
              <a:t>ES veicināšanas programmas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lv-LV" sz="1800" dirty="0" smtClean="0">
                <a:solidFill>
                  <a:srgbClr val="0070C0"/>
                </a:solidFill>
              </a:rPr>
              <a:t>LAP </a:t>
            </a:r>
            <a:r>
              <a:rPr lang="lv-LV" sz="1800" dirty="0">
                <a:solidFill>
                  <a:srgbClr val="0070C0"/>
                </a:solidFill>
              </a:rPr>
              <a:t>- «</a:t>
            </a:r>
            <a:r>
              <a:rPr lang="lv-LV" sz="1800" i="1" dirty="0">
                <a:solidFill>
                  <a:srgbClr val="0070C0"/>
                </a:solidFill>
              </a:rPr>
              <a:t>Ieguldījumi materiālajos aktīvos</a:t>
            </a:r>
            <a:r>
              <a:rPr lang="lv-LV" sz="1800" dirty="0">
                <a:solidFill>
                  <a:srgbClr val="0070C0"/>
                </a:solidFill>
              </a:rPr>
              <a:t>»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lv-LV" sz="1800" dirty="0">
                <a:solidFill>
                  <a:srgbClr val="0070C0"/>
                </a:solidFill>
              </a:rPr>
              <a:t>LAP - </a:t>
            </a:r>
            <a:r>
              <a:rPr lang="lv-LV" sz="1800" dirty="0" smtClean="0">
                <a:solidFill>
                  <a:srgbClr val="0070C0"/>
                </a:solidFill>
              </a:rPr>
              <a:t>«Z</a:t>
            </a:r>
            <a:r>
              <a:rPr lang="lv-LV" sz="1800" i="1" dirty="0" smtClean="0">
                <a:solidFill>
                  <a:srgbClr val="0070C0"/>
                </a:solidFill>
              </a:rPr>
              <a:t>ināšanu pārneses un informācijas pasākumi</a:t>
            </a:r>
            <a:r>
              <a:rPr lang="lv-LV" sz="1800" dirty="0" smtClean="0">
                <a:solidFill>
                  <a:srgbClr val="0070C0"/>
                </a:solidFill>
              </a:rPr>
              <a:t>»</a:t>
            </a:r>
            <a:endParaRPr lang="lv-LV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67544" y="159651"/>
            <a:ext cx="8229600" cy="720080"/>
          </a:xfrm>
        </p:spPr>
        <p:txBody>
          <a:bodyPr/>
          <a:lstStyle/>
          <a:p>
            <a:r>
              <a:rPr lang="lv-LV" sz="2800" dirty="0"/>
              <a:t>Atbalsts piena nozarei Latvijā 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25</a:t>
            </a:fld>
            <a:endParaRPr lang="lv-LV"/>
          </a:p>
        </p:txBody>
      </p:sp>
      <p:sp>
        <p:nvSpPr>
          <p:cNvPr id="3" name="Rectangle 2"/>
          <p:cNvSpPr/>
          <p:nvPr/>
        </p:nvSpPr>
        <p:spPr>
          <a:xfrm>
            <a:off x="467544" y="1124744"/>
            <a:ext cx="8075734" cy="547260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lv-LV" sz="3600" dirty="0" smtClean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lv-LV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lv-LV" sz="3600" dirty="0" smtClean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lv-LV" sz="3600" dirty="0">
              <a:solidFill>
                <a:schemeClr val="tx1"/>
              </a:solidFill>
            </a:endParaRPr>
          </a:p>
          <a:p>
            <a:pPr>
              <a:buChar char="•"/>
            </a:pPr>
            <a:endParaRPr lang="lv-LV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har char="•"/>
            </a:pPr>
            <a:endParaRPr lang="lv-LV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har char="•"/>
            </a:pPr>
            <a:endParaRPr lang="lv-LV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har char="•"/>
            </a:pPr>
            <a:endParaRPr lang="lv-LV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901" y="1072433"/>
            <a:ext cx="4272260" cy="10498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600" dirty="0" smtClean="0">
                <a:solidFill>
                  <a:schemeClr val="tx1"/>
                </a:solidFill>
              </a:rPr>
              <a:t>LAP investīciju atbalsts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901" y="2933089"/>
            <a:ext cx="4272260" cy="10343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600" dirty="0" smtClean="0">
                <a:solidFill>
                  <a:schemeClr val="accent4"/>
                </a:solidFill>
              </a:rPr>
              <a:t>Tiešmaksājumi</a:t>
            </a:r>
            <a:endParaRPr lang="lv-LV" sz="2600" dirty="0">
              <a:solidFill>
                <a:schemeClr val="accent4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39803" y="3832878"/>
            <a:ext cx="4065013" cy="1088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600" dirty="0">
                <a:solidFill>
                  <a:schemeClr val="accent2">
                    <a:lumMod val="75000"/>
                  </a:schemeClr>
                </a:solidFill>
              </a:rPr>
              <a:t>Tirgus pasākumi un </a:t>
            </a:r>
            <a:r>
              <a:rPr lang="lv-LV" sz="2600" dirty="0" smtClean="0">
                <a:solidFill>
                  <a:schemeClr val="accent2">
                    <a:lumMod val="75000"/>
                  </a:schemeClr>
                </a:solidFill>
              </a:rPr>
              <a:t>veicināšana</a:t>
            </a:r>
            <a:endParaRPr lang="lv-LV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32239" y="5456561"/>
            <a:ext cx="2373013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lv-LV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Veicināšanas 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pasākumi</a:t>
            </a:r>
            <a:endParaRPr lang="lv-LV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92719" y="5456561"/>
            <a:ext cx="244827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lv-LV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Skolas 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piens</a:t>
            </a:r>
            <a:endParaRPr lang="lv-LV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208894" y="4921100"/>
            <a:ext cx="432048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8059577" y="4921100"/>
            <a:ext cx="432048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53569" y="1942609"/>
            <a:ext cx="3957340" cy="10498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600" dirty="0" smtClean="0">
                <a:solidFill>
                  <a:schemeClr val="tx1"/>
                </a:solidFill>
              </a:rPr>
              <a:t>Valsts atbalsts ciltsdarbam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018" y="1428682"/>
            <a:ext cx="8038259" cy="49276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26</a:t>
            </a:fld>
            <a:endParaRPr lang="lv-LV"/>
          </a:p>
        </p:txBody>
      </p:sp>
      <p:sp>
        <p:nvSpPr>
          <p:cNvPr id="6" name="Rounded Rectangle 5"/>
          <p:cNvSpPr/>
          <p:nvPr/>
        </p:nvSpPr>
        <p:spPr>
          <a:xfrm>
            <a:off x="179512" y="188640"/>
            <a:ext cx="3960440" cy="10343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600" dirty="0" smtClean="0">
                <a:solidFill>
                  <a:schemeClr val="accent4"/>
                </a:solidFill>
              </a:rPr>
              <a:t>Tiešmaksājumi</a:t>
            </a:r>
            <a:endParaRPr lang="lv-LV" sz="2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4"/>
          <p:cNvSpPr txBox="1">
            <a:spLocks/>
          </p:cNvSpPr>
          <p:nvPr/>
        </p:nvSpPr>
        <p:spPr>
          <a:xfrm>
            <a:off x="2411760" y="321630"/>
            <a:ext cx="525969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lv-LV" sz="2400" dirty="0">
              <a:effectLst/>
            </a:endParaRPr>
          </a:p>
        </p:txBody>
      </p:sp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27</a:t>
            </a:fld>
            <a:endParaRPr lang="lv-LV"/>
          </a:p>
        </p:txBody>
      </p:sp>
      <p:sp>
        <p:nvSpPr>
          <p:cNvPr id="9" name="Taisnstūris 8"/>
          <p:cNvSpPr/>
          <p:nvPr/>
        </p:nvSpPr>
        <p:spPr>
          <a:xfrm>
            <a:off x="251520" y="1484784"/>
            <a:ext cx="8589640" cy="4824536"/>
          </a:xfrm>
          <a:prstGeom prst="rect">
            <a:avLst/>
          </a:prstGeom>
        </p:spPr>
        <p:txBody>
          <a:bodyPr/>
          <a:lstStyle/>
          <a:p>
            <a:pPr marL="452438" lvl="1" indent="-269875" rtl="0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lv-LV" sz="2200" b="1" dirty="0" smtClean="0">
                <a:solidFill>
                  <a:schemeClr val="dk1"/>
                </a:solidFill>
              </a:rPr>
              <a:t>Tirgus daļa: </a:t>
            </a:r>
            <a:r>
              <a:rPr lang="en-US" sz="2200" b="1" dirty="0" smtClean="0">
                <a:solidFill>
                  <a:schemeClr val="dk1"/>
                </a:solidFill>
              </a:rPr>
              <a:t>~</a:t>
            </a:r>
            <a:r>
              <a:rPr lang="lv-LV" sz="2200" b="1" dirty="0" smtClean="0">
                <a:solidFill>
                  <a:schemeClr val="dk1"/>
                </a:solidFill>
              </a:rPr>
              <a:t>3-4</a:t>
            </a:r>
            <a:r>
              <a:rPr lang="en-US" sz="2200" b="1" dirty="0" smtClean="0">
                <a:solidFill>
                  <a:schemeClr val="dk1"/>
                </a:solidFill>
              </a:rPr>
              <a:t>% </a:t>
            </a:r>
            <a:r>
              <a:rPr lang="lv-LV" sz="2200" dirty="0" smtClean="0">
                <a:solidFill>
                  <a:schemeClr val="dk1"/>
                </a:solidFill>
              </a:rPr>
              <a:t>no LV uzņēmumu realizētā piena apjomiem</a:t>
            </a:r>
          </a:p>
          <a:p>
            <a:pPr marL="982663" lvl="2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lv-LV" sz="2200" dirty="0" smtClean="0">
                <a:solidFill>
                  <a:schemeClr val="dk1"/>
                </a:solidFill>
              </a:rPr>
              <a:t>2013./2014.mācību gadā: 3064 tonnas (</a:t>
            </a:r>
            <a:r>
              <a:rPr lang="lv-LV" sz="2200" i="1" dirty="0" err="1" smtClean="0">
                <a:solidFill>
                  <a:schemeClr val="dk1"/>
                </a:solidFill>
              </a:rPr>
              <a:t>proviz</a:t>
            </a:r>
            <a:r>
              <a:rPr lang="lv-LV" sz="2200" i="1" dirty="0" smtClean="0">
                <a:solidFill>
                  <a:schemeClr val="dk1"/>
                </a:solidFill>
              </a:rPr>
              <a:t>.</a:t>
            </a:r>
            <a:r>
              <a:rPr lang="lv-LV" sz="2200" dirty="0" smtClean="0">
                <a:solidFill>
                  <a:schemeClr val="dk1"/>
                </a:solidFill>
              </a:rPr>
              <a:t>)</a:t>
            </a:r>
          </a:p>
          <a:p>
            <a:pPr marL="452438" lvl="1" indent="-269875" rtl="0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lv-LV" sz="2200" b="1" dirty="0" smtClean="0">
              <a:solidFill>
                <a:schemeClr val="dk1"/>
              </a:solidFill>
            </a:endParaRPr>
          </a:p>
          <a:p>
            <a:pPr marL="452438" lvl="1" indent="-269875" rtl="0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lv-LV" sz="2200" b="1" dirty="0" smtClean="0">
                <a:solidFill>
                  <a:srgbClr val="FF0000"/>
                </a:solidFill>
              </a:rPr>
              <a:t>Gaidāmās izmaiņas:</a:t>
            </a:r>
          </a:p>
          <a:p>
            <a:pPr marL="982663" lvl="2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lv-LV" sz="2200" dirty="0" smtClean="0">
                <a:solidFill>
                  <a:schemeClr val="dk1"/>
                </a:solidFill>
              </a:rPr>
              <a:t>Transportēšanas attālums no ražošanas vietas ≤ 250 km;</a:t>
            </a:r>
          </a:p>
          <a:p>
            <a:pPr marL="982663" lvl="2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lv-LV" sz="2200" dirty="0" smtClean="0">
                <a:solidFill>
                  <a:schemeClr val="dk1"/>
                </a:solidFill>
              </a:rPr>
              <a:t>Produkts atbilst NPKS prasībām</a:t>
            </a:r>
            <a:endParaRPr lang="lv-LV" sz="2200" dirty="0">
              <a:solidFill>
                <a:schemeClr val="dk1"/>
              </a:solidFill>
            </a:endParaRPr>
          </a:p>
          <a:p>
            <a:pPr marL="982663" lvl="2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lv-LV" sz="2200" dirty="0" smtClean="0">
                <a:solidFill>
                  <a:schemeClr val="dk1"/>
                </a:solidFill>
              </a:rPr>
              <a:t>Noteikumu projekts ir saskaņots ar NVO     tiek virzīts izskatīšanai valdībā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9552" y="213618"/>
            <a:ext cx="244827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lv-LV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Skolas 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piens</a:t>
            </a:r>
            <a:endParaRPr lang="lv-LV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44208" y="4653136"/>
            <a:ext cx="2849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Virsraksts 1"/>
          <p:cNvSpPr>
            <a:spLocks noGrp="1"/>
          </p:cNvSpPr>
          <p:nvPr>
            <p:ph type="title"/>
          </p:nvPr>
        </p:nvSpPr>
        <p:spPr>
          <a:xfrm>
            <a:off x="3070670" y="315305"/>
            <a:ext cx="5472608" cy="8267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altLang="lv-LV" sz="2400" dirty="0" smtClean="0">
                <a:effectLst/>
              </a:rPr>
              <a:t>Latvijā īstenotā piena produktu veicināšanas programma</a:t>
            </a:r>
            <a:endParaRPr lang="en-US" altLang="lv-LV" sz="2400" dirty="0" smtClean="0">
              <a:effectLst/>
            </a:endParaRPr>
          </a:p>
        </p:txBody>
      </p:sp>
      <p:sp>
        <p:nvSpPr>
          <p:cNvPr id="8195" name="Satura vietturis 7"/>
          <p:cNvSpPr>
            <a:spLocks noGrp="1"/>
          </p:cNvSpPr>
          <p:nvPr>
            <p:ph idx="1"/>
          </p:nvPr>
        </p:nvSpPr>
        <p:spPr>
          <a:xfrm>
            <a:off x="611188" y="5876925"/>
            <a:ext cx="8208962" cy="576263"/>
          </a:xfrm>
        </p:spPr>
        <p:txBody>
          <a:bodyPr/>
          <a:lstStyle/>
          <a:p>
            <a:pPr marL="0" indent="0">
              <a:defRPr/>
            </a:pPr>
            <a:endParaRPr lang="lv-LV" b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0" indent="0">
              <a:defRPr/>
            </a:pPr>
            <a:endParaRPr lang="lv-LV" b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4" name="Tabula 3"/>
          <p:cNvGraphicFramePr>
            <a:graphicFrameLocks noGrp="1"/>
          </p:cNvGraphicFramePr>
          <p:nvPr>
            <p:extLst/>
          </p:nvPr>
        </p:nvGraphicFramePr>
        <p:xfrm>
          <a:off x="539552" y="1296287"/>
          <a:ext cx="8353549" cy="53602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26380"/>
                <a:gridCol w="5027169"/>
              </a:tblGrid>
              <a:tr h="766744">
                <a:tc>
                  <a:txBody>
                    <a:bodyPr/>
                    <a:lstStyle/>
                    <a:p>
                      <a:pPr algn="r"/>
                      <a:r>
                        <a:rPr lang="lv-LV" sz="1800" i="1" dirty="0" smtClean="0">
                          <a:solidFill>
                            <a:schemeClr val="tx1"/>
                          </a:solidFill>
                        </a:rPr>
                        <a:t>Programmas nosaukums</a:t>
                      </a:r>
                      <a:r>
                        <a:rPr lang="en-GB" sz="1800" i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lv-LV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lv-LV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4" marB="4571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 smtClean="0">
                          <a:solidFill>
                            <a:schemeClr val="tx1"/>
                          </a:solidFill>
                        </a:rPr>
                        <a:t>“Siera un citu piena produktu mārketinga komunikāciju programma”</a:t>
                      </a:r>
                      <a:endParaRPr lang="lv-LV" sz="18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</a:txBody>
                  <a:tcPr marL="91447" marR="91447" marT="45714" marB="45714" anchor="ctr"/>
                </a:tc>
              </a:tr>
              <a:tr h="619959">
                <a:tc>
                  <a:txBody>
                    <a:bodyPr/>
                    <a:lstStyle/>
                    <a:p>
                      <a:pPr algn="r"/>
                      <a:r>
                        <a:rPr lang="lv-LV" sz="1800" i="1" dirty="0" smtClean="0">
                          <a:solidFill>
                            <a:schemeClr val="tx1"/>
                          </a:solidFill>
                        </a:rPr>
                        <a:t>Iesniedzēja organizācija</a:t>
                      </a:r>
                      <a:r>
                        <a:rPr lang="lv-LV" sz="1800" b="0" i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:</a:t>
                      </a:r>
                      <a:r>
                        <a:rPr lang="lv-LV" sz="1800" b="1" i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</a:t>
                      </a:r>
                      <a:endParaRPr lang="lv-LV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4" marB="4571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dirty="0" smtClean="0">
                          <a:solidFill>
                            <a:schemeClr val="tx1"/>
                          </a:solidFill>
                        </a:rPr>
                        <a:t>Biedrība </a:t>
                      </a:r>
                      <a:r>
                        <a:rPr lang="lv-LV" sz="1800" b="1" dirty="0" smtClean="0">
                          <a:solidFill>
                            <a:schemeClr val="tx1"/>
                          </a:solidFill>
                        </a:rPr>
                        <a:t>“Siera klubs”</a:t>
                      </a:r>
                      <a:endParaRPr lang="lv-LV" sz="18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4" marB="45714" anchor="ctr"/>
                </a:tc>
              </a:tr>
              <a:tr h="681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i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Budžets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:</a:t>
                      </a:r>
                      <a:r>
                        <a:rPr lang="lv-LV" sz="1800" i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  </a:t>
                      </a:r>
                      <a:r>
                        <a:rPr lang="lv-LV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347 978,48 EUR</a:t>
                      </a:r>
                    </a:p>
                  </a:txBody>
                  <a:tcPr marL="91447" marR="91447" marT="45714" marB="4571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i="1" dirty="0" smtClean="0">
                          <a:solidFill>
                            <a:schemeClr val="tx1"/>
                          </a:solidFill>
                        </a:rPr>
                        <a:t> Ilgums</a:t>
                      </a:r>
                      <a:r>
                        <a:rPr lang="en-GB" sz="1800" i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lv-LV" sz="1800" i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GB" sz="18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sz="1800" b="1" i="0" dirty="0" smtClean="0">
                          <a:solidFill>
                            <a:schemeClr val="tx1"/>
                          </a:solidFill>
                        </a:rPr>
                        <a:t>2009-2012</a:t>
                      </a:r>
                    </a:p>
                  </a:txBody>
                  <a:tcPr marL="91447" marR="91447" marT="45714" marB="45714" anchor="ctr"/>
                </a:tc>
              </a:tr>
              <a:tr h="3275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i="1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i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Siera, iesk. mājas sieru</a:t>
                      </a:r>
                      <a:r>
                        <a:rPr lang="en-US" sz="1600" i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lv-LV" sz="1600" i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patēriņš uz 1 iedz.,</a:t>
                      </a:r>
                      <a:r>
                        <a:rPr lang="lv-LV" sz="1600" i="1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kg</a:t>
                      </a:r>
                      <a:endParaRPr lang="en-US" sz="1600" i="1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i="1" dirty="0" smtClean="0">
                          <a:solidFill>
                            <a:schemeClr val="tx1"/>
                          </a:solidFill>
                        </a:rPr>
                        <a:t>Sasniegtie rezultāti: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Siera</a:t>
                      </a:r>
                      <a:r>
                        <a:rPr lang="lv-LV" sz="1800" b="0" baseline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un citu piena produktu patēriņš pieaudzis, jo īpaši, jauniešu vidū</a:t>
                      </a:r>
                      <a:endParaRPr lang="lv-LV" sz="18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lv-LV" sz="1800" b="0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800" b="0" baseline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Patērētāji arvien vairāk izvēlas dažādas siera šķirnes</a:t>
                      </a:r>
                      <a:endParaRPr lang="lv-LV" sz="1800" b="0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0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</a:txBody>
                  <a:tcPr marL="91447" marR="91447" marT="45714" marB="45714"/>
                </a:tc>
              </a:tr>
            </a:tbl>
          </a:graphicData>
        </a:graphic>
      </p:graphicFrame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28</a:t>
            </a:fld>
            <a:endParaRPr lang="lv-LV" dirty="0"/>
          </a:p>
        </p:txBody>
      </p:sp>
      <p:graphicFrame>
        <p:nvGraphicFramePr>
          <p:cNvPr id="3" name="Objekts 2"/>
          <p:cNvGraphicFramePr>
            <a:graphicFrameLocks/>
          </p:cNvGraphicFramePr>
          <p:nvPr>
            <p:extLst/>
          </p:nvPr>
        </p:nvGraphicFramePr>
        <p:xfrm>
          <a:off x="323528" y="3573016"/>
          <a:ext cx="3654329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r:id="rId5" imgW="3804234" imgH="2645893" progId="Excel.Chart.8">
                  <p:embed/>
                </p:oleObj>
              </mc:Choice>
              <mc:Fallback>
                <p:oleObj r:id="rId5" imgW="3804234" imgH="264589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573016"/>
                        <a:ext cx="3654329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7248" y="4360606"/>
            <a:ext cx="400110" cy="251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 eaLnBrk="0" hangingPunct="0">
              <a:spcBef>
                <a:spcPct val="20000"/>
              </a:spcBef>
              <a:buSzPct val="90000"/>
              <a:buFont typeface="Wingdings" pitchFamily="2" charset="2"/>
              <a:defRPr sz="24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SzPct val="80000"/>
              <a:buChar char="•"/>
              <a:defRPr sz="22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•"/>
              <a:defRPr sz="22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•"/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lv-LV" altLang="lv-LV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Avots: LAD pēc CSP datiem</a:t>
            </a:r>
            <a:endParaRPr lang="en-US" altLang="lv-LV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8713" y="205991"/>
            <a:ext cx="25768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lv-LV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Veicināšanas 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pasākumi</a:t>
            </a:r>
            <a:endParaRPr lang="lv-LV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112" y="305807"/>
            <a:ext cx="5626968" cy="835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sz="2400" dirty="0" smtClean="0">
                <a:effectLst/>
              </a:rPr>
              <a:t>Iesniegtā </a:t>
            </a:r>
            <a:r>
              <a:rPr lang="lv-LV" sz="2400" dirty="0">
                <a:effectLst/>
              </a:rPr>
              <a:t>veicināšanas </a:t>
            </a:r>
            <a:r>
              <a:rPr lang="lv-LV" sz="2400" dirty="0" smtClean="0">
                <a:effectLst/>
              </a:rPr>
              <a:t>programma</a:t>
            </a:r>
            <a:br>
              <a:rPr lang="lv-LV" sz="2400" dirty="0" smtClean="0">
                <a:effectLst/>
              </a:rPr>
            </a:br>
            <a:r>
              <a:rPr lang="lv-LV" sz="2400" dirty="0" smtClean="0">
                <a:effectLst/>
              </a:rPr>
              <a:t> (</a:t>
            </a:r>
            <a:r>
              <a:rPr lang="lv-LV" sz="2400" i="1" dirty="0" smtClean="0">
                <a:effectLst/>
              </a:rPr>
              <a:t>EK š.g. 28.novembrī</a:t>
            </a:r>
            <a:r>
              <a:rPr lang="lv-LV" sz="2400" dirty="0" smtClean="0">
                <a:effectLst/>
              </a:rPr>
              <a:t>)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29</a:t>
            </a:fld>
            <a:endParaRPr lang="lv-LV"/>
          </a:p>
        </p:txBody>
      </p:sp>
      <p:sp>
        <p:nvSpPr>
          <p:cNvPr id="5" name="Rounded Rectangle 4"/>
          <p:cNvSpPr/>
          <p:nvPr/>
        </p:nvSpPr>
        <p:spPr>
          <a:xfrm>
            <a:off x="251520" y="205199"/>
            <a:ext cx="25768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lv-LV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Veicināšanas 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pasākumi</a:t>
            </a:r>
            <a:endParaRPr lang="lv-LV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Tabula 3"/>
          <p:cNvGraphicFramePr>
            <a:graphicFrameLocks noGrp="1"/>
          </p:cNvGraphicFramePr>
          <p:nvPr>
            <p:extLst/>
          </p:nvPr>
        </p:nvGraphicFramePr>
        <p:xfrm>
          <a:off x="251520" y="1427701"/>
          <a:ext cx="8604000" cy="52740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02000"/>
                <a:gridCol w="4302000"/>
              </a:tblGrid>
              <a:tr h="886334">
                <a:tc>
                  <a:txBody>
                    <a:bodyPr/>
                    <a:lstStyle/>
                    <a:p>
                      <a:pPr algn="r"/>
                      <a:r>
                        <a:rPr lang="lv-LV" sz="1800" i="1" dirty="0" smtClean="0">
                          <a:solidFill>
                            <a:schemeClr val="tx1"/>
                          </a:solidFill>
                        </a:rPr>
                        <a:t>Programmas nosaukums</a:t>
                      </a:r>
                      <a:r>
                        <a:rPr lang="en-GB" sz="1800" i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lv-LV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lv-LV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710" marR="91710" marT="45846" marB="45846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 smtClean="0">
                          <a:solidFill>
                            <a:schemeClr val="tx1"/>
                          </a:solidFill>
                        </a:rPr>
                        <a:t>“Sabiedrības informēšanas un tirgus veicināšanas kampaņa par pienu un piena produktiem”</a:t>
                      </a:r>
                      <a:endParaRPr lang="lv-LV" sz="18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</a:txBody>
                  <a:tcPr marL="91710" marR="91710" marT="45846" marB="45846" anchor="ctr"/>
                </a:tc>
              </a:tr>
              <a:tr h="620430">
                <a:tc>
                  <a:txBody>
                    <a:bodyPr/>
                    <a:lstStyle/>
                    <a:p>
                      <a:pPr algn="r"/>
                      <a:r>
                        <a:rPr lang="lv-LV" sz="1800" i="1" dirty="0" smtClean="0">
                          <a:solidFill>
                            <a:schemeClr val="tx1"/>
                          </a:solidFill>
                        </a:rPr>
                        <a:t>Iesniedzēja organizācija</a:t>
                      </a:r>
                      <a:r>
                        <a:rPr lang="lv-LV" sz="1800" b="0" i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:</a:t>
                      </a:r>
                      <a:r>
                        <a:rPr lang="lv-LV" sz="1800" b="1" i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</a:t>
                      </a:r>
                      <a:endParaRPr lang="lv-LV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710" marR="91710" marT="45846" marB="4584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dirty="0" smtClean="0">
                          <a:solidFill>
                            <a:schemeClr val="tx1"/>
                          </a:solidFill>
                        </a:rPr>
                        <a:t>Kooperatīvā sabiedrība </a:t>
                      </a:r>
                      <a:r>
                        <a:rPr lang="lv-LV" sz="1800" b="1" dirty="0" smtClean="0">
                          <a:solidFill>
                            <a:schemeClr val="tx1"/>
                          </a:solidFill>
                        </a:rPr>
                        <a:t>“Latvijas Piensaimnieku Centrālā Savienība”</a:t>
                      </a:r>
                      <a:endParaRPr lang="lv-LV" sz="18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710" marR="91710" marT="45846" marB="45846" anchor="ctr"/>
                </a:tc>
              </a:tr>
              <a:tr h="3545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i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Budžets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:</a:t>
                      </a:r>
                      <a:r>
                        <a:rPr lang="lv-LV" sz="1800" i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  </a:t>
                      </a:r>
                      <a:r>
                        <a:rPr lang="lv-LV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1 290 714 EUR</a:t>
                      </a:r>
                    </a:p>
                  </a:txBody>
                  <a:tcPr marL="91710" marR="91710" marT="45846" marB="4584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i="1" dirty="0" smtClean="0">
                          <a:solidFill>
                            <a:schemeClr val="tx1"/>
                          </a:solidFill>
                        </a:rPr>
                        <a:t> Ilgums</a:t>
                      </a:r>
                      <a:r>
                        <a:rPr lang="en-GB" sz="1800" i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lv-LV" sz="1800" i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GB" sz="18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sz="1800" b="1" i="0" dirty="0" smtClean="0">
                          <a:solidFill>
                            <a:schemeClr val="tx1"/>
                          </a:solidFill>
                        </a:rPr>
                        <a:t>trīs</a:t>
                      </a:r>
                      <a:r>
                        <a:rPr lang="lv-LV" sz="1800" b="1" i="0" baseline="0" dirty="0" smtClean="0">
                          <a:solidFill>
                            <a:schemeClr val="tx1"/>
                          </a:solidFill>
                        </a:rPr>
                        <a:t> gadi</a:t>
                      </a:r>
                      <a:endParaRPr lang="lv-LV" sz="18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710" marR="91710" marT="45846" marB="45846" anchor="ctr"/>
                </a:tc>
              </a:tr>
              <a:tr h="32499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i="1" dirty="0" smtClean="0">
                          <a:solidFill>
                            <a:schemeClr val="tx1"/>
                          </a:solidFill>
                        </a:rPr>
                        <a:t>Plānotie rezultāti: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i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710" marR="91710" marT="45846" marB="45846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lv-LV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lv-LV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Ne tikai LV, bet arī EE un LT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lv-LV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Palielināt zināšanas un informētību par pienu un piena produktiem, to uzturvērtību, kvalitāti, veselīgumu </a:t>
                      </a:r>
                      <a:r>
                        <a:rPr lang="lv-LV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utml</a:t>
                      </a:r>
                      <a:r>
                        <a:rPr lang="lv-LV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lv-LV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lv-LV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Palielināt piena un piena produktu patēriņu</a:t>
                      </a:r>
                    </a:p>
                  </a:txBody>
                  <a:tcPr marL="91710" marR="91710" marT="45846" marB="4584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4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" y="69866"/>
            <a:ext cx="9144000" cy="764704"/>
          </a:xfrm>
        </p:spPr>
        <p:txBody>
          <a:bodyPr/>
          <a:lstStyle/>
          <a:p>
            <a:r>
              <a:rPr lang="lv-LV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Piena </a:t>
            </a:r>
            <a:r>
              <a:rPr lang="lv-LV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piedāvājums un pieprasījums pasaulē 2012-2024 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701380"/>
            <a:ext cx="8136904" cy="45635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3</a:t>
            </a:fld>
            <a:endParaRPr lang="lv-LV"/>
          </a:p>
        </p:txBody>
      </p:sp>
      <p:sp>
        <p:nvSpPr>
          <p:cNvPr id="3" name="Rounded Rectangle 2"/>
          <p:cNvSpPr/>
          <p:nvPr/>
        </p:nvSpPr>
        <p:spPr>
          <a:xfrm>
            <a:off x="1943745" y="5390429"/>
            <a:ext cx="5544616" cy="5386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dirty="0" smtClean="0"/>
              <a:t>Pieprasījums pasaulē pārsniegs piedāvājumu</a:t>
            </a:r>
            <a:endParaRPr lang="en-US" sz="20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39952" y="4806139"/>
            <a:ext cx="6192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90000"/>
              <a:buFont typeface="Wingdings" pitchFamily="2" charset="2"/>
              <a:defRPr sz="24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SzPct val="80000"/>
              <a:buChar char="•"/>
              <a:defRPr sz="22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•"/>
              <a:defRPr sz="22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•"/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r>
              <a:rPr lang="lv-LV" altLang="lv-LV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Avots: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Tetra Pa</a:t>
            </a:r>
            <a:r>
              <a:rPr lang="lv-LV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Dairy Index / Issue 7 October 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87698" y="6054577"/>
            <a:ext cx="7056710" cy="6035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dirty="0" smtClean="0"/>
              <a:t>Potenciāls tālākam ražošanas pieaugumam tikai ES un ASV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35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 txBox="1">
            <a:spLocks noGrp="1" noChangeArrowheads="1"/>
          </p:cNvSpPr>
          <p:nvPr/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GB">
                <a:solidFill>
                  <a:schemeClr val="tx2"/>
                </a:solidFill>
              </a:rPr>
              <a:t>Zemkopības ministrijaZemkopības ministrija</a:t>
            </a:r>
          </a:p>
        </p:txBody>
      </p:sp>
      <p:sp>
        <p:nvSpPr>
          <p:cNvPr id="18435" name="Rectangle 11"/>
          <p:cNvSpPr txBox="1">
            <a:spLocks noGrp="1" noChangeArrowheads="1"/>
          </p:cNvSpPr>
          <p:nvPr/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SzPct val="90000"/>
              <a:buFont typeface="Wingdings" pitchFamily="2" charset="2"/>
              <a:buNone/>
            </a:pPr>
            <a:fld id="{EF57E5AF-8A05-4261-B638-302709ED97ED}" type="slidenum">
              <a:rPr lang="en-GB" sz="2400">
                <a:solidFill>
                  <a:schemeClr val="tx2"/>
                </a:solidFill>
              </a:rPr>
              <a:pPr algn="r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t>30</a:t>
            </a:fld>
            <a:endParaRPr lang="en-GB">
              <a:solidFill>
                <a:schemeClr val="tx2"/>
              </a:solidFill>
            </a:endParaRPr>
          </a:p>
        </p:txBody>
      </p:sp>
      <p:graphicFrame>
        <p:nvGraphicFramePr>
          <p:cNvPr id="18436" name="Object 6"/>
          <p:cNvGraphicFramePr>
            <a:graphicFrameLocks noGrp="1" noChangeAspect="1"/>
          </p:cNvGraphicFramePr>
          <p:nvPr>
            <p:ph/>
          </p:nvPr>
        </p:nvGraphicFramePr>
        <p:xfrm>
          <a:off x="1452563" y="3671888"/>
          <a:ext cx="7683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Bitmap Image" r:id="rId3" imgW="1209524" imgH="1276190" progId="PBrush">
                  <p:embed/>
                </p:oleObj>
              </mc:Choice>
              <mc:Fallback>
                <p:oleObj name="Bitmap Image" r:id="rId3" imgW="1209524" imgH="1276190" progId="PBrush">
                  <p:embed/>
                  <p:pic>
                    <p:nvPicPr>
                      <p:cNvPr id="0" name="Picture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3671888"/>
                        <a:ext cx="76835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Footer Placeholder 3"/>
          <p:cNvSpPr txBox="1">
            <a:spLocks noGrp="1"/>
          </p:cNvSpPr>
          <p:nvPr/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GB">
                <a:solidFill>
                  <a:schemeClr val="tx2"/>
                </a:solidFill>
              </a:rPr>
              <a:t>Zemkopības ministrija</a:t>
            </a:r>
          </a:p>
        </p:txBody>
      </p:sp>
      <p:sp>
        <p:nvSpPr>
          <p:cNvPr id="18438" name="Slide Number Placeholder 4"/>
          <p:cNvSpPr txBox="1">
            <a:spLocks noGrp="1"/>
          </p:cNvSpPr>
          <p:nvPr/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SzPct val="90000"/>
              <a:buFont typeface="Wingdings" pitchFamily="2" charset="2"/>
              <a:buNone/>
            </a:pPr>
            <a:fld id="{2447AF9D-56C1-45D4-92CE-4E0FEA4C1F53}" type="slidenum">
              <a:rPr lang="en-GB" sz="2400">
                <a:solidFill>
                  <a:schemeClr val="tx2"/>
                </a:solidFill>
              </a:rPr>
              <a:pPr algn="r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t>30</a:t>
            </a:fld>
            <a:endParaRPr lang="en-GB">
              <a:solidFill>
                <a:schemeClr val="tx2"/>
              </a:solidFill>
            </a:endParaRPr>
          </a:p>
        </p:txBody>
      </p:sp>
      <p:pic>
        <p:nvPicPr>
          <p:cNvPr id="18439" name="Picture 4"/>
          <p:cNvPicPr>
            <a:picLocks noGrp="1" noChangeArrowheads="1"/>
          </p:cNvPicPr>
          <p:nvPr>
            <p:ph type="body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908720"/>
            <a:ext cx="57241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Bef>
                <a:spcPct val="20000"/>
              </a:spcBef>
              <a:buSzPct val="90000"/>
              <a:buFont typeface="Wingdings" pitchFamily="2" charset="2"/>
              <a:buNone/>
              <a:defRPr/>
            </a:pPr>
            <a:r>
              <a:rPr lang="lv-LV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ahoma" pitchFamily="34" charset="0"/>
              </a:rPr>
              <a:t>P</a:t>
            </a:r>
            <a:r>
              <a:rPr lang="lv-LV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ahoma" pitchFamily="34" charset="0"/>
              </a:rPr>
              <a:t>aldies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ahoma" pitchFamily="34" charset="0"/>
              </a:rPr>
              <a:t>!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ahoma" pitchFamily="34" charset="0"/>
            </a:endParaRPr>
          </a:p>
        </p:txBody>
      </p:sp>
      <p:pic>
        <p:nvPicPr>
          <p:cNvPr id="18442" name="Picture 4" descr="starki_galiga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8913" y="0"/>
            <a:ext cx="3875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F6510947-DE73-48C9-B1FD-64E88AB98899}" type="slidenum">
              <a:rPr lang="en-GB" sz="2200" smtClean="0">
                <a:solidFill>
                  <a:srgbClr val="333333"/>
                </a:solidFill>
              </a:rPr>
              <a:pPr fontAlgn="base">
                <a:spcAft>
                  <a:spcPct val="0"/>
                </a:spcAft>
                <a:defRPr/>
              </a:pPr>
              <a:t>30</a:t>
            </a:fld>
            <a:endParaRPr lang="en-GB" sz="22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01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4028" y="630207"/>
            <a:ext cx="4248472" cy="580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85700"/>
            <a:ext cx="8229600" cy="5486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Piena ražošana </a:t>
            </a:r>
            <a:r>
              <a:rPr lang="lv-LV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koncentrēsies 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ES </a:t>
            </a:r>
            <a:r>
              <a:rPr lang="lv-LV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ziemeļu 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reģionos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4</a:t>
            </a:fld>
            <a:endParaRPr lang="lv-LV"/>
          </a:p>
        </p:txBody>
      </p:sp>
      <p:sp>
        <p:nvSpPr>
          <p:cNvPr id="6" name="Oval 5"/>
          <p:cNvSpPr/>
          <p:nvPr/>
        </p:nvSpPr>
        <p:spPr>
          <a:xfrm>
            <a:off x="5076056" y="2887945"/>
            <a:ext cx="1512168" cy="28803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264188" y="3031961"/>
            <a:ext cx="1368152" cy="333070"/>
          </a:xfrm>
          <a:prstGeom prst="wedgeRoundRectCallout">
            <a:avLst>
              <a:gd name="adj1" fmla="val -79585"/>
              <a:gd name="adj2" fmla="val -78812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rgbClr val="FF0000"/>
                </a:solidFill>
              </a:rPr>
              <a:t>~ + 0,1milj.t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585" y="6509404"/>
            <a:ext cx="24482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90000"/>
              <a:buFont typeface="Wingdings" pitchFamily="2" charset="2"/>
              <a:defRPr sz="24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SzPct val="80000"/>
              <a:buChar char="•"/>
              <a:defRPr sz="22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•"/>
              <a:defRPr sz="22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•"/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r>
              <a:rPr lang="lv-LV" altLang="lv-LV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Avots: </a:t>
            </a:r>
            <a:r>
              <a:rPr lang="lv-LV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Eiropas Komisija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757" y="887575"/>
            <a:ext cx="4431235" cy="5303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lv-LV" sz="1600" b="1" dirty="0" smtClean="0">
                <a:solidFill>
                  <a:schemeClr val="tx1"/>
                </a:solidFill>
                <a:latin typeface="+mn-lt"/>
              </a:rPr>
              <a:t>Lielākie ražošanas (iepirkuma) pieaugumi DE, FR, PL, NL, UK, IE, DK</a:t>
            </a:r>
            <a:r>
              <a:rPr lang="lv-LV" sz="16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576000" lvl="1"/>
            <a:r>
              <a:rPr lang="lv-LV" dirty="0" smtClean="0">
                <a:solidFill>
                  <a:schemeClr val="tx1"/>
                </a:solidFill>
                <a:latin typeface="+mn-lt"/>
              </a:rPr>
              <a:t>lielākās investīcijas piena ražošanā un pārstrādē</a:t>
            </a:r>
          </a:p>
          <a:p>
            <a:pPr marL="576000" lvl="1"/>
            <a:r>
              <a:rPr lang="lv-LV" dirty="0" smtClean="0">
                <a:solidFill>
                  <a:schemeClr val="tx1"/>
                </a:solidFill>
                <a:latin typeface="+mn-lt"/>
              </a:rPr>
              <a:t>zemākas ražošanas izmaksas</a:t>
            </a:r>
          </a:p>
          <a:p>
            <a:r>
              <a:rPr lang="lv-LV" sz="1600" b="1" dirty="0" smtClean="0">
                <a:solidFill>
                  <a:schemeClr val="tx1"/>
                </a:solidFill>
                <a:latin typeface="+mn-lt"/>
              </a:rPr>
              <a:t>Neliels pieaugums - LV, BG, EE, LT, BE, RO, AT</a:t>
            </a:r>
            <a:r>
              <a:rPr lang="lv-LV" sz="16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576000" lvl="1"/>
            <a:r>
              <a:rPr lang="lv-LV" dirty="0" smtClean="0">
                <a:solidFill>
                  <a:schemeClr val="tx1"/>
                </a:solidFill>
                <a:latin typeface="+mn-lt"/>
              </a:rPr>
              <a:t>Grūti konkurēt ārējos tirgos ar «lielajiem»</a:t>
            </a:r>
          </a:p>
          <a:p>
            <a:pPr marL="576000" lvl="1"/>
            <a:r>
              <a:rPr lang="lv-LV" dirty="0" smtClean="0">
                <a:solidFill>
                  <a:schemeClr val="tx1"/>
                </a:solidFill>
                <a:latin typeface="+mn-lt"/>
              </a:rPr>
              <a:t>Cenas gaidāmas zemākas nekā 2013-2014.g.</a:t>
            </a:r>
          </a:p>
          <a:p>
            <a:pPr marL="576000" lvl="1"/>
            <a:r>
              <a:rPr lang="lv-LV" dirty="0" smtClean="0">
                <a:solidFill>
                  <a:schemeClr val="tx1"/>
                </a:solidFill>
                <a:latin typeface="+mn-lt"/>
              </a:rPr>
              <a:t>Daļa ražotāju negribēs kāpināt ražošanu</a:t>
            </a:r>
          </a:p>
          <a:p>
            <a:pPr marL="576000" lvl="1"/>
            <a:r>
              <a:rPr lang="lv-LV" dirty="0" smtClean="0">
                <a:solidFill>
                  <a:schemeClr val="tx1"/>
                </a:solidFill>
                <a:latin typeface="+mn-lt"/>
              </a:rPr>
              <a:t>Vides apsvērumi</a:t>
            </a:r>
          </a:p>
          <a:p>
            <a:pPr marL="576000" lvl="1"/>
            <a:r>
              <a:rPr lang="lv-LV" dirty="0" smtClean="0">
                <a:solidFill>
                  <a:schemeClr val="tx1"/>
                </a:solidFill>
                <a:latin typeface="+mn-lt"/>
              </a:rPr>
              <a:t>Konkurence no citām l/s nozarēm</a:t>
            </a:r>
          </a:p>
          <a:p>
            <a:r>
              <a:rPr lang="lv-LV" sz="1600" b="1" dirty="0" smtClean="0">
                <a:solidFill>
                  <a:schemeClr val="tx1"/>
                </a:solidFill>
                <a:latin typeface="+mn-lt"/>
              </a:rPr>
              <a:t>Ražošanas sarukums: </a:t>
            </a:r>
          </a:p>
          <a:p>
            <a:pPr marL="576000" lvl="1"/>
            <a:r>
              <a:rPr lang="lv-LV" dirty="0">
                <a:solidFill>
                  <a:schemeClr val="tx1"/>
                </a:solidFill>
                <a:latin typeface="+mn-lt"/>
              </a:rPr>
              <a:t>DV ar augstākām ražošanas izmaksām</a:t>
            </a:r>
          </a:p>
          <a:p>
            <a:pPr marL="576000" lvl="1"/>
            <a:r>
              <a:rPr lang="lv-LV" dirty="0" smtClean="0">
                <a:solidFill>
                  <a:schemeClr val="tx1"/>
                </a:solidFill>
                <a:latin typeface="+mn-lt"/>
              </a:rPr>
              <a:t>DV ar būtisku konkurenci no kaimiņvalstu puses</a:t>
            </a:r>
          </a:p>
          <a:p>
            <a:pPr marL="457200" lvl="1" indent="0">
              <a:buFont typeface="Courier New" pitchFamily="49" charset="0"/>
              <a:buNone/>
            </a:pPr>
            <a:endParaRPr lang="lv-LV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Piena ražošana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99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6</a:t>
            </a:fld>
            <a:endParaRPr lang="lv-LV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69177" y="6403612"/>
            <a:ext cx="6192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90000"/>
              <a:buFont typeface="Wingdings" pitchFamily="2" charset="2"/>
              <a:defRPr sz="24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SzPct val="80000"/>
              <a:buChar char="•"/>
              <a:defRPr sz="22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•"/>
              <a:defRPr sz="22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•"/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lv-LV" altLang="lv-LV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Avots: LDC</a:t>
            </a:r>
            <a:endParaRPr lang="lv-LV" altLang="lv-LV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Virsraksts 2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8713788" cy="6111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sz="2800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Vidējo</a:t>
            </a:r>
            <a:r>
              <a:rPr lang="lv-LV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un </a:t>
            </a:r>
            <a:r>
              <a:rPr lang="lv-LV" sz="2800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lielo</a:t>
            </a:r>
            <a:r>
              <a:rPr lang="lv-LV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saimniecību īpatsvara palielināšana</a:t>
            </a:r>
            <a:endParaRPr lang="en-US" sz="2800" i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05" y="1229250"/>
            <a:ext cx="7560840" cy="49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05" y="1229250"/>
            <a:ext cx="7560840" cy="4901098"/>
          </a:xfrm>
          <a:prstGeom prst="rect">
            <a:avLst/>
          </a:prstGeom>
        </p:spPr>
      </p:pic>
      <p:sp>
        <p:nvSpPr>
          <p:cNvPr id="4" name="Satura vietturis 3"/>
          <p:cNvSpPr>
            <a:spLocks noGrp="1"/>
          </p:cNvSpPr>
          <p:nvPr>
            <p:ph/>
          </p:nvPr>
        </p:nvSpPr>
        <p:spPr>
          <a:xfrm>
            <a:off x="0" y="260648"/>
            <a:ext cx="9066230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v-LV" sz="26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Vidējo / lielo saimniecību īpatsvara palielināšanas iespēja – vidējā ganāmpulka pieaugums 2x </a:t>
            </a:r>
            <a:r>
              <a:rPr lang="lv-LV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(govis pārraudzībā)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lv-LV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–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7</a:t>
            </a:fld>
            <a:endParaRPr lang="lv-LV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69177" y="6403612"/>
            <a:ext cx="6192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90000"/>
              <a:buFont typeface="Wingdings" pitchFamily="2" charset="2"/>
              <a:defRPr sz="24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SzPct val="80000"/>
              <a:buChar char="•"/>
              <a:defRPr sz="22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•"/>
              <a:defRPr sz="22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•"/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SzPct val="7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lv-LV" altLang="lv-LV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Avots: LDC</a:t>
            </a:r>
          </a:p>
        </p:txBody>
      </p:sp>
      <p:cxnSp>
        <p:nvCxnSpPr>
          <p:cNvPr id="11" name="Taisns bultveida savienotājs 10"/>
          <p:cNvCxnSpPr/>
          <p:nvPr/>
        </p:nvCxnSpPr>
        <p:spPr>
          <a:xfrm flipV="1">
            <a:off x="2915816" y="3297753"/>
            <a:ext cx="609450" cy="2678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bultveida savienotājs 11"/>
          <p:cNvCxnSpPr/>
          <p:nvPr/>
        </p:nvCxnSpPr>
        <p:spPr>
          <a:xfrm flipH="1" flipV="1">
            <a:off x="2555776" y="4293096"/>
            <a:ext cx="969490" cy="5040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2609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>
          <a:xfrm>
            <a:off x="251520" y="404663"/>
            <a:ext cx="8352928" cy="864097"/>
          </a:xfrm>
        </p:spPr>
        <p:txBody>
          <a:bodyPr anchor="ctr"/>
          <a:lstStyle/>
          <a:p>
            <a:pPr lvl="0" eaLnBrk="0" hangingPunct="0">
              <a:lnSpc>
                <a:spcPct val="100000"/>
              </a:lnSpc>
              <a:defRPr/>
            </a:pPr>
            <a:r>
              <a:rPr lang="lv-LV" sz="2800" u="sng" dirty="0"/>
              <a:t>Izslaukuma </a:t>
            </a:r>
            <a:r>
              <a:rPr lang="lv-LV" sz="2800" dirty="0"/>
              <a:t>un piena </a:t>
            </a:r>
            <a:r>
              <a:rPr lang="lv-LV" sz="2800" u="sng" dirty="0"/>
              <a:t>ražošanas</a:t>
            </a:r>
            <a:r>
              <a:rPr lang="lv-LV" sz="2800" dirty="0"/>
              <a:t> pieaugums</a:t>
            </a:r>
          </a:p>
        </p:txBody>
      </p:sp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8</a:t>
            </a:fld>
            <a:endParaRPr lang="lv-LV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840760" cy="469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lv-LV" sz="2800" dirty="0"/>
              <a:t>Piena ražošanas pašizmaksa ES, EUR/litru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pPr/>
              <a:t>9</a:t>
            </a:fld>
            <a:endParaRPr lang="lv-LV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181" y="1204843"/>
            <a:ext cx="8496944" cy="468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765113" y="5562475"/>
            <a:ext cx="3896540" cy="304146"/>
            <a:chOff x="765113" y="5562475"/>
            <a:chExt cx="3896540" cy="304146"/>
          </a:xfrm>
        </p:grpSpPr>
        <p:sp>
          <p:nvSpPr>
            <p:cNvPr id="8" name="Rectangle 7"/>
            <p:cNvSpPr/>
            <p:nvPr/>
          </p:nvSpPr>
          <p:spPr>
            <a:xfrm>
              <a:off x="2987824" y="5578589"/>
              <a:ext cx="288032" cy="2880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3975" cmpd="thickThin">
              <a:solidFill>
                <a:srgbClr val="640000">
                  <a:alpha val="96863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73621" y="5562475"/>
              <a:ext cx="288032" cy="2880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3975" cmpd="thickThin">
              <a:solidFill>
                <a:srgbClr val="00B0F0">
                  <a:alpha val="9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2027" y="5562475"/>
              <a:ext cx="288032" cy="2880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3975" cmpd="thickThin">
              <a:solidFill>
                <a:schemeClr val="accent1">
                  <a:lumMod val="60000"/>
                  <a:lumOff val="40000"/>
                  <a:alpha val="9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5113" y="5562475"/>
              <a:ext cx="288032" cy="2880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3975" cmpd="thickThin">
              <a:solidFill>
                <a:schemeClr val="accent5">
                  <a:lumMod val="40000"/>
                  <a:lumOff val="60000"/>
                  <a:alpha val="9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42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īvs">
  <a:themeElements>
    <a:clrScheme name="Administratīvs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dministratīvs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īv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4922</TotalTime>
  <Words>1177</Words>
  <Application>Microsoft Office PowerPoint</Application>
  <PresentationFormat>On-screen Show (4:3)</PresentationFormat>
  <Paragraphs>284</Paragraphs>
  <Slides>30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Administratīvs</vt:lpstr>
      <vt:lpstr>Microsoft Excel Chart</vt:lpstr>
      <vt:lpstr>Bitmap Image</vt:lpstr>
      <vt:lpstr>Latvijas piena nozares attīstības virzieni</vt:lpstr>
      <vt:lpstr>Piena tirdzniecības plūsma pasaulē</vt:lpstr>
      <vt:lpstr>Piena piedāvājums un pieprasījums pasaulē 2012-2024 </vt:lpstr>
      <vt:lpstr>Piena ražošana koncentrēsies ES ziemeļu reģionos</vt:lpstr>
      <vt:lpstr>Piena ražošana</vt:lpstr>
      <vt:lpstr>Vidējo un lielo saimniecību īpatsvara palielināšana</vt:lpstr>
      <vt:lpstr>PowerPoint Presentation</vt:lpstr>
      <vt:lpstr>Izslaukuma un piena ražošanas pieaugums</vt:lpstr>
      <vt:lpstr>Piena ražošanas pašizmaksa ES, EUR/litru</vt:lpstr>
      <vt:lpstr>Piena ražošanas pašizmaksa Latvijā</vt:lpstr>
      <vt:lpstr>Efektivitātes kāpināšana saimniecību līmenī</vt:lpstr>
      <vt:lpstr>Piena kvalitātes uzlabošana (1)</vt:lpstr>
      <vt:lpstr>Piena kvalitātes uzlabošana (2)</vt:lpstr>
      <vt:lpstr>Bioloģiskā piena ražošanas palielināšana</vt:lpstr>
      <vt:lpstr>Bioloģiskā piena ražošanas palielināšana</vt:lpstr>
      <vt:lpstr>Piena pārstrāde un ārējā tirdzniecība</vt:lpstr>
      <vt:lpstr>PowerPoint Presentation</vt:lpstr>
      <vt:lpstr>Piena pārstrādes apjomu palielināšana - izvestā svaigpiena apjomu samazināšana</vt:lpstr>
      <vt:lpstr>Lielāko piena pārstrādātāju daļas palielināšana kopējā LV piena pārstrādē</vt:lpstr>
      <vt:lpstr>Produktu ar augstu pievienoto vērtību ražošanas palielināšana</vt:lpstr>
      <vt:lpstr>Produktu ar augstu pievienoto vērtību ražošanas palielināšana</vt:lpstr>
      <vt:lpstr>Eksporta pieaugums uz Austrumu reģiona tirgiem</vt:lpstr>
      <vt:lpstr>Latvija piena nozares ārējās tirdzniecības bilance</vt:lpstr>
      <vt:lpstr>Eksporta diferencēšana un attīstīšana</vt:lpstr>
      <vt:lpstr>Atbalsts piena nozarei Latvijā </vt:lpstr>
      <vt:lpstr>PowerPoint Presentation</vt:lpstr>
      <vt:lpstr>PowerPoint Presentation</vt:lpstr>
      <vt:lpstr>Latvijā īstenotā piena produktu veicināšanas programma</vt:lpstr>
      <vt:lpstr>Iesniegtā veicināšanas programma  (EK š.g. 28.novembrī)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 sector in Latvia:   Future dilemmas</dc:title>
  <dc:creator>Baiba Udrase</dc:creator>
  <cp:lastModifiedBy>Ilze Rūtenberga</cp:lastModifiedBy>
  <cp:revision>348</cp:revision>
  <cp:lastPrinted>2014-12-09T10:30:00Z</cp:lastPrinted>
  <dcterms:created xsi:type="dcterms:W3CDTF">2013-10-01T09:43:07Z</dcterms:created>
  <dcterms:modified xsi:type="dcterms:W3CDTF">2014-12-19T09:46:03Z</dcterms:modified>
</cp:coreProperties>
</file>