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  <p:sldMasterId id="2147483699" r:id="rId6"/>
    <p:sldMasterId id="2147483702" r:id="rId7"/>
  </p:sldMasterIdLst>
  <p:notesMasterIdLst>
    <p:notesMasterId r:id="rId35"/>
  </p:notesMasterIdLst>
  <p:sldIdLst>
    <p:sldId id="256" r:id="rId8"/>
    <p:sldId id="302" r:id="rId9"/>
    <p:sldId id="333" r:id="rId10"/>
    <p:sldId id="332" r:id="rId11"/>
    <p:sldId id="331" r:id="rId12"/>
    <p:sldId id="334" r:id="rId13"/>
    <p:sldId id="322" r:id="rId14"/>
    <p:sldId id="311" r:id="rId15"/>
    <p:sldId id="314" r:id="rId16"/>
    <p:sldId id="267" r:id="rId17"/>
    <p:sldId id="309" r:id="rId18"/>
    <p:sldId id="315" r:id="rId19"/>
    <p:sldId id="262" r:id="rId20"/>
    <p:sldId id="286" r:id="rId21"/>
    <p:sldId id="318" r:id="rId22"/>
    <p:sldId id="317" r:id="rId23"/>
    <p:sldId id="285" r:id="rId24"/>
    <p:sldId id="329" r:id="rId25"/>
    <p:sldId id="320" r:id="rId26"/>
    <p:sldId id="287" r:id="rId27"/>
    <p:sldId id="316" r:id="rId28"/>
    <p:sldId id="277" r:id="rId29"/>
    <p:sldId id="330" r:id="rId30"/>
    <p:sldId id="335" r:id="rId31"/>
    <p:sldId id="325" r:id="rId32"/>
    <p:sldId id="319" r:id="rId33"/>
    <p:sldId id="270" r:id="rId34"/>
  </p:sldIdLst>
  <p:sldSz cx="9144000" cy="6858000" type="screen4x3"/>
  <p:notesSz cx="6858000" cy="9144000"/>
  <p:custDataLst>
    <p:tags r:id="rId36"/>
  </p:custData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61A984"/>
    <a:srgbClr val="BFE1DA"/>
    <a:srgbClr val="CFE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879" autoAdjust="0"/>
  </p:normalViewPr>
  <p:slideViewPr>
    <p:cSldViewPr>
      <p:cViewPr>
        <p:scale>
          <a:sx n="75" d="100"/>
          <a:sy n="75" d="100"/>
        </p:scale>
        <p:origin x="-120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098E5-8545-4011-B262-6CE97FF94F8E}" type="datetimeFigureOut">
              <a:rPr lang="en-GB" smtClean="0"/>
              <a:pPr/>
              <a:t>31/10/2018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83802-3C13-479B-84E7-1E5DE436E4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2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/>
              <a:t>the ‘bridge’ and interaction between practice and research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8C326-942F-4482-97DC-0F94A307E30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60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b="1" dirty="0">
                <a:solidFill>
                  <a:srgbClr val="003366"/>
                </a:solidFill>
              </a:rPr>
              <a:t>Innovation support services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b="1" dirty="0" err="1">
                <a:solidFill>
                  <a:srgbClr val="003366"/>
                </a:solidFill>
              </a:rPr>
              <a:t>Agrinnovation</a:t>
            </a:r>
            <a:r>
              <a:rPr lang="en-US" altLang="en-US" b="1" dirty="0">
                <a:solidFill>
                  <a:srgbClr val="003366"/>
                </a:solidFill>
              </a:rPr>
              <a:t> magazine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b="1" dirty="0">
                <a:solidFill>
                  <a:srgbClr val="003366"/>
                </a:solidFill>
              </a:rPr>
              <a:t>EIP-</a:t>
            </a:r>
            <a:r>
              <a:rPr lang="en-US" altLang="en-US" b="1" dirty="0" err="1">
                <a:solidFill>
                  <a:srgbClr val="003366"/>
                </a:solidFill>
              </a:rPr>
              <a:t>Agri</a:t>
            </a:r>
            <a:r>
              <a:rPr lang="en-US" altLang="en-US" b="1" dirty="0">
                <a:solidFill>
                  <a:srgbClr val="003366"/>
                </a:solidFill>
              </a:rPr>
              <a:t> Service Point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b="1" dirty="0" err="1">
                <a:solidFill>
                  <a:srgbClr val="003366"/>
                </a:solidFill>
              </a:rPr>
              <a:t>EIP_Agri</a:t>
            </a:r>
            <a:r>
              <a:rPr lang="en-US" altLang="en-US" b="1" dirty="0">
                <a:solidFill>
                  <a:srgbClr val="003366"/>
                </a:solidFill>
              </a:rPr>
              <a:t> Network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b="1" dirty="0" err="1">
                <a:solidFill>
                  <a:srgbClr val="003366"/>
                </a:solidFill>
              </a:rPr>
              <a:t>EIP_Agri</a:t>
            </a:r>
            <a:r>
              <a:rPr lang="en-US" altLang="en-US" b="1" dirty="0">
                <a:solidFill>
                  <a:srgbClr val="003366"/>
                </a:solidFill>
              </a:rPr>
              <a:t> Operational Groups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b="1" dirty="0">
                <a:solidFill>
                  <a:srgbClr val="003366"/>
                </a:solidFill>
              </a:rPr>
              <a:t>Funding Opportunities – Horizon 2020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b="1" dirty="0">
                <a:solidFill>
                  <a:srgbClr val="003366"/>
                </a:solidFill>
              </a:rPr>
              <a:t>Funding Opportunities – Agriculture, Food &amp; Forestry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b="1" dirty="0">
                <a:solidFill>
                  <a:srgbClr val="003366"/>
                </a:solidFill>
              </a:rPr>
              <a:t>Organic Farming – </a:t>
            </a:r>
            <a:r>
              <a:rPr lang="en-US" altLang="en-US" b="1" dirty="0" err="1">
                <a:solidFill>
                  <a:srgbClr val="003366"/>
                </a:solidFill>
              </a:rPr>
              <a:t>Optimising</a:t>
            </a:r>
            <a:r>
              <a:rPr lang="en-US" altLang="en-US" b="1" dirty="0">
                <a:solidFill>
                  <a:srgbClr val="003366"/>
                </a:solidFill>
              </a:rPr>
              <a:t> Arable Yields</a:t>
            </a:r>
          </a:p>
          <a:p>
            <a:pPr>
              <a:lnSpc>
                <a:spcPct val="115000"/>
              </a:lnSpc>
              <a:spcAft>
                <a:spcPts val="1009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case studies </a:t>
            </a:r>
            <a:r>
              <a:rPr lang="nl-BE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generated from the interactive platform on the website: by sharing your results on the website you will have a good opportunity to: </a:t>
            </a:r>
          </a:p>
          <a:p>
            <a:pPr marL="749488" lvl="1" indent="-288265">
              <a:lnSpc>
                <a:spcPct val="115000"/>
              </a:lnSpc>
              <a:spcAft>
                <a:spcPts val="1009"/>
              </a:spcAft>
              <a:buFont typeface="Arial" panose="020B0604020202020204" pitchFamily="34" charset="0"/>
              <a:buChar char="•"/>
              <a:tabLst>
                <a:tab pos="922447" algn="l"/>
              </a:tabLst>
            </a:pPr>
            <a:r>
              <a:rPr lang="nl-B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t-E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isseminate g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innovative projects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9488" lvl="1" indent="-288265">
              <a:lnSpc>
                <a:spcPct val="115000"/>
              </a:lnSpc>
              <a:spcAft>
                <a:spcPts val="1009"/>
              </a:spcAft>
              <a:buFont typeface="Arial" panose="020B0604020202020204" pitchFamily="34" charset="0"/>
              <a:buChar char="•"/>
              <a:tabLst>
                <a:tab pos="922447" algn="l"/>
              </a:tabLs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innovative results that can help to make agriculture and forestry more sustainable</a:t>
            </a:r>
          </a:p>
          <a:p>
            <a:pPr marL="4023" lvl="0" indent="0">
              <a:lnSpc>
                <a:spcPct val="115000"/>
              </a:lnSpc>
              <a:spcAft>
                <a:spcPts val="1009"/>
              </a:spcAft>
              <a:buFont typeface="Arial" panose="020B0604020202020204" pitchFamily="34" charset="0"/>
              <a:buNone/>
              <a:tabLst>
                <a:tab pos="922447" algn="l"/>
              </a:tabLs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want to see us write about?  Make suggestions through the website, and tell us what’s useful for you.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3802-3C13-479B-84E7-1E5DE436E441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14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3802-3C13-479B-84E7-1E5DE436E441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64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Advertise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events</a:t>
            </a:r>
          </a:p>
          <a:p>
            <a:r>
              <a:rPr lang="nl-BE" dirty="0"/>
              <a:t>Look </a:t>
            </a:r>
            <a:r>
              <a:rPr lang="nl-BE" dirty="0" err="1"/>
              <a:t>for</a:t>
            </a:r>
            <a:r>
              <a:rPr lang="nl-BE" dirty="0"/>
              <a:t> speakers</a:t>
            </a:r>
          </a:p>
          <a:p>
            <a:r>
              <a:rPr lang="nl-BE" dirty="0" err="1"/>
              <a:t>Find</a:t>
            </a:r>
            <a:r>
              <a:rPr lang="nl-BE" dirty="0"/>
              <a:t> </a:t>
            </a:r>
            <a:r>
              <a:rPr lang="nl-BE" dirty="0" err="1"/>
              <a:t>contacts</a:t>
            </a:r>
            <a:r>
              <a:rPr lang="nl-BE" dirty="0"/>
              <a:t> </a:t>
            </a:r>
            <a:r>
              <a:rPr lang="nl-BE" dirty="0" err="1"/>
              <a:t>across</a:t>
            </a:r>
            <a:r>
              <a:rPr lang="nl-BE" dirty="0"/>
              <a:t> borders</a:t>
            </a:r>
          </a:p>
          <a:p>
            <a:r>
              <a:rPr lang="nl-BE" dirty="0"/>
              <a:t>Share </a:t>
            </a:r>
            <a:r>
              <a:rPr lang="nl-BE" dirty="0" err="1"/>
              <a:t>news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3802-3C13-479B-84E7-1E5DE436E441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3802-3C13-479B-84E7-1E5DE436E44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2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 register.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3802-3C13-479B-84E7-1E5DE436E441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920"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09C8-BFAD-4EF9-B488-BE96D763DCA6}" type="slidenum">
              <a:rPr lang="nl-BE" smtClean="0">
                <a:solidFill>
                  <a:prstClr val="black"/>
                </a:solidFill>
              </a:rPr>
              <a:pPr/>
              <a:t>21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8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200" dirty="0"/>
              <a:t>Are built around concrete innovation projects targeted towards finding innovative solutions for a specific challenges or new opportunities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200" dirty="0"/>
              <a:t>Require combination of different competencies (practical and scientific)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200" dirty="0"/>
              <a:t>Are "hands-on" groups and are composed by those innovation players relevant for the project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200"/>
              <a:t>Benefit from the interactions between the participants of the group and the sharing of the respective expertise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09C8-BFAD-4EF9-B488-BE96D763DCA6}" type="slidenum">
              <a:rPr lang="nl-BE" smtClean="0">
                <a:solidFill>
                  <a:prstClr val="black"/>
                </a:solidFill>
              </a:rPr>
              <a:pPr/>
              <a:t>22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93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09C8-BFAD-4EF9-B488-BE96D763DCA6}" type="slidenum">
              <a:rPr lang="nl-BE" smtClean="0">
                <a:solidFill>
                  <a:prstClr val="black"/>
                </a:solidFill>
              </a:rPr>
              <a:pPr/>
              <a:t>24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91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3802-3C13-479B-84E7-1E5DE436E44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884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3802-3C13-479B-84E7-1E5DE436E44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4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Total = 3.235</a:t>
            </a:r>
          </a:p>
          <a:p>
            <a:r>
              <a:rPr lang="fr-BE" dirty="0" err="1"/>
              <a:t>Italy</a:t>
            </a:r>
            <a:r>
              <a:rPr lang="fr-BE" dirty="0"/>
              <a:t> 625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1FF8-2C2D-475A-8C6F-58F552B572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75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09C8-BFAD-4EF9-B488-BE96D763DCA6}" type="slidenum">
              <a:rPr lang="nl-BE" smtClean="0">
                <a:solidFill>
                  <a:prstClr val="black"/>
                </a:solidFill>
              </a:rPr>
              <a:pPr/>
              <a:t>27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6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Romania and Croatia already had a call for 1</a:t>
            </a:r>
            <a:r>
              <a:rPr lang="en-US" baseline="30000" dirty="0"/>
              <a:t>st</a:t>
            </a:r>
            <a:r>
              <a:rPr lang="en-US" dirty="0"/>
              <a:t> step / setting up, but not Bulgaria nor Slovakia (Sept 2018).</a:t>
            </a:r>
          </a:p>
          <a:p>
            <a:r>
              <a:rPr lang="en-US" dirty="0"/>
              <a:t>Hungary?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3802-3C13-479B-84E7-1E5DE436E44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94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Total = 3.230</a:t>
            </a:r>
          </a:p>
          <a:p>
            <a:r>
              <a:rPr lang="fr-BE" dirty="0" err="1"/>
              <a:t>Finland</a:t>
            </a:r>
            <a:r>
              <a:rPr lang="fr-BE" dirty="0"/>
              <a:t> 10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1FF8-2C2D-475A-8C6F-58F552B572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7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The EIP AGRI network is</a:t>
            </a:r>
            <a:r>
              <a:rPr lang="en-GB" altLang="en-US" baseline="0" dirty="0"/>
              <a:t> open to everyone with a keen interest in innovation for sustainability and productivity in agriculture and forestry.  The Operational groups, multi-actor projects and thematic networks mentioned before are all key building blocks for the network. The network is not limited to these key building blocks; it is an open network; please feel free to join by registering on the website or for the newsletter.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3802-3C13-479B-84E7-1E5DE436E441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7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European commission established the EIP AGRI service point </a:t>
            </a:r>
            <a:r>
              <a:rPr lang="en-GB" b="1" dirty="0"/>
              <a:t>in April 2013</a:t>
            </a:r>
            <a:r>
              <a:rPr lang="en-GB" dirty="0"/>
              <a:t>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The main aims of the Service Point  are (1) to </a:t>
            </a:r>
            <a:r>
              <a:rPr lang="en-GB" b="1" dirty="0"/>
              <a:t>connect people and facilitate innovation and knowledge exchange</a:t>
            </a:r>
            <a:r>
              <a:rPr lang="en-GB" dirty="0"/>
              <a:t> in agriculture and (2) to </a:t>
            </a:r>
            <a:r>
              <a:rPr lang="en-GB" b="1" dirty="0"/>
              <a:t>build bridges between science and practice</a:t>
            </a:r>
            <a:r>
              <a:rPr lang="en-GB" dirty="0"/>
              <a:t>.</a:t>
            </a:r>
          </a:p>
          <a:p>
            <a:endParaRPr lang="fr-FR" dirty="0"/>
          </a:p>
          <a:p>
            <a:r>
              <a:rPr lang="en-GB" dirty="0"/>
              <a:t>EIP AGRI SP act as a </a:t>
            </a:r>
            <a:r>
              <a:rPr lang="en-GB" b="1" dirty="0"/>
              <a:t>mediator</a:t>
            </a:r>
            <a:r>
              <a:rPr lang="en-GB" dirty="0"/>
              <a:t> within the EIP AGRI network </a:t>
            </a:r>
            <a:r>
              <a:rPr lang="en-GB" b="1" dirty="0"/>
              <a:t>improving communication and cooperation between stakeholders</a:t>
            </a:r>
          </a:p>
          <a:p>
            <a:r>
              <a:rPr lang="en-GB" b="1" dirty="0"/>
              <a:t>It plays the role of helpdesk- </a:t>
            </a:r>
            <a:r>
              <a:rPr lang="en-GB" dirty="0"/>
              <a:t>We are available to provide information or questions such as: Funding opportunities, Upcoming events organised by EIP-AGRI, Information on Operational groups and many others issues related to EIP AGRI.</a:t>
            </a:r>
          </a:p>
          <a:p>
            <a:r>
              <a:rPr lang="en-GB" dirty="0"/>
              <a:t> </a:t>
            </a:r>
            <a:r>
              <a:rPr lang="en-GB" b="1" dirty="0"/>
              <a:t>For this : The EIP-AGRI Service Point organises events like </a:t>
            </a:r>
            <a:r>
              <a:rPr lang="en-GB" dirty="0"/>
              <a:t>Focus Group, Workshops, Seminars</a:t>
            </a:r>
            <a:endParaRPr lang="fr-FR" dirty="0"/>
          </a:p>
          <a:p>
            <a:r>
              <a:rPr lang="en-GB" dirty="0"/>
              <a:t>And  inform you through the newsletter, press, social media, website and events</a:t>
            </a:r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5F714-4AE2-42BC-ABB1-5496919B15B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47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as part of our regular activities, we are promoting Focus Groups, dealing with </a:t>
            </a:r>
            <a:r>
              <a:rPr kumimoji="0" lang="nl-BE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existing agricultural challenges</a:t>
            </a: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These FG have the objectives of: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taking stock of the state of the art of </a:t>
            </a:r>
            <a:r>
              <a:rPr kumimoji="0" lang="en-US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practice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and of </a:t>
            </a:r>
            <a:r>
              <a:rPr kumimoji="0" lang="en-US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research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+ </a:t>
            </a:r>
            <a:r>
              <a:rPr kumimoji="0" lang="en-US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identify needs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from practice for further research and </a:t>
            </a:r>
            <a:r>
              <a:rPr kumimoji="0" lang="en-US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propose priorities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for innovative 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FG bring together Practice and Research - excahnge practical knowledge 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identify priorities for innovative actions, generate ideas for operational groups, identify research needs from practice and suggest projects to test solutions.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3802-3C13-479B-84E7-1E5DE436E441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7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3802-3C13-479B-84E7-1E5DE436E441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altLang="en-US" sz="1200" dirty="0"/>
              <a:t>the website and database are still under development,</a:t>
            </a:r>
          </a:p>
          <a:p>
            <a:r>
              <a:rPr lang="nl-BE" altLang="en-US" sz="1200" dirty="0"/>
              <a:t>Associated to the website, a </a:t>
            </a:r>
            <a:r>
              <a:rPr lang="nl-BE" altLang="en-US" sz="1200" u="sng" dirty="0"/>
              <a:t>database</a:t>
            </a:r>
            <a:r>
              <a:rPr lang="nl-BE" altLang="en-US" sz="1200" dirty="0"/>
              <a:t> will become available for all EIP-AGRI actors.</a:t>
            </a:r>
          </a:p>
          <a:p>
            <a:r>
              <a:rPr lang="en-US" altLang="en-US" sz="1200" dirty="0"/>
              <a:t>This interactive platform - </a:t>
            </a:r>
            <a:r>
              <a:rPr lang="en-US" altLang="en-US" sz="1200" u="sng" dirty="0"/>
              <a:t>get information about: </a:t>
            </a:r>
            <a:r>
              <a:rPr lang="en-US" altLang="en-US" sz="1200" dirty="0"/>
              <a:t>research projects</a:t>
            </a:r>
            <a:r>
              <a:rPr lang="en-US" altLang="en-US" sz="1200" baseline="0" dirty="0"/>
              <a:t> and </a:t>
            </a:r>
            <a:r>
              <a:rPr lang="en-US" altLang="en-US" sz="1200" dirty="0"/>
              <a:t>innovative initiatives,</a:t>
            </a:r>
            <a:r>
              <a:rPr lang="en-US" altLang="en-US" sz="1200" baseline="0" dirty="0"/>
              <a:t> find out r</a:t>
            </a:r>
            <a:r>
              <a:rPr lang="en-US" altLang="en-US" sz="1200" dirty="0"/>
              <a:t>esearch needs from practice, find partners, look for online sources of info, etc.</a:t>
            </a:r>
          </a:p>
          <a:p>
            <a:r>
              <a:rPr lang="nl-BE" sz="1200" dirty="0"/>
              <a:t>The </a:t>
            </a:r>
            <a:r>
              <a:rPr lang="nl-BE" sz="1200" u="sng" dirty="0"/>
              <a:t>link</a:t>
            </a:r>
            <a:r>
              <a:rPr lang="nl-BE" sz="1200" dirty="0"/>
              <a:t> (header)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3802-3C13-479B-84E7-1E5DE436E441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2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1628800"/>
            <a:ext cx="9144000" cy="4824536"/>
          </a:xfrm>
          <a:prstGeom prst="rect">
            <a:avLst/>
          </a:prstGeom>
          <a:solidFill>
            <a:srgbClr val="BBDF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chthoek 10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pic>
        <p:nvPicPr>
          <p:cNvPr id="6" name="Picture 4" descr="C:\Users\Jusbox\Desktop\streepjes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884"/>
            <a:ext cx="9144000" cy="216024"/>
          </a:xfrm>
          <a:prstGeom prst="rect">
            <a:avLst/>
          </a:prstGeom>
          <a:noFill/>
        </p:spPr>
      </p:pic>
      <p:pic>
        <p:nvPicPr>
          <p:cNvPr id="7" name="Picture 2" descr="\\192.168.100.138\blackboxrevelation\EIP\visual identity\logo\logo EIP+EC\banner_EIP_ECverticaal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C:\Users\Jusbox\Desktop\streepjes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  <p:pic>
        <p:nvPicPr>
          <p:cNvPr id="9" name="Picture 2" descr="\\192.168.100.138\blackboxrevelation\EIP\visual identity\logo\logo EIP+EC\banner_EIP_ECverticaal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197769"/>
            <a:ext cx="1731253" cy="6602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7312"/>
            <a:ext cx="8229600" cy="3838851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990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1628800"/>
            <a:ext cx="9144000" cy="4824536"/>
          </a:xfrm>
          <a:prstGeom prst="rect">
            <a:avLst/>
          </a:prstGeom>
          <a:solidFill>
            <a:srgbClr val="BBDF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" name="Rechthoek 10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4" descr="C:\Users\Jusbox\Desktop\streepjes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884"/>
            <a:ext cx="9144000" cy="216024"/>
          </a:xfrm>
          <a:prstGeom prst="rect">
            <a:avLst/>
          </a:prstGeom>
          <a:noFill/>
        </p:spPr>
      </p:pic>
      <p:pic>
        <p:nvPicPr>
          <p:cNvPr id="7" name="Picture 2" descr="\\192.168.100.138\blackboxrevelation\EIP\visual identity\logo\logo EIP+EC\banner_EIP_ECverticaal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C:\Users\Jusbox\Desktop\streepjes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  <p:pic>
        <p:nvPicPr>
          <p:cNvPr id="9" name="Picture 2" descr="\\192.168.100.138\blackboxrevelation\EIP\visual identity\logo\logo EIP+EC\banner_EIP_ECverticaal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197769"/>
            <a:ext cx="1731253" cy="6602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7312"/>
            <a:ext cx="8229600" cy="3838851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478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1628800"/>
            <a:ext cx="9144000" cy="4824536"/>
          </a:xfrm>
          <a:prstGeom prst="rect">
            <a:avLst/>
          </a:prstGeom>
          <a:solidFill>
            <a:srgbClr val="BBDF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chthoek 10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pic>
        <p:nvPicPr>
          <p:cNvPr id="6" name="Picture 4" descr="C:\Users\Jusbox\Desktop\streepjes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884"/>
            <a:ext cx="9144000" cy="216024"/>
          </a:xfrm>
          <a:prstGeom prst="rect">
            <a:avLst/>
          </a:prstGeom>
          <a:noFill/>
        </p:spPr>
      </p:pic>
      <p:pic>
        <p:nvPicPr>
          <p:cNvPr id="7" name="Picture 2" descr="\\192.168.100.138\blackboxrevelation\EIP\visual identity\logo\logo EIP+EC\banner_EIP_ECverticaal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C:\Users\Jusbox\Desktop\streepjes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  <p:pic>
        <p:nvPicPr>
          <p:cNvPr id="9" name="Picture 2" descr="\\192.168.100.138\blackboxrevelation\EIP\visual identity\logo\logo EIP+EC\banner_EIP_ECverticaal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197769"/>
            <a:ext cx="1731253" cy="6602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7312"/>
            <a:ext cx="8229600" cy="3838851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9553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1A7BFEA-7B37-4EAD-BC91-06D2928950D0}" type="datetimeFigureOut">
              <a:rPr lang="nl-BE" smtClean="0">
                <a:solidFill>
                  <a:srgbClr val="3C3118"/>
                </a:solidFill>
              </a:rPr>
              <a:pPr/>
              <a:t>31/10/2018</a:t>
            </a:fld>
            <a:endParaRPr lang="nl-BE">
              <a:solidFill>
                <a:srgbClr val="3C3118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nl-BE">
              <a:solidFill>
                <a:srgbClr val="3C3118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D925603-9A3E-48E0-B38D-6A3A87394FB8}" type="slidenum">
              <a:rPr lang="nl-BE" smtClean="0">
                <a:solidFill>
                  <a:srgbClr val="3C3118"/>
                </a:solidFill>
              </a:rPr>
              <a:pPr/>
              <a:t>‹#›</a:t>
            </a:fld>
            <a:endParaRPr lang="nl-BE">
              <a:solidFill>
                <a:srgbClr val="3C31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3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icture pag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-31579" y="6453336"/>
            <a:ext cx="9144000" cy="404664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39"/>
            <a:ext cx="5976664" cy="1286619"/>
          </a:xfrm>
        </p:spPr>
        <p:txBody>
          <a:bodyPr anchor="ctr"/>
          <a:lstStyle>
            <a:lvl1pPr algn="l">
              <a:defRPr sz="24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5" name="Picture 4" descr="C:\Users\Jusbox\Desktop\streepjes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884"/>
            <a:ext cx="9144000" cy="216024"/>
          </a:xfrm>
          <a:prstGeom prst="rect">
            <a:avLst/>
          </a:prstGeom>
          <a:noFill/>
        </p:spPr>
      </p:pic>
      <p:pic>
        <p:nvPicPr>
          <p:cNvPr id="6" name="Picture 2" descr="\\192.168.100.138\blackboxrevelation\EIP\visual identity\logo\logo EIP+EC\banner_EIP_ECverticaal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hthoek 6"/>
          <p:cNvSpPr/>
          <p:nvPr userDrawn="1"/>
        </p:nvSpPr>
        <p:spPr>
          <a:xfrm>
            <a:off x="611560" y="5445224"/>
            <a:ext cx="4032448" cy="1152128"/>
          </a:xfrm>
          <a:prstGeom prst="rect">
            <a:avLst/>
          </a:prstGeom>
          <a:solidFill>
            <a:srgbClr val="BED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>
              <a:solidFill>
                <a:prstClr val="white"/>
              </a:solidFill>
            </a:endParaRPr>
          </a:p>
        </p:txBody>
      </p:sp>
      <p:pic>
        <p:nvPicPr>
          <p:cNvPr id="8" name="Picture 4" descr="C:\Users\Jusbox\Desktop\streepjes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  <p:pic>
        <p:nvPicPr>
          <p:cNvPr id="9" name="Picture 2" descr="\\192.168.100.138\blackboxrevelation\EIP\visual identity\logo\logo EIP+EC\banner_EIP_ECverticaal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197769"/>
            <a:ext cx="1731253" cy="6602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Ondertitel 2"/>
          <p:cNvSpPr txBox="1">
            <a:spLocks/>
          </p:cNvSpPr>
          <p:nvPr userDrawn="1"/>
        </p:nvSpPr>
        <p:spPr bwMode="auto">
          <a:xfrm>
            <a:off x="707951" y="5560665"/>
            <a:ext cx="4440113" cy="96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l-BE" sz="1200" b="1" dirty="0" err="1">
                <a:solidFill>
                  <a:schemeClr val="bg1"/>
                </a:solidFill>
              </a:rPr>
              <a:t>Text</a:t>
            </a:r>
            <a:endParaRPr lang="nl-NL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2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39"/>
            <a:ext cx="5976664" cy="1286619"/>
          </a:xfrm>
        </p:spPr>
        <p:txBody>
          <a:bodyPr anchor="ctr"/>
          <a:lstStyle>
            <a:lvl1pPr algn="l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-31579" y="0"/>
            <a:ext cx="9183516" cy="6858000"/>
            <a:chOff x="-31579" y="0"/>
            <a:chExt cx="9183516" cy="6858000"/>
          </a:xfrm>
        </p:grpSpPr>
        <p:sp>
          <p:nvSpPr>
            <p:cNvPr id="11" name="Rechthoek 10"/>
            <p:cNvSpPr/>
            <p:nvPr userDrawn="1"/>
          </p:nvSpPr>
          <p:spPr>
            <a:xfrm>
              <a:off x="-31579" y="6453336"/>
              <a:ext cx="9144000" cy="404664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5" name="Picture 4" descr="C:\Users\Jusbox\Desktop\streepjes-01.png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2884"/>
              <a:ext cx="9144000" cy="216024"/>
            </a:xfrm>
            <a:prstGeom prst="rect">
              <a:avLst/>
            </a:prstGeom>
            <a:noFill/>
          </p:spPr>
        </p:pic>
        <p:pic>
          <p:nvPicPr>
            <p:cNvPr id="8" name="Picture 4" descr="C:\Users\Jusbox\Desktop\streepjes-01.png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" y="6333703"/>
              <a:ext cx="9144000" cy="216024"/>
            </a:xfrm>
            <a:prstGeom prst="rect">
              <a:avLst/>
            </a:prstGeom>
            <a:noFill/>
          </p:spPr>
        </p:pic>
        <p:pic>
          <p:nvPicPr>
            <p:cNvPr id="9" name="Picture 2" descr="\\192.168.100.138\blackboxrevelation\EIP\visual identity\logo\logo EIP+EC\banner_EIP_ECverticaal.jp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6197769"/>
              <a:ext cx="1731253" cy="66023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2" descr="\\192.168.100.138\blackboxrevelation\EIP\visual identity\logo\logo EIP+EC\banner_EIP_ECverticaal.jp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0"/>
              <a:ext cx="1728192" cy="228731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9313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1A7BFEA-7B37-4EAD-BC91-06D2928950D0}" type="datetimeFigureOut">
              <a:rPr lang="nl-BE" smtClean="0">
                <a:solidFill>
                  <a:srgbClr val="3C3118"/>
                </a:solidFill>
              </a:rPr>
              <a:pPr/>
              <a:t>31/10/2018</a:t>
            </a:fld>
            <a:endParaRPr lang="nl-BE">
              <a:solidFill>
                <a:srgbClr val="3C3118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nl-BE">
              <a:solidFill>
                <a:srgbClr val="3C3118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D925603-9A3E-48E0-B38D-6A3A87394FB8}" type="slidenum">
              <a:rPr lang="nl-BE" smtClean="0">
                <a:solidFill>
                  <a:srgbClr val="3C3118"/>
                </a:solidFill>
              </a:rPr>
              <a:pPr/>
              <a:t>‹#›</a:t>
            </a:fld>
            <a:endParaRPr lang="nl-BE">
              <a:solidFill>
                <a:srgbClr val="3C31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5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50641" y="575757"/>
            <a:ext cx="5634967" cy="941988"/>
          </a:xfrm>
        </p:spPr>
        <p:txBody>
          <a:bodyPr anchor="ctr" anchorCtr="0">
            <a:normAutofit/>
          </a:bodyPr>
          <a:lstStyle>
            <a:lvl1pPr algn="l">
              <a:defRPr lang="en-US" sz="3600" b="1" kern="1200" dirty="0">
                <a:solidFill>
                  <a:srgbClr val="07137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9114" y="1364017"/>
            <a:ext cx="7375984" cy="4223122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lang="en-US" sz="2400" i="0" kern="1200" smtClean="0">
                <a:solidFill>
                  <a:srgbClr val="6F6F6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</a:p>
          <a:p>
            <a:endParaRPr lang="fr-BE" dirty="0"/>
          </a:p>
          <a:p>
            <a:endParaRPr lang="en-US" dirty="0"/>
          </a:p>
        </p:txBody>
      </p:sp>
      <p:pic>
        <p:nvPicPr>
          <p:cNvPr id="10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535" y="120519"/>
            <a:ext cx="941070" cy="665480"/>
          </a:xfrm>
          <a:prstGeom prst="rect">
            <a:avLst/>
          </a:prstGeom>
        </p:spPr>
      </p:pic>
      <p:pic>
        <p:nvPicPr>
          <p:cNvPr id="11" name="Picture 8" descr="C:\Users\elena maccioni\Dropbox (Ruranet)\ENRD-Team\Admin_and_Practical\ENRD_AGRI_EIP-logos\3logos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5" y="177034"/>
            <a:ext cx="345821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"/>
          <p:cNvSpPr/>
          <p:nvPr userDrawn="1"/>
        </p:nvSpPr>
        <p:spPr>
          <a:xfrm>
            <a:off x="4393149" y="28398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/>
            <a:r>
              <a:rPr lang="en-US" sz="800" dirty="0">
                <a:solidFill>
                  <a:srgbClr val="006A71"/>
                </a:solidFill>
                <a:latin typeface="Calibri Light"/>
                <a:ea typeface="Cambria" pitchFamily="18" charset="0"/>
                <a:cs typeface="Calibri" pitchFamily="34" charset="0"/>
              </a:rPr>
              <a:t>2nd Meeting of the</a:t>
            </a:r>
            <a:endParaRPr lang="en-GB" sz="800" dirty="0">
              <a:solidFill>
                <a:srgbClr val="0F5494"/>
              </a:solidFill>
              <a:latin typeface="Calibri Light"/>
            </a:endParaRPr>
          </a:p>
          <a:p>
            <a:pPr algn="r"/>
            <a:r>
              <a:rPr lang="en-US" sz="800" dirty="0">
                <a:solidFill>
                  <a:srgbClr val="006A71"/>
                </a:solidFill>
                <a:latin typeface="Calibri Light"/>
                <a:ea typeface="Cambria" pitchFamily="18" charset="0"/>
                <a:cs typeface="Calibri" pitchFamily="34" charset="0"/>
              </a:rPr>
              <a:t>Subgroup on Innovation</a:t>
            </a:r>
            <a:endParaRPr lang="en-US" sz="800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7313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5F096F9-EB02-4050-9A38-1165BCAAF524}" type="datetimeFigureOut">
              <a:rPr lang="en-GB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31/10/2018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E09F85C-4E03-4B77-8E77-F847BADB0EC9}" type="slidenum">
              <a:rPr lang="en-GB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383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1628800"/>
            <a:ext cx="9144000" cy="4824536"/>
          </a:xfrm>
          <a:prstGeom prst="rect">
            <a:avLst/>
          </a:prstGeom>
          <a:solidFill>
            <a:srgbClr val="BBDFD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" name="Rechthoek 10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pic>
        <p:nvPicPr>
          <p:cNvPr id="6" name="Picture 4" descr="C:\Users\Jusbox\Desktop\streepjes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884"/>
            <a:ext cx="9144000" cy="216024"/>
          </a:xfrm>
          <a:prstGeom prst="rect">
            <a:avLst/>
          </a:prstGeom>
          <a:noFill/>
        </p:spPr>
      </p:pic>
      <p:pic>
        <p:nvPicPr>
          <p:cNvPr id="7" name="Picture 2" descr="\\192.168.100.138\blackboxrevelation\EIP\visual identity\logo\logo EIP+EC\banner_EIP_ECverticaal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C:\Users\Jusbox\Desktop\streepjes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  <p:pic>
        <p:nvPicPr>
          <p:cNvPr id="9" name="Picture 2" descr="\\192.168.100.138\blackboxrevelation\EIP\visual identity\logo\logo EIP+EC\banner_EIP_ECverticaal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197769"/>
            <a:ext cx="1731253" cy="6602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87312"/>
            <a:ext cx="8229600" cy="3838851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264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50642" y="575757"/>
            <a:ext cx="5634967" cy="941988"/>
          </a:xfrm>
        </p:spPr>
        <p:txBody>
          <a:bodyPr anchor="ctr" anchorCtr="0">
            <a:normAutofit/>
          </a:bodyPr>
          <a:lstStyle>
            <a:lvl1pPr algn="l">
              <a:defRPr lang="en-US" sz="3600" b="1" kern="1200" dirty="0">
                <a:solidFill>
                  <a:srgbClr val="07137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9115" y="1364017"/>
            <a:ext cx="7375984" cy="4223122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lang="en-US" sz="2400" i="0" kern="1200" smtClean="0">
                <a:solidFill>
                  <a:srgbClr val="6F6F6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</a:p>
          <a:p>
            <a:endParaRPr lang="fr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7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1A7BFEA-7B37-4EAD-BC91-06D2928950D0}" type="datetimeFigureOut">
              <a:rPr lang="nl-BE" smtClean="0">
                <a:solidFill>
                  <a:srgbClr val="3C3118"/>
                </a:solidFill>
              </a:rPr>
              <a:pPr/>
              <a:t>31/10/2018</a:t>
            </a:fld>
            <a:endParaRPr lang="nl-BE">
              <a:solidFill>
                <a:srgbClr val="3C3118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nl-BE">
              <a:solidFill>
                <a:srgbClr val="3C3118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D925603-9A3E-48E0-B38D-6A3A87394FB8}" type="slidenum">
              <a:rPr lang="nl-BE" smtClean="0">
                <a:solidFill>
                  <a:srgbClr val="3C3118"/>
                </a:solidFill>
              </a:rPr>
              <a:pPr/>
              <a:t>‹#›</a:t>
            </a:fld>
            <a:endParaRPr lang="nl-BE">
              <a:solidFill>
                <a:srgbClr val="3C31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7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0"/>
            <a:endParaRPr lang="nl-NL" dirty="0"/>
          </a:p>
        </p:txBody>
      </p:sp>
      <p:sp>
        <p:nvSpPr>
          <p:cNvPr id="16" name="Rechthoek 1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7" name="Picture 4" descr="C:\Users\Jusbox\Desktop\streepjes-01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884"/>
            <a:ext cx="9144000" cy="216024"/>
          </a:xfrm>
          <a:prstGeom prst="rect">
            <a:avLst/>
          </a:prstGeom>
          <a:noFill/>
        </p:spPr>
      </p:pic>
      <p:pic>
        <p:nvPicPr>
          <p:cNvPr id="18" name="Picture 4" descr="C:\Users\Jusbox\Desktop\streepjes-01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4" r:id="rId3"/>
    <p:sldLayoutId id="2147483695" r:id="rId4"/>
    <p:sldLayoutId id="2147483709" r:id="rId5"/>
    <p:sldLayoutId id="2147483714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rgbClr val="00808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0"/>
            <a:endParaRPr lang="nl-NL" dirty="0"/>
          </a:p>
        </p:txBody>
      </p:sp>
      <p:sp>
        <p:nvSpPr>
          <p:cNvPr id="16" name="Rechthoek 1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17" name="Picture 4" descr="C:\Users\Jusbox\Desktop\streepjes-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884"/>
            <a:ext cx="9144000" cy="216024"/>
          </a:xfrm>
          <a:prstGeom prst="rect">
            <a:avLst/>
          </a:prstGeom>
          <a:noFill/>
        </p:spPr>
      </p:pic>
      <p:pic>
        <p:nvPicPr>
          <p:cNvPr id="18" name="Picture 4" descr="C:\Users\Jusbox\Desktop\streepjes-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233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5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rgbClr val="00808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0"/>
            <a:endParaRPr lang="nl-NL" dirty="0"/>
          </a:p>
        </p:txBody>
      </p:sp>
      <p:sp>
        <p:nvSpPr>
          <p:cNvPr id="16" name="Rechthoek 1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17" name="Picture 4" descr="C:\Users\Jusbox\Desktop\streepjes-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884"/>
            <a:ext cx="9144000" cy="216024"/>
          </a:xfrm>
          <a:prstGeom prst="rect">
            <a:avLst/>
          </a:prstGeom>
          <a:noFill/>
        </p:spPr>
      </p:pic>
      <p:pic>
        <p:nvPicPr>
          <p:cNvPr id="18" name="Picture 4" descr="C:\Users\Jusbox\Desktop\streepjes-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65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rgbClr val="00808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0"/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7589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2500" b="1" kern="1200">
          <a:solidFill>
            <a:srgbClr val="61A98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rgbClr val="61A984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rgbClr val="61A984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rgbClr val="61A984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rgbClr val="61A984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6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jpg"/><Relationship Id="rId7" Type="http://schemas.openxmlformats.org/officeDocument/2006/relationships/hyperlink" Target="https://youtu.be/7WhhGIocMO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11" Type="http://schemas.openxmlformats.org/officeDocument/2006/relationships/hyperlink" Target="http://ec.europa.eu/eip/agriculture/en/content/eip-agri-workshop-operational-groups-first-experiences" TargetMode="External"/><Relationship Id="rId5" Type="http://schemas.openxmlformats.org/officeDocument/2006/relationships/hyperlink" Target="http://ec.europa.eu/eip/agriculture/en/my-eip-agri/operational-groups" TargetMode="External"/><Relationship Id="rId10" Type="http://schemas.openxmlformats.org/officeDocument/2006/relationships/hyperlink" Target="http://ec.europa.eu/eip/agriculture/en/content/eip-agri-brochure-operational-groups-update-2016" TargetMode="External"/><Relationship Id="rId4" Type="http://schemas.openxmlformats.org/officeDocument/2006/relationships/image" Target="../media/image55.jpe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9.jpeg"/><Relationship Id="rId7" Type="http://schemas.openxmlformats.org/officeDocument/2006/relationships/hyperlink" Target="http://www.eip-agri.e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51520" y="225624"/>
            <a:ext cx="6624736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latin typeface="Verdana"/>
              </a:rPr>
              <a:t>The European Innovation Partnership EIP-AGRI: </a:t>
            </a:r>
          </a:p>
          <a:p>
            <a:r>
              <a:rPr lang="en-US" altLang="en-US" sz="1800" b="0" dirty="0" err="1">
                <a:latin typeface="Verdana"/>
              </a:rPr>
              <a:t>catalysing</a:t>
            </a:r>
            <a:r>
              <a:rPr lang="en-US" altLang="en-US" sz="1800" b="0" dirty="0">
                <a:latin typeface="Verdana"/>
              </a:rPr>
              <a:t> innovation for productive and sustainable agriculture and forestry</a:t>
            </a:r>
            <a:endParaRPr lang="nl-BE" b="0" dirty="0"/>
          </a:p>
        </p:txBody>
      </p:sp>
      <p:pic>
        <p:nvPicPr>
          <p:cNvPr id="6" name="Picture 5" descr="\\192.168.100.138\blackboxrevelation\EIP\fotos\images used in publications\sharing knowle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896544"/>
          </a:xfrm>
          <a:prstGeom prst="rect">
            <a:avLst/>
          </a:prstGeom>
          <a:noFill/>
        </p:spPr>
      </p:pic>
      <p:pic>
        <p:nvPicPr>
          <p:cNvPr id="7" name="Picture 4" descr="C:\Users\Jusbox\Desktop\streepjes-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884"/>
            <a:ext cx="9144000" cy="216024"/>
          </a:xfrm>
          <a:prstGeom prst="rect">
            <a:avLst/>
          </a:prstGeom>
          <a:noFill/>
        </p:spPr>
      </p:pic>
      <p:pic>
        <p:nvPicPr>
          <p:cNvPr id="8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hthoek 8"/>
          <p:cNvSpPr/>
          <p:nvPr/>
        </p:nvSpPr>
        <p:spPr>
          <a:xfrm>
            <a:off x="611560" y="5445224"/>
            <a:ext cx="4965104" cy="1152128"/>
          </a:xfrm>
          <a:prstGeom prst="rect">
            <a:avLst/>
          </a:prstGeom>
          <a:solidFill>
            <a:srgbClr val="BED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10" name="Picture 4" descr="C:\Users\Jusbox\Desktop\streepjes-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  <p:pic>
        <p:nvPicPr>
          <p:cNvPr id="11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197769"/>
            <a:ext cx="1731253" cy="6602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Ondertitel 2"/>
          <p:cNvSpPr txBox="1">
            <a:spLocks/>
          </p:cNvSpPr>
          <p:nvPr/>
        </p:nvSpPr>
        <p:spPr bwMode="auto">
          <a:xfrm>
            <a:off x="639391" y="5560665"/>
            <a:ext cx="4868713" cy="96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1200" b="1" dirty="0">
                <a:solidFill>
                  <a:prstClr val="white"/>
                </a:solidFill>
                <a:latin typeface="Verdana"/>
              </a:rPr>
              <a:t>Conference “EIP Operational Group projects in Latvia”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sz="1200" b="1" dirty="0">
                <a:solidFill>
                  <a:prstClr val="white"/>
                </a:solidFill>
                <a:latin typeface="Verdana"/>
              </a:rPr>
              <a:t>Margarida Ambar, EIP-AGRI Service Point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sz="1200" b="1" dirty="0">
                <a:solidFill>
                  <a:prstClr val="white"/>
                </a:solidFill>
                <a:latin typeface="Verdana"/>
              </a:rPr>
              <a:t>Jelgava, Latvia, 31 October 2018</a:t>
            </a:r>
            <a:endParaRPr lang="nl-NL" sz="1200" b="1" dirty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8837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628800"/>
            <a:ext cx="9144000" cy="4824536"/>
          </a:xfrm>
          <a:prstGeom prst="rect">
            <a:avLst/>
          </a:prstGeom>
          <a:solidFill>
            <a:srgbClr val="BBD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>
              <a:solidFill>
                <a:prstClr val="white"/>
              </a:solidFill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5756216" y="2132856"/>
            <a:ext cx="2560200" cy="3771762"/>
            <a:chOff x="3039872" y="1146894"/>
            <a:chExt cx="3064256" cy="4564211"/>
          </a:xfrm>
        </p:grpSpPr>
        <p:grpSp>
          <p:nvGrpSpPr>
            <p:cNvPr id="22" name="Groep 21"/>
            <p:cNvGrpSpPr/>
            <p:nvPr/>
          </p:nvGrpSpPr>
          <p:grpSpPr>
            <a:xfrm>
              <a:off x="4630928" y="1146894"/>
              <a:ext cx="1473200" cy="1693333"/>
              <a:chOff x="2322570" y="109388"/>
              <a:chExt cx="1473200" cy="1693333"/>
            </a:xfrm>
          </p:grpSpPr>
          <p:sp>
            <p:nvSpPr>
              <p:cNvPr id="32" name="Zeshoek 31"/>
              <p:cNvSpPr/>
              <p:nvPr/>
            </p:nvSpPr>
            <p:spPr>
              <a:xfrm rot="5400000">
                <a:off x="2212503" y="219455"/>
                <a:ext cx="1693333" cy="14732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Zeshoek 4"/>
              <p:cNvSpPr/>
              <p:nvPr/>
            </p:nvSpPr>
            <p:spPr>
              <a:xfrm>
                <a:off x="2552143" y="373267"/>
                <a:ext cx="1123241" cy="1165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 eaLnBrk="1" fontAlgn="auto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nl-BE" sz="1200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Ideas</a:t>
                </a:r>
                <a:r>
                  <a:rPr lang="nl-BE" sz="12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BE" sz="1200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for</a:t>
                </a:r>
                <a:r>
                  <a:rPr lang="nl-BE" sz="12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BE" sz="1200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Operational</a:t>
                </a:r>
                <a:r>
                  <a:rPr lang="nl-BE" sz="12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BE" sz="1200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Groups</a:t>
                </a:r>
                <a:endParaRPr lang="en-GB" sz="1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3" name="Groep 22"/>
            <p:cNvGrpSpPr/>
            <p:nvPr/>
          </p:nvGrpSpPr>
          <p:grpSpPr>
            <a:xfrm>
              <a:off x="3039872" y="1146894"/>
              <a:ext cx="1473200" cy="1693333"/>
              <a:chOff x="731514" y="109388"/>
              <a:chExt cx="1473200" cy="1693333"/>
            </a:xfrm>
          </p:grpSpPr>
          <p:sp>
            <p:nvSpPr>
              <p:cNvPr id="30" name="Zeshoek 29"/>
              <p:cNvSpPr/>
              <p:nvPr/>
            </p:nvSpPr>
            <p:spPr>
              <a:xfrm rot="5400000">
                <a:off x="621447" y="219455"/>
                <a:ext cx="1693333" cy="14732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Zeshoek 6"/>
              <p:cNvSpPr/>
              <p:nvPr/>
            </p:nvSpPr>
            <p:spPr>
              <a:xfrm>
                <a:off x="961087" y="373267"/>
                <a:ext cx="1014052" cy="1165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622300" eaLnBrk="1" fontAlgn="auto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2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Priorities</a:t>
                </a:r>
                <a:r>
                  <a:rPr lang="nl-BE" sz="12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BE" sz="1200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for</a:t>
                </a:r>
                <a:r>
                  <a:rPr lang="nl-BE" sz="12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BE" sz="1200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innovative</a:t>
                </a:r>
                <a:r>
                  <a:rPr lang="nl-BE" sz="12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actions</a:t>
                </a:r>
                <a:endParaRPr lang="en-GB" sz="1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4" name="Groep 23"/>
            <p:cNvGrpSpPr/>
            <p:nvPr/>
          </p:nvGrpSpPr>
          <p:grpSpPr>
            <a:xfrm>
              <a:off x="3832352" y="2584196"/>
              <a:ext cx="1473200" cy="1693333"/>
              <a:chOff x="1523994" y="1546690"/>
              <a:chExt cx="1473200" cy="1693333"/>
            </a:xfrm>
          </p:grpSpPr>
          <p:sp>
            <p:nvSpPr>
              <p:cNvPr id="28" name="Zeshoek 27"/>
              <p:cNvSpPr/>
              <p:nvPr/>
            </p:nvSpPr>
            <p:spPr>
              <a:xfrm rot="5400000">
                <a:off x="1413927" y="1656757"/>
                <a:ext cx="1693333" cy="14732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Zeshoek 8"/>
              <p:cNvSpPr/>
              <p:nvPr/>
            </p:nvSpPr>
            <p:spPr>
              <a:xfrm>
                <a:off x="1707966" y="1810569"/>
                <a:ext cx="1132573" cy="1165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 eaLnBrk="1" fontAlgn="auto" hangingPunct="1">
                  <a:spcAft>
                    <a:spcPts val="0"/>
                  </a:spcAft>
                </a:pPr>
                <a:r>
                  <a:rPr lang="en-GB" sz="12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Research needs from</a:t>
                </a:r>
              </a:p>
              <a:p>
                <a:pPr algn="ctr" defTabSz="622300" eaLnBrk="1" fontAlgn="auto" hangingPunct="1">
                  <a:spcAft>
                    <a:spcPts val="0"/>
                  </a:spcAft>
                </a:pPr>
                <a:r>
                  <a:rPr lang="nl-BE" sz="1200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practice</a:t>
                </a:r>
                <a:endParaRPr lang="en-GB" sz="1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5" name="Groep 24"/>
            <p:cNvGrpSpPr/>
            <p:nvPr/>
          </p:nvGrpSpPr>
          <p:grpSpPr>
            <a:xfrm>
              <a:off x="3043600" y="4017772"/>
              <a:ext cx="1473200" cy="1693333"/>
              <a:chOff x="735242" y="2980266"/>
              <a:chExt cx="1473200" cy="1693333"/>
            </a:xfrm>
          </p:grpSpPr>
          <p:sp>
            <p:nvSpPr>
              <p:cNvPr id="26" name="Zeshoek 25"/>
              <p:cNvSpPr/>
              <p:nvPr/>
            </p:nvSpPr>
            <p:spPr>
              <a:xfrm rot="5400000">
                <a:off x="625175" y="3090333"/>
                <a:ext cx="1693333" cy="14732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Zeshoek 10"/>
              <p:cNvSpPr/>
              <p:nvPr/>
            </p:nvSpPr>
            <p:spPr>
              <a:xfrm>
                <a:off x="964815" y="3244145"/>
                <a:ext cx="1014052" cy="11655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622300" eaLnBrk="1" fontAlgn="auto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en-US" sz="12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Propose projects to test solutions </a:t>
                </a:r>
                <a:endParaRPr lang="en-GB" sz="1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3433" y="390948"/>
            <a:ext cx="7772400" cy="936103"/>
          </a:xfrm>
        </p:spPr>
        <p:txBody>
          <a:bodyPr>
            <a:normAutofit/>
          </a:bodyPr>
          <a:lstStyle/>
          <a:p>
            <a:pPr algn="l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EIP-AGRI Focus Groups, </a:t>
            </a:r>
            <a:b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tackling agricultural challenges</a:t>
            </a:r>
            <a:endParaRPr lang="nl-BE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4" descr="C:\Users\Jusbox\Desktop\streepjes-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884"/>
            <a:ext cx="9144000" cy="216024"/>
          </a:xfrm>
          <a:prstGeom prst="rect">
            <a:avLst/>
          </a:prstGeom>
          <a:noFill/>
        </p:spPr>
      </p:pic>
      <p:pic>
        <p:nvPicPr>
          <p:cNvPr id="1028" name="Picture 4" descr="C:\Users\Jusbox\Desktop\streepjes-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  <p:pic>
        <p:nvPicPr>
          <p:cNvPr id="1026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197769"/>
            <a:ext cx="1731253" cy="6602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\\192.168.100.138\blackboxrevelation\EIP\visual identity\toepassingen\ppt\eva\RESEARCH-06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53" y="2960538"/>
            <a:ext cx="1762636" cy="649314"/>
          </a:xfrm>
          <a:prstGeom prst="rect">
            <a:avLst/>
          </a:prstGeom>
          <a:noFill/>
        </p:spPr>
      </p:pic>
      <p:pic>
        <p:nvPicPr>
          <p:cNvPr id="3075" name="Picture 3" descr="\\192.168.100.138\blackboxrevelation\EIP\visual identity\toepassingen\ppt\eva\RESEARCH-07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52" y="3993245"/>
            <a:ext cx="1762636" cy="649314"/>
          </a:xfrm>
          <a:prstGeom prst="rect">
            <a:avLst/>
          </a:prstGeom>
          <a:noFill/>
        </p:spPr>
      </p:pic>
      <p:pic>
        <p:nvPicPr>
          <p:cNvPr id="3076" name="Picture 4" descr="\\192.168.100.138\blackboxrevelation\EIP\visual identity\toepassingen\ppt\eva\RESEARCH-09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508" y="2960538"/>
            <a:ext cx="1416985" cy="1688405"/>
          </a:xfrm>
          <a:prstGeom prst="rect">
            <a:avLst/>
          </a:prstGeom>
          <a:noFill/>
        </p:spPr>
      </p:pic>
      <p:pic>
        <p:nvPicPr>
          <p:cNvPr id="3078" name="Picture 6" descr="\\192.168.100.138\blackboxrevelation\EIP\visual identity\toepassingen\ppt\eva\RESEARCH-08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855" y="3674863"/>
            <a:ext cx="259755" cy="256456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3877835" y="2933526"/>
            <a:ext cx="1739129" cy="173912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7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Exchange practical knowledge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8" name="Picture 4" descr="C:\Users\Jusbox\Desktop\streepjes-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  <p:pic>
        <p:nvPicPr>
          <p:cNvPr id="19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197769"/>
            <a:ext cx="1731253" cy="6602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87312"/>
            <a:ext cx="8586165" cy="4015621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8080"/>
                </a:solidFill>
              </a:rPr>
              <a:t>EIP-AGRI Focus </a:t>
            </a:r>
            <a:r>
              <a:rPr lang="nl-BE" dirty="0" err="1">
                <a:solidFill>
                  <a:srgbClr val="008080"/>
                </a:solidFill>
              </a:rPr>
              <a:t>Groups</a:t>
            </a:r>
            <a:r>
              <a:rPr lang="nl-BE" dirty="0">
                <a:solidFill>
                  <a:srgbClr val="008080"/>
                </a:solidFill>
              </a:rPr>
              <a:t> </a:t>
            </a:r>
            <a:endParaRPr lang="en-GB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9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FG reports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945E63-D0C8-45F8-AF8F-97DB31553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6" y="2276872"/>
            <a:ext cx="2397819" cy="3106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0D6DE1-B6B2-4F31-809A-A3DD3F698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47" y="2996952"/>
            <a:ext cx="2452088" cy="3306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AF0965-10E1-4F4B-A609-A57217051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59" y="1772816"/>
            <a:ext cx="2325325" cy="3107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CDFBA23-68FE-4B5B-8110-E662A5ACE1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09" y="2564904"/>
            <a:ext cx="2452087" cy="3282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1F24C1-49C0-41EA-A271-F9F3FB78D374}"/>
              </a:ext>
            </a:extLst>
          </p:cNvPr>
          <p:cNvSpPr txBox="1"/>
          <p:nvPr/>
        </p:nvSpPr>
        <p:spPr>
          <a:xfrm>
            <a:off x="4804165" y="5524191"/>
            <a:ext cx="2019285" cy="646331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Suggestions on topics for new FG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1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2400" b="1" dirty="0"/>
              <a:t>EIP-AGRI website</a:t>
            </a:r>
            <a:br>
              <a:rPr lang="en-US" altLang="en-US" sz="2400" b="1" dirty="0"/>
            </a:br>
            <a:r>
              <a:rPr lang="en-US" altLang="en-US" sz="2400" b="1" dirty="0"/>
              <a:t>www.eip-agri.eu</a:t>
            </a:r>
            <a:endParaRPr lang="nl-BE" sz="24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0808"/>
            <a:ext cx="6408712" cy="51642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xmlns="" id="{8A8C784E-C350-45F2-8BFC-BA8398975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794151"/>
              </p:ext>
            </p:extLst>
          </p:nvPr>
        </p:nvGraphicFramePr>
        <p:xfrm>
          <a:off x="4259601" y="2060848"/>
          <a:ext cx="2594852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" name="Acrobat Document" r:id="rId4" imgW="4533834" imgH="6415902" progId="AcroExch.Document.11">
                  <p:embed/>
                </p:oleObj>
              </mc:Choice>
              <mc:Fallback>
                <p:oleObj name="Acrobat Document" r:id="rId4" imgW="4533834" imgH="6415902" progId="AcroExch.Document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5C726FCA-57DD-4372-BF8A-4A66E67E2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9601" y="2060848"/>
                        <a:ext cx="2594852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Information online - Publications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CE2D260-272F-4ACF-9463-AA0583D1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2" y="1822965"/>
            <a:ext cx="2399799" cy="357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xmlns="" id="{AA617D3C-831B-44B7-88FF-9B84CD605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171769"/>
              </p:ext>
            </p:extLst>
          </p:nvPr>
        </p:nvGraphicFramePr>
        <p:xfrm>
          <a:off x="6735342" y="2905971"/>
          <a:ext cx="2236350" cy="3165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" name="Acrobat Document" r:id="rId7" imgW="4533834" imgH="6415902" progId="AcroExch.Document.DC">
                  <p:embed/>
                </p:oleObj>
              </mc:Choice>
              <mc:Fallback>
                <p:oleObj name="Acrobat Document" r:id="rId7" imgW="4533834" imgH="6415902" progId="AcroExch.Document.DC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B4AC50B9-7143-4021-97E2-58A374D6B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5342" y="2905971"/>
                        <a:ext cx="2236350" cy="3165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BB1BD4C-8B9C-4905-BB0D-FF8A2591C8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7504" y="2996952"/>
            <a:ext cx="2328919" cy="33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628800"/>
            <a:ext cx="9144000" cy="4824536"/>
          </a:xfrm>
          <a:prstGeom prst="rect">
            <a:avLst/>
          </a:prstGeom>
          <a:solidFill>
            <a:srgbClr val="BBD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648072" y="5992713"/>
            <a:ext cx="6084168" cy="604639"/>
          </a:xfrm>
        </p:spPr>
        <p:txBody>
          <a:bodyPr>
            <a:normAutofit fontScale="85000" lnSpcReduction="10000"/>
          </a:bodyPr>
          <a:lstStyle/>
          <a:p>
            <a:pPr algn="l">
              <a:defRPr/>
            </a:pPr>
            <a:endParaRPr lang="en-US" sz="800" b="1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1800" i="1" u="sng" dirty="0">
                <a:solidFill>
                  <a:srgbClr val="006666"/>
                </a:solidFill>
              </a:rPr>
              <a:t>http://ec.europa.eu/eip/agriculture/en/content/subscribe-newsletter</a:t>
            </a:r>
          </a:p>
        </p:txBody>
      </p:sp>
      <p:pic>
        <p:nvPicPr>
          <p:cNvPr id="10" name="Picture 4" descr="C:\Users\Jusbox\Desktop\streepjes-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884"/>
            <a:ext cx="9144000" cy="216024"/>
          </a:xfrm>
          <a:prstGeom prst="rect">
            <a:avLst/>
          </a:prstGeom>
          <a:noFill/>
        </p:spPr>
      </p:pic>
      <p:pic>
        <p:nvPicPr>
          <p:cNvPr id="1028" name="Picture 4" descr="C:\Users\Jusbox\Desktop\streepjes-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  <p:pic>
        <p:nvPicPr>
          <p:cNvPr id="1026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197769"/>
            <a:ext cx="1731253" cy="6602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kstvak 11"/>
          <p:cNvSpPr txBox="1"/>
          <p:nvPr/>
        </p:nvSpPr>
        <p:spPr>
          <a:xfrm>
            <a:off x="323528" y="2252479"/>
            <a:ext cx="4752528" cy="3340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EIP-AGRI Service Point activities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EIP-AGRI Network activities and results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opportunities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 to the event calendar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Inspirational ideas</a:t>
            </a:r>
          </a:p>
        </p:txBody>
      </p:sp>
      <p:pic>
        <p:nvPicPr>
          <p:cNvPr id="5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3433" y="390948"/>
            <a:ext cx="7772400" cy="936103"/>
          </a:xfrm>
        </p:spPr>
        <p:txBody>
          <a:bodyPr>
            <a:normAutofit/>
          </a:bodyPr>
          <a:lstStyle/>
          <a:p>
            <a:pPr algn="l"/>
            <a:r>
              <a:rPr lang="nl-BE" sz="2400" b="1" cap="all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email </a:t>
            </a:r>
            <a:br>
              <a:rPr lang="nl-BE" sz="2400" b="1" cap="all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BE" sz="2400" b="1" cap="all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Newsletter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8" t="12807" r="32752" b="5506"/>
          <a:stretch/>
        </p:blipFill>
        <p:spPr bwMode="auto">
          <a:xfrm>
            <a:off x="6073443" y="2348880"/>
            <a:ext cx="2603013" cy="378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13145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89990E-F32A-4F5E-A2E4-D90D6024B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902"/>
            <a:ext cx="7668344" cy="4313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39"/>
            <a:ext cx="6264696" cy="1286619"/>
          </a:xfrm>
        </p:spPr>
        <p:txBody>
          <a:bodyPr/>
          <a:lstStyle/>
          <a:p>
            <a:r>
              <a:rPr lang="en-GB" dirty="0"/>
              <a:t>Inspirational ideas</a:t>
            </a:r>
            <a:br>
              <a:rPr lang="en-GB" dirty="0"/>
            </a:br>
            <a:r>
              <a:rPr lang="en-GB" dirty="0"/>
              <a:t>E.g. </a:t>
            </a:r>
            <a:r>
              <a:rPr lang="en-GB" sz="2000" dirty="0"/>
              <a:t>H2020 Thematic Network 4D4F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xmlns="" id="{6C1E1442-1A25-4C87-BF42-9FBFEB8C1A5E}"/>
              </a:ext>
            </a:extLst>
          </p:cNvPr>
          <p:cNvSpPr/>
          <p:nvPr/>
        </p:nvSpPr>
        <p:spPr>
          <a:xfrm rot="5400000">
            <a:off x="5503468" y="2348880"/>
            <a:ext cx="796724" cy="6527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FA2C1E-F35A-4812-8120-AE29C50DFD2D}"/>
              </a:ext>
            </a:extLst>
          </p:cNvPr>
          <p:cNvSpPr txBox="1"/>
          <p:nvPr/>
        </p:nvSpPr>
        <p:spPr>
          <a:xfrm>
            <a:off x="5724128" y="3140968"/>
            <a:ext cx="3324242" cy="20313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8080"/>
                </a:solidFill>
              </a:rPr>
              <a:t>Thematic Network: collecting real-time information; support to decision-making in dairy farming</a:t>
            </a:r>
          </a:p>
          <a:p>
            <a:endParaRPr lang="en-US" sz="1400" b="1" dirty="0">
              <a:solidFill>
                <a:srgbClr val="008080"/>
              </a:solidFill>
            </a:endParaRPr>
          </a:p>
          <a:p>
            <a:r>
              <a:rPr lang="en-US" sz="1400" b="1" dirty="0">
                <a:solidFill>
                  <a:srgbClr val="008080"/>
                </a:solidFill>
              </a:rPr>
              <a:t>The network brings together dairy farmers, dairy technology suppliers, data companies, dairy advisors, veterinarians and researchers from across Europe</a:t>
            </a:r>
            <a:endParaRPr lang="en-GB" sz="1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0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0" y="4797152"/>
            <a:ext cx="9144000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2395120"/>
            <a:ext cx="9144000" cy="43204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4098" name="Picture 2" descr="C:\Users\Jusbox\Desktop\eip ppt\new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7" y="2780928"/>
            <a:ext cx="4574424" cy="2011079"/>
          </a:xfrm>
          <a:prstGeom prst="rect">
            <a:avLst/>
          </a:prstGeom>
          <a:noFill/>
        </p:spPr>
      </p:pic>
      <p:pic>
        <p:nvPicPr>
          <p:cNvPr id="4099" name="Picture 3" descr="C:\Users\Jusbox\Desktop\eip ppt\eve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577" y="2780928"/>
            <a:ext cx="4574423" cy="20151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Information online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00795" y="4928429"/>
            <a:ext cx="409892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ct val="0"/>
              </a:spcAft>
              <a:buChar char="•"/>
              <a:defRPr sz="18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400" dirty="0"/>
              <a:t>Subscribe to our monthly newsletter</a:t>
            </a:r>
          </a:p>
          <a:p>
            <a:pPr marL="0" indent="0">
              <a:buFontTx/>
              <a:buNone/>
            </a:pPr>
            <a:r>
              <a:rPr lang="en-GB" sz="1400" dirty="0"/>
              <a:t>Read past newsletters</a:t>
            </a:r>
          </a:p>
          <a:p>
            <a:pPr marL="0" indent="0">
              <a:buFontTx/>
              <a:buNone/>
            </a:pPr>
            <a:r>
              <a:rPr lang="en-GB" sz="1400" dirty="0"/>
              <a:t>Search press articles and press releases</a:t>
            </a:r>
          </a:p>
          <a:p>
            <a:pPr marL="0" indent="0">
              <a:buFontTx/>
              <a:buNone/>
            </a:pPr>
            <a:endParaRPr lang="en-GB" sz="14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792219" y="4932701"/>
            <a:ext cx="410445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ct val="0"/>
              </a:spcAft>
              <a:buChar char="•"/>
              <a:defRPr sz="18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400" dirty="0"/>
              <a:t>Information on workshops, Focus Groups and other events organised by DG AGRI</a:t>
            </a:r>
          </a:p>
          <a:p>
            <a:pPr marL="0" indent="0">
              <a:buFontTx/>
              <a:buNone/>
            </a:pPr>
            <a:r>
              <a:rPr lang="en-GB" sz="1400" dirty="0"/>
              <a:t>European calendar – upcoming events related to the EIP network</a:t>
            </a: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-108520" y="2788874"/>
            <a:ext cx="95050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-150855" y="4797152"/>
            <a:ext cx="95050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endCxn id="28" idx="2"/>
          </p:cNvCxnSpPr>
          <p:nvPr/>
        </p:nvCxnSpPr>
        <p:spPr>
          <a:xfrm flipH="1">
            <a:off x="4572000" y="2395120"/>
            <a:ext cx="2" cy="36261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ep 14"/>
          <p:cNvGrpSpPr/>
          <p:nvPr/>
        </p:nvGrpSpPr>
        <p:grpSpPr>
          <a:xfrm>
            <a:off x="2996370" y="3327714"/>
            <a:ext cx="680482" cy="286453"/>
            <a:chOff x="1170690" y="3864880"/>
            <a:chExt cx="680482" cy="286453"/>
          </a:xfrm>
        </p:grpSpPr>
        <p:pic>
          <p:nvPicPr>
            <p:cNvPr id="16" name="Picture 5" descr="C:\Users\Jusbox\Desktop\eip ppt\pijltj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537739" y="3864880"/>
              <a:ext cx="313433" cy="286453"/>
            </a:xfrm>
            <a:prstGeom prst="rect">
              <a:avLst/>
            </a:prstGeom>
            <a:noFill/>
          </p:spPr>
        </p:pic>
        <p:cxnSp>
          <p:nvCxnSpPr>
            <p:cNvPr id="17" name="Rechte verbindingslijn 16"/>
            <p:cNvCxnSpPr/>
            <p:nvPr/>
          </p:nvCxnSpPr>
          <p:spPr>
            <a:xfrm>
              <a:off x="1170690" y="4072279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ep 17"/>
          <p:cNvGrpSpPr/>
          <p:nvPr/>
        </p:nvGrpSpPr>
        <p:grpSpPr>
          <a:xfrm flipH="1">
            <a:off x="7058412" y="3327319"/>
            <a:ext cx="749753" cy="286453"/>
            <a:chOff x="6020627" y="4296770"/>
            <a:chExt cx="749753" cy="286453"/>
          </a:xfrm>
        </p:grpSpPr>
        <p:pic>
          <p:nvPicPr>
            <p:cNvPr id="19" name="Picture 5" descr="C:\Users\Jusbox\Desktop\eip ppt\pijltj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0627" y="4296770"/>
              <a:ext cx="313433" cy="286453"/>
            </a:xfrm>
            <a:prstGeom prst="rect">
              <a:avLst/>
            </a:prstGeom>
            <a:noFill/>
          </p:spPr>
        </p:pic>
        <p:cxnSp>
          <p:nvCxnSpPr>
            <p:cNvPr id="20" name="Rechte verbindingslijn 19"/>
            <p:cNvCxnSpPr/>
            <p:nvPr/>
          </p:nvCxnSpPr>
          <p:spPr>
            <a:xfrm>
              <a:off x="6410340" y="4521261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Rechte verbindingslijn 20"/>
          <p:cNvCxnSpPr/>
          <p:nvPr/>
        </p:nvCxnSpPr>
        <p:spPr>
          <a:xfrm>
            <a:off x="-95781" y="2395120"/>
            <a:ext cx="95050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1619672" y="2395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News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228184" y="2403587"/>
            <a:ext cx="278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Events</a:t>
            </a:r>
            <a:endParaRPr lang="nl-BE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0" name="Rechte verbindingslijn 29"/>
          <p:cNvCxnSpPr/>
          <p:nvPr/>
        </p:nvCxnSpPr>
        <p:spPr>
          <a:xfrm>
            <a:off x="-150855" y="6012821"/>
            <a:ext cx="95050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:\Users\Jusbox\Desktop\eip ppt\ppt eip agri3-02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02" y="1925299"/>
            <a:ext cx="1440160" cy="1440160"/>
          </a:xfrm>
          <a:prstGeom prst="rect">
            <a:avLst/>
          </a:prstGeom>
          <a:noFill/>
        </p:spPr>
      </p:pic>
      <p:pic>
        <p:nvPicPr>
          <p:cNvPr id="32" name="Picture 4" descr="C:\Users\Jusbox\Desktop\eip ppt\ppt eip agri3-02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106" y="1925299"/>
            <a:ext cx="1440160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877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32716A-3B94-405F-AE12-C9A3B076D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3137868" cy="3780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42363-051D-418D-B149-E5AF74FD7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188639"/>
            <a:ext cx="6408712" cy="1286619"/>
          </a:xfrm>
        </p:spPr>
        <p:txBody>
          <a:bodyPr/>
          <a:lstStyle/>
          <a:p>
            <a:r>
              <a:rPr lang="en-US" dirty="0"/>
              <a:t>News (press article)</a:t>
            </a:r>
            <a:br>
              <a:rPr lang="en-US" dirty="0"/>
            </a:br>
            <a:r>
              <a:rPr lang="en-US" dirty="0"/>
              <a:t>E.g. </a:t>
            </a:r>
            <a:r>
              <a:rPr lang="en-US" sz="2000" dirty="0"/>
              <a:t>Data-driven technologies increase Hungarian milk yields and milk quality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CC5087-0651-4062-8F52-336887C9F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69021"/>
            <a:ext cx="4680520" cy="3820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D1317E-8DA4-46F5-A30C-CE4D6E1F0E09}"/>
              </a:ext>
            </a:extLst>
          </p:cNvPr>
          <p:cNvSpPr txBox="1"/>
          <p:nvPr/>
        </p:nvSpPr>
        <p:spPr>
          <a:xfrm>
            <a:off x="179512" y="5453256"/>
            <a:ext cx="64087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1A984"/>
                </a:solidFill>
              </a:rPr>
              <a:t>“Data sharing among these countries … will provide feedback on feed and farm management from which farmers will benefit.”</a:t>
            </a:r>
            <a:endParaRPr lang="en-GB" b="1" dirty="0">
              <a:solidFill>
                <a:srgbClr val="61A984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xmlns="" id="{9A1EB6F4-7122-445D-B196-2192E49222DF}"/>
              </a:ext>
            </a:extLst>
          </p:cNvPr>
          <p:cNvSpPr/>
          <p:nvPr/>
        </p:nvSpPr>
        <p:spPr>
          <a:xfrm rot="16200000" flipH="1">
            <a:off x="4730628" y="4453350"/>
            <a:ext cx="709286" cy="120032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06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2F59611-EDAC-4B7F-B34A-92EA7EC25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2"/>
            <a:ext cx="7086600" cy="398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39"/>
            <a:ext cx="6480720" cy="1286619"/>
          </a:xfrm>
        </p:spPr>
        <p:txBody>
          <a:bodyPr/>
          <a:lstStyle/>
          <a:p>
            <a:r>
              <a:rPr lang="en-GB" dirty="0"/>
              <a:t>Meeting Point - Interesting projects</a:t>
            </a:r>
            <a:br>
              <a:rPr lang="en-GB" dirty="0"/>
            </a:br>
            <a:r>
              <a:rPr lang="en-GB" dirty="0"/>
              <a:t>E.g. search by keyword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B44715-E920-4B3E-BED7-D25462290D2E}"/>
              </a:ext>
            </a:extLst>
          </p:cNvPr>
          <p:cNvSpPr txBox="1"/>
          <p:nvPr/>
        </p:nvSpPr>
        <p:spPr>
          <a:xfrm>
            <a:off x="6948264" y="2483604"/>
            <a:ext cx="23042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</a:rPr>
              <a:t>E.g. select </a:t>
            </a:r>
            <a:r>
              <a:rPr lang="en-GB" b="1" dirty="0">
                <a:solidFill>
                  <a:srgbClr val="008080"/>
                </a:solidFill>
              </a:rPr>
              <a:t>keyword: ‘pig</a:t>
            </a:r>
            <a:r>
              <a:rPr lang="en-GB" sz="2000" b="1" dirty="0">
                <a:solidFill>
                  <a:srgbClr val="008080"/>
                </a:solidFill>
              </a:rPr>
              <a:t>’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808CE4BA-E6F6-4623-B7D2-2CAFAA636DDE}"/>
              </a:ext>
            </a:extLst>
          </p:cNvPr>
          <p:cNvSpPr/>
          <p:nvPr/>
        </p:nvSpPr>
        <p:spPr>
          <a:xfrm>
            <a:off x="7885432" y="3131676"/>
            <a:ext cx="358975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EF6F04-7809-4711-9B27-2A3854A06046}"/>
              </a:ext>
            </a:extLst>
          </p:cNvPr>
          <p:cNvSpPr txBox="1"/>
          <p:nvPr/>
        </p:nvSpPr>
        <p:spPr>
          <a:xfrm>
            <a:off x="7126864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</a:rPr>
              <a:t>13 projects</a:t>
            </a:r>
            <a:endParaRPr lang="en-GB" b="1" dirty="0">
              <a:solidFill>
                <a:srgbClr val="00808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9839ED-8F15-4F61-BF7B-63F98BD00C83}"/>
              </a:ext>
            </a:extLst>
          </p:cNvPr>
          <p:cNvSpPr txBox="1"/>
          <p:nvPr/>
        </p:nvSpPr>
        <p:spPr>
          <a:xfrm>
            <a:off x="7308304" y="4102620"/>
            <a:ext cx="1618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</a:rPr>
              <a:t>E.g. dairy farming, dairy cattle, dairy production</a:t>
            </a:r>
            <a:endParaRPr lang="en-GB" b="1" dirty="0">
              <a:solidFill>
                <a:srgbClr val="00808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F9C69B-4275-49A5-8938-F4BF62910AFC}"/>
              </a:ext>
            </a:extLst>
          </p:cNvPr>
          <p:cNvSpPr txBox="1"/>
          <p:nvPr/>
        </p:nvSpPr>
        <p:spPr>
          <a:xfrm>
            <a:off x="7236296" y="5795972"/>
            <a:ext cx="169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</a:rPr>
              <a:t>14 projects</a:t>
            </a:r>
            <a:endParaRPr lang="en-GB" b="1" dirty="0">
              <a:solidFill>
                <a:srgbClr val="008080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2B28CE54-5E59-4CD7-805F-6859C7DC34CA}"/>
              </a:ext>
            </a:extLst>
          </p:cNvPr>
          <p:cNvSpPr/>
          <p:nvPr/>
        </p:nvSpPr>
        <p:spPr>
          <a:xfrm>
            <a:off x="7972248" y="5507940"/>
            <a:ext cx="344168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9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elijkbenige driehoek 15"/>
          <p:cNvSpPr/>
          <p:nvPr/>
        </p:nvSpPr>
        <p:spPr>
          <a:xfrm rot="1805108" flipH="1">
            <a:off x="2953974" y="4625006"/>
            <a:ext cx="1117340" cy="971444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Right Arrow 7"/>
          <p:cNvSpPr/>
          <p:nvPr/>
        </p:nvSpPr>
        <p:spPr>
          <a:xfrm>
            <a:off x="3601461" y="3481830"/>
            <a:ext cx="2048066" cy="791789"/>
          </a:xfrm>
          <a:prstGeom prst="rect">
            <a:avLst/>
          </a:prstGeom>
          <a:gradFill>
            <a:gsLst>
              <a:gs pos="0">
                <a:srgbClr val="00808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70AD47"/>
              </a:gs>
              <a:gs pos="100000">
                <a:srgbClr val="3A9E9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BE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 </a:t>
            </a:r>
            <a:r>
              <a:rPr lang="nl-BE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nl-BE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partners</a:t>
            </a:r>
          </a:p>
        </p:txBody>
      </p:sp>
      <p:sp>
        <p:nvSpPr>
          <p:cNvPr id="25" name="Gelijkbenige driehoek 13"/>
          <p:cNvSpPr/>
          <p:nvPr/>
        </p:nvSpPr>
        <p:spPr>
          <a:xfrm rot="1805108" flipH="1">
            <a:off x="2940023" y="3207468"/>
            <a:ext cx="1117340" cy="971444"/>
          </a:xfrm>
          <a:prstGeom prst="triangl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Right Arrow 7"/>
          <p:cNvSpPr/>
          <p:nvPr/>
        </p:nvSpPr>
        <p:spPr>
          <a:xfrm>
            <a:off x="3507458" y="4852869"/>
            <a:ext cx="2864741" cy="791789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Ideas to test in practice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Multi-actor projects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Thematic networks</a:t>
            </a:r>
          </a:p>
        </p:txBody>
      </p:sp>
      <p:sp>
        <p:nvSpPr>
          <p:cNvPr id="26" name="Right Arrow 7"/>
          <p:cNvSpPr/>
          <p:nvPr/>
        </p:nvSpPr>
        <p:spPr>
          <a:xfrm>
            <a:off x="2904387" y="2239618"/>
            <a:ext cx="2608892" cy="791789"/>
          </a:xfrm>
          <a:prstGeom prst="rect">
            <a:avLst/>
          </a:prstGeom>
          <a:solidFill>
            <a:srgbClr val="3A9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BE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</a:t>
            </a:r>
            <a:r>
              <a:rPr lang="nl-BE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  <a:endParaRPr lang="nl-BE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l-BE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</a:t>
            </a:r>
            <a:r>
              <a:rPr lang="nl-BE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Groups</a:t>
            </a:r>
            <a:endParaRPr lang="nl-BE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Gelijkbenige driehoek 17"/>
          <p:cNvSpPr/>
          <p:nvPr/>
        </p:nvSpPr>
        <p:spPr>
          <a:xfrm rot="19794892">
            <a:off x="4969756" y="1994271"/>
            <a:ext cx="1117340" cy="971444"/>
          </a:xfrm>
          <a:prstGeom prst="triangle">
            <a:avLst/>
          </a:prstGeom>
          <a:solidFill>
            <a:srgbClr val="3A9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9" name="Gelijkbenige driehoek 17"/>
          <p:cNvSpPr/>
          <p:nvPr/>
        </p:nvSpPr>
        <p:spPr>
          <a:xfrm rot="19794892">
            <a:off x="5230653" y="3207467"/>
            <a:ext cx="1117340" cy="971444"/>
          </a:xfrm>
          <a:prstGeom prst="triangle">
            <a:avLst/>
          </a:prstGeom>
          <a:solidFill>
            <a:srgbClr val="3A9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203032" cy="1338605"/>
          </a:xfrm>
        </p:spPr>
        <p:txBody>
          <a:bodyPr>
            <a:normAutofit/>
          </a:bodyPr>
          <a:lstStyle/>
          <a:p>
            <a:r>
              <a:rPr lang="nl-BE" dirty="0"/>
              <a:t>EIP-AGRI: bridging practice and research in agriculture and forestry</a:t>
            </a:r>
            <a:endParaRPr 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94" b="1520"/>
          <a:stretch>
            <a:fillRect/>
          </a:stretch>
        </p:blipFill>
        <p:spPr bwMode="auto">
          <a:xfrm>
            <a:off x="323528" y="3239073"/>
            <a:ext cx="1071990" cy="1076071"/>
          </a:xfrm>
          <a:prstGeom prst="rect">
            <a:avLst/>
          </a:prstGeom>
          <a:solidFill>
            <a:srgbClr val="7AAB84"/>
          </a:solidFill>
          <a:ln w="9525">
            <a:noFill/>
            <a:miter lim="800000"/>
            <a:headEnd/>
            <a:tailEnd/>
          </a:ln>
        </p:spPr>
      </p:pic>
      <p:grpSp>
        <p:nvGrpSpPr>
          <p:cNvPr id="32" name="Groep 31"/>
          <p:cNvGrpSpPr/>
          <p:nvPr/>
        </p:nvGrpSpPr>
        <p:grpSpPr>
          <a:xfrm>
            <a:off x="6513232" y="3250906"/>
            <a:ext cx="2379248" cy="984544"/>
            <a:chOff x="6438900" y="3250906"/>
            <a:chExt cx="2379248" cy="984544"/>
          </a:xfrm>
        </p:grpSpPr>
        <p:sp>
          <p:nvSpPr>
            <p:cNvPr id="33" name="Oval 4"/>
            <p:cNvSpPr/>
            <p:nvPr/>
          </p:nvSpPr>
          <p:spPr>
            <a:xfrm>
              <a:off x="7399952" y="3250906"/>
              <a:ext cx="1418196" cy="98165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nl-BE" sz="16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Research</a:t>
              </a:r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6" t="921" r="754" b="1089"/>
            <a:stretch>
              <a:fillRect/>
            </a:stretch>
          </p:blipFill>
          <p:spPr bwMode="auto">
            <a:xfrm>
              <a:off x="6438900" y="3251200"/>
              <a:ext cx="984250" cy="98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Oval 3"/>
          <p:cNvSpPr/>
          <p:nvPr/>
        </p:nvSpPr>
        <p:spPr>
          <a:xfrm>
            <a:off x="1401037" y="3245953"/>
            <a:ext cx="1353492" cy="1069191"/>
          </a:xfrm>
          <a:prstGeom prst="rect">
            <a:avLst/>
          </a:prstGeom>
          <a:solidFill>
            <a:srgbClr val="3A9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BE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BE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Forestry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BE" sz="16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Agribusiness</a:t>
            </a:r>
            <a:endParaRPr lang="nl-BE" sz="16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BE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72398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/>
          <p:cNvSpPr/>
          <p:nvPr/>
        </p:nvSpPr>
        <p:spPr>
          <a:xfrm>
            <a:off x="3923928" y="2780928"/>
            <a:ext cx="5220072" cy="2016224"/>
          </a:xfrm>
          <a:prstGeom prst="rect">
            <a:avLst/>
          </a:prstGeom>
          <a:solidFill>
            <a:srgbClr val="61A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5124" name="Picture 4" descr="C:\Users\Jusbox\Desktop\eip ppt\FA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501363"/>
            <a:ext cx="2664296" cy="2304256"/>
          </a:xfrm>
          <a:prstGeom prst="rect">
            <a:avLst/>
          </a:prstGeom>
          <a:noFill/>
        </p:spPr>
      </p:pic>
      <p:pic>
        <p:nvPicPr>
          <p:cNvPr id="5125" name="Picture 5" descr="C:\Users\Jusbox\Desktop\eip ppt\Q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492896"/>
            <a:ext cx="2555776" cy="2317205"/>
          </a:xfrm>
          <a:prstGeom prst="rect">
            <a:avLst/>
          </a:prstGeom>
          <a:noFill/>
        </p:spPr>
      </p:pic>
      <p:sp>
        <p:nvSpPr>
          <p:cNvPr id="11" name="Rechthoek 10"/>
          <p:cNvSpPr/>
          <p:nvPr/>
        </p:nvSpPr>
        <p:spPr>
          <a:xfrm>
            <a:off x="0" y="2395120"/>
            <a:ext cx="9144000" cy="38580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Get involved</a:t>
            </a:r>
          </a:p>
        </p:txBody>
      </p:sp>
      <p:pic>
        <p:nvPicPr>
          <p:cNvPr id="5122" name="Picture 2" descr="C:\Users\Jusbox\Desktop\eip ppt\regis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3927347" cy="2016097"/>
          </a:xfrm>
          <a:prstGeom prst="rect">
            <a:avLst/>
          </a:prstGeom>
          <a:noFill/>
        </p:spPr>
      </p:pic>
      <p:cxnSp>
        <p:nvCxnSpPr>
          <p:cNvPr id="16" name="Rechte verbindingslijn 15"/>
          <p:cNvCxnSpPr/>
          <p:nvPr/>
        </p:nvCxnSpPr>
        <p:spPr>
          <a:xfrm>
            <a:off x="-108520" y="2788874"/>
            <a:ext cx="95050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-150855" y="4797152"/>
            <a:ext cx="95050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ep 17"/>
          <p:cNvGrpSpPr/>
          <p:nvPr/>
        </p:nvGrpSpPr>
        <p:grpSpPr>
          <a:xfrm>
            <a:off x="1475656" y="4043127"/>
            <a:ext cx="1061728" cy="286453"/>
            <a:chOff x="789444" y="3864880"/>
            <a:chExt cx="1061728" cy="286453"/>
          </a:xfrm>
        </p:grpSpPr>
        <p:pic>
          <p:nvPicPr>
            <p:cNvPr id="19" name="Picture 5" descr="C:\Users\Jusbox\Desktop\eip ppt\pijltj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537739" y="3864880"/>
              <a:ext cx="313433" cy="286453"/>
            </a:xfrm>
            <a:prstGeom prst="rect">
              <a:avLst/>
            </a:prstGeom>
            <a:noFill/>
          </p:spPr>
        </p:pic>
        <p:cxnSp>
          <p:nvCxnSpPr>
            <p:cNvPr id="20" name="Rechte verbindingslijn 19"/>
            <p:cNvCxnSpPr/>
            <p:nvPr/>
          </p:nvCxnSpPr>
          <p:spPr>
            <a:xfrm>
              <a:off x="789444" y="4072279"/>
              <a:ext cx="7412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Rechte verbindingslijn 23"/>
          <p:cNvCxnSpPr/>
          <p:nvPr/>
        </p:nvCxnSpPr>
        <p:spPr>
          <a:xfrm>
            <a:off x="-95781" y="2395120"/>
            <a:ext cx="95050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1687408" y="2395120"/>
            <a:ext cx="734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altLang="en-US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Register on the </a:t>
            </a:r>
            <a:r>
              <a:rPr lang="es-ES_tradnl" altLang="en-US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website</a:t>
            </a:r>
            <a:r>
              <a:rPr lang="es-ES_tradnl" altLang="en-US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, explore, </a:t>
            </a:r>
            <a:r>
              <a:rPr lang="es-ES_tradnl" altLang="en-US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make</a:t>
            </a:r>
            <a:r>
              <a:rPr lang="es-ES_tradnl" altLang="en-US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use </a:t>
            </a:r>
            <a:r>
              <a:rPr lang="es-ES_tradnl" altLang="en-US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es-ES_tradnl" altLang="en-US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_tradnl" altLang="en-US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available</a:t>
            </a:r>
            <a:r>
              <a:rPr lang="es-ES_tradnl" altLang="en-US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_tradnl" altLang="en-US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tools</a:t>
            </a:r>
            <a:endParaRPr lang="es-ES" altLang="en-US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3" name="Picture 3" descr="C:\Users\Jusbox\Desktop\eip ppt\reg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08365"/>
            <a:ext cx="1368152" cy="1368152"/>
          </a:xfrm>
          <a:prstGeom prst="rect">
            <a:avLst/>
          </a:prstGeom>
          <a:noFill/>
        </p:spPr>
      </p:pic>
      <p:cxnSp>
        <p:nvCxnSpPr>
          <p:cNvPr id="29" name="Rechte verbindingslijn 28"/>
          <p:cNvCxnSpPr/>
          <p:nvPr/>
        </p:nvCxnSpPr>
        <p:spPr>
          <a:xfrm>
            <a:off x="3932397" y="2780928"/>
            <a:ext cx="0" cy="20162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6588224" y="2780928"/>
            <a:ext cx="0" cy="20162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ep 35"/>
          <p:cNvGrpSpPr/>
          <p:nvPr/>
        </p:nvGrpSpPr>
        <p:grpSpPr>
          <a:xfrm>
            <a:off x="4237361" y="4919962"/>
            <a:ext cx="2080195" cy="1270271"/>
            <a:chOff x="4237361" y="4919962"/>
            <a:chExt cx="2080195" cy="1270271"/>
          </a:xfrm>
        </p:grpSpPr>
        <p:sp>
          <p:nvSpPr>
            <p:cNvPr id="13" name="Content Placeholder 3"/>
            <p:cNvSpPr txBox="1">
              <a:spLocks/>
            </p:cNvSpPr>
            <p:nvPr/>
          </p:nvSpPr>
          <p:spPr bwMode="auto">
            <a:xfrm>
              <a:off x="4237361" y="5229200"/>
              <a:ext cx="2080195" cy="96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ts val="0"/>
                </a:spcBef>
                <a:spcAft>
                  <a:spcPct val="0"/>
                </a:spcAft>
                <a:buChar char="•"/>
                <a:defRPr sz="1800" kern="120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400" kern="120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 kern="120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 kern="120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GB" sz="1600" b="1" dirty="0"/>
                <a:t>Frequently asked questions</a:t>
              </a:r>
            </a:p>
          </p:txBody>
        </p:sp>
        <p:pic>
          <p:nvPicPr>
            <p:cNvPr id="5126" name="Picture 6" descr="C:\Users\Jusbox\Desktop\eip ppt\pijltj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135656" y="4932371"/>
              <a:ext cx="288319" cy="263502"/>
            </a:xfrm>
            <a:prstGeom prst="rect">
              <a:avLst/>
            </a:prstGeom>
            <a:noFill/>
          </p:spPr>
        </p:pic>
      </p:grpSp>
      <p:grpSp>
        <p:nvGrpSpPr>
          <p:cNvPr id="37" name="Groep 36"/>
          <p:cNvGrpSpPr/>
          <p:nvPr/>
        </p:nvGrpSpPr>
        <p:grpSpPr>
          <a:xfrm>
            <a:off x="6821182" y="4941169"/>
            <a:ext cx="2088232" cy="1018394"/>
            <a:chOff x="6821182" y="4941169"/>
            <a:chExt cx="2088232" cy="1018394"/>
          </a:xfrm>
        </p:grpSpPr>
        <p:sp>
          <p:nvSpPr>
            <p:cNvPr id="12" name="Content Placeholder 3"/>
            <p:cNvSpPr txBox="1">
              <a:spLocks/>
            </p:cNvSpPr>
            <p:nvPr/>
          </p:nvSpPr>
          <p:spPr bwMode="auto">
            <a:xfrm>
              <a:off x="6821182" y="5224928"/>
              <a:ext cx="2088232" cy="73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ts val="0"/>
                </a:spcBef>
                <a:spcAft>
                  <a:spcPct val="0"/>
                </a:spcAft>
                <a:buChar char="•"/>
                <a:defRPr sz="1800" kern="120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 kern="120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400" kern="120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400" kern="120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400" kern="1200">
                  <a:solidFill>
                    <a:srgbClr val="00808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GB" sz="1600" b="1" dirty="0"/>
                <a:t>Ask a question or provide feedback</a:t>
              </a:r>
            </a:p>
          </p:txBody>
        </p:sp>
        <p:pic>
          <p:nvPicPr>
            <p:cNvPr id="35" name="Picture 6" descr="C:\Users\Jusbox\Desktop\eip ppt\pijltj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711010" y="4953578"/>
              <a:ext cx="288319" cy="26350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37033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628800"/>
            <a:ext cx="9144000" cy="4824536"/>
          </a:xfrm>
          <a:prstGeom prst="rect">
            <a:avLst/>
          </a:prstGeom>
          <a:solidFill>
            <a:srgbClr val="BBD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>
              <a:solidFill>
                <a:prstClr val="white"/>
              </a:solidFill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5"/>
          <a:stretch/>
        </p:blipFill>
        <p:spPr bwMode="auto">
          <a:xfrm>
            <a:off x="5148064" y="1667706"/>
            <a:ext cx="4464496" cy="298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9" t="14511"/>
          <a:stretch/>
        </p:blipFill>
        <p:spPr bwMode="auto">
          <a:xfrm>
            <a:off x="5148063" y="4581127"/>
            <a:ext cx="2137335" cy="181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0572" y="4584579"/>
            <a:ext cx="2709652" cy="181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Jusbox\Desktop\streepjes-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884"/>
            <a:ext cx="9144000" cy="216024"/>
          </a:xfrm>
          <a:prstGeom prst="rect">
            <a:avLst/>
          </a:prstGeom>
          <a:noFill/>
        </p:spPr>
      </p:pic>
      <p:pic>
        <p:nvPicPr>
          <p:cNvPr id="1028" name="Picture 4" descr="C:\Users\Jusbox\Desktop\streepjes-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  <p:pic>
        <p:nvPicPr>
          <p:cNvPr id="5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Rechte verbindingslijn 23"/>
          <p:cNvCxnSpPr/>
          <p:nvPr/>
        </p:nvCxnSpPr>
        <p:spPr>
          <a:xfrm>
            <a:off x="7298779" y="4581128"/>
            <a:ext cx="0" cy="1800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197769"/>
            <a:ext cx="1731253" cy="6602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89037" y="413792"/>
            <a:ext cx="632717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nl-BE" sz="2400" dirty="0"/>
              <a:t>Get involved</a:t>
            </a:r>
          </a:p>
          <a:p>
            <a:r>
              <a:rPr lang="en-GB" sz="2400" dirty="0"/>
              <a:t>Benefits for Operational Group partners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t-EE" dirty="0"/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5138539" y="4581128"/>
            <a:ext cx="400546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4"/>
          <p:cNvSpPr txBox="1">
            <a:spLocks/>
          </p:cNvSpPr>
          <p:nvPr/>
        </p:nvSpPr>
        <p:spPr bwMode="auto">
          <a:xfrm>
            <a:off x="189037" y="1700808"/>
            <a:ext cx="4598987" cy="469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ct val="0"/>
              </a:spcAft>
              <a:buChar char="•"/>
              <a:defRPr sz="18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How can OG partners benefit?</a:t>
            </a:r>
          </a:p>
          <a:p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Get to know - other innovative ideas, solutions and inspiring examples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Access - information about projects on the same / complementary topic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Find people - working on the same / complementary topic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Create awareness - on your project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Disseminate - your project results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Access - a wide selection of tools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Share – your research needs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5493264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 Groups – get connected</a:t>
            </a:r>
            <a:endParaRPr lang="nl-B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844824"/>
            <a:ext cx="7560840" cy="4630939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Benefit from the interactions – </a:t>
            </a:r>
            <a:r>
              <a:rPr lang="en-US" sz="2000" b="1" dirty="0"/>
              <a:t>collaborate!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Collaboration can take multiple forms: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Informal - emailing, phoning, meeting, etc.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Formal – cooperation agreement, protocol, etc.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Collaboration can be with varied entities, such as: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Amongst Operational Group projects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With individuals (farmers, advisers, researchers, etc.)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With H2020 projects (Thematic Networks, multi-actor projects)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Collaboration in your own country/region or cross-border</a:t>
            </a:r>
            <a:endParaRPr lang="en-GB" sz="2000" dirty="0"/>
          </a:p>
        </p:txBody>
      </p:sp>
      <p:sp>
        <p:nvSpPr>
          <p:cNvPr id="6" name="Afgeronde rechthoek 5"/>
          <p:cNvSpPr/>
          <p:nvPr/>
        </p:nvSpPr>
        <p:spPr>
          <a:xfrm>
            <a:off x="6833475" y="3877581"/>
            <a:ext cx="1872208" cy="288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 descr="\\192.168.100.138\blackboxrevelation\EIP\visual identity\toepassingen\ppt\eva\clip art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247" y="2706624"/>
            <a:ext cx="1865436" cy="1156721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6842588" y="3852306"/>
            <a:ext cx="1905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OPERATIONAL GROUP</a:t>
            </a:r>
          </a:p>
        </p:txBody>
      </p:sp>
    </p:spTree>
  </p:cSld>
  <p:clrMapOvr>
    <a:masterClrMapping/>
  </p:clrMapOvr>
  <p:transition spd="med" advClick="0" advTm="2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A238B-9A78-4BAB-8CD6-78618E3D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Groups - collaboration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AA06A9-61A3-4D1B-A160-A4F739B45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08" y="2786148"/>
            <a:ext cx="4834880" cy="12857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TN </a:t>
            </a:r>
            <a:r>
              <a:rPr lang="en-US" dirty="0" err="1"/>
              <a:t>EuroDairy</a:t>
            </a:r>
            <a:r>
              <a:rPr lang="en-US" dirty="0"/>
              <a:t> - share knowledge, innovation and best practice in dairy farming across the main milk producing regions of Europe; aims to connect with 42 Operational Groups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965286-06D8-4757-B81A-76AA167CA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48880"/>
            <a:ext cx="2506361" cy="1879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8B76E8-857B-4BA8-B0E5-E10730631BA8}"/>
              </a:ext>
            </a:extLst>
          </p:cNvPr>
          <p:cNvSpPr txBox="1"/>
          <p:nvPr/>
        </p:nvSpPr>
        <p:spPr>
          <a:xfrm>
            <a:off x="3203848" y="4442691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 OGs dealing with cork-related issues – meet, share activity plan, look for ways to cooperate</a:t>
            </a:r>
          </a:p>
          <a:p>
            <a:r>
              <a:rPr lang="en-US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of those OGs (UNDERCORK), established a cooperation protocol with a Spanish OG (BIOCORK) in order to create a network of related OGs, share knowledge, support each other in dissemination.</a:t>
            </a:r>
            <a:endParaRPr lang="en-GB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2A9510-4CE4-4E24-9B4D-E1FB1D439C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4301145"/>
            <a:ext cx="2843808" cy="1895872"/>
          </a:xfrm>
          <a:prstGeom prst="rect">
            <a:avLst/>
          </a:prstGeom>
        </p:spPr>
      </p:pic>
      <p:sp>
        <p:nvSpPr>
          <p:cNvPr id="10" name="Rounded Rectangle 15">
            <a:extLst>
              <a:ext uri="{FF2B5EF4-FFF2-40B4-BE49-F238E27FC236}">
                <a16:creationId xmlns:a16="http://schemas.microsoft.com/office/drawing/2014/main" xmlns="" id="{83A53FAD-81B5-4B1A-863C-6DD9C5C4B884}"/>
              </a:ext>
            </a:extLst>
          </p:cNvPr>
          <p:cNvSpPr/>
          <p:nvPr/>
        </p:nvSpPr>
        <p:spPr>
          <a:xfrm>
            <a:off x="2411760" y="1196752"/>
            <a:ext cx="2880320" cy="1444369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information: see our brochure ‘Operational Groups - Collaborate to innovate’</a:t>
            </a:r>
          </a:p>
        </p:txBody>
      </p:sp>
    </p:spTree>
    <p:extLst>
      <p:ext uri="{BB962C8B-B14F-4D97-AF65-F5344CB8AC3E}">
        <p14:creationId xmlns:p14="http://schemas.microsoft.com/office/powerpoint/2010/main" val="276148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 Groups – get connected</a:t>
            </a:r>
            <a:endParaRPr lang="nl-B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0B03FD-2122-4D52-B3E7-8B0063265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736526" cy="2664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CA15AC-22C5-4F3F-B882-79B5014489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3223"/>
            <a:ext cx="5004048" cy="28147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53BF2C-DA35-4D22-B038-53C5C8AFD2FA}"/>
              </a:ext>
            </a:extLst>
          </p:cNvPr>
          <p:cNvSpPr txBox="1"/>
          <p:nvPr/>
        </p:nvSpPr>
        <p:spPr>
          <a:xfrm>
            <a:off x="5004048" y="2660719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Dealing with the supply of protein in pig sector and genetically unmodified production - cultivation of regional genetic free protein crops for feed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5CE434-D241-48CD-A989-4084EC39FDE9}"/>
              </a:ext>
            </a:extLst>
          </p:cNvPr>
          <p:cNvSpPr txBox="1"/>
          <p:nvPr/>
        </p:nvSpPr>
        <p:spPr>
          <a:xfrm>
            <a:off x="323528" y="515719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 a farm-specific decision support system by using all available data that is relevant for the farm at stake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4B213D-0CA3-49F5-B48E-1D642452B48E}"/>
              </a:ext>
            </a:extLst>
          </p:cNvPr>
          <p:cNvSpPr txBox="1"/>
          <p:nvPr/>
        </p:nvSpPr>
        <p:spPr>
          <a:xfrm>
            <a:off x="5220072" y="19888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B6E7F5-3CCB-48CD-8F04-4515F5D4CC34}"/>
              </a:ext>
            </a:extLst>
          </p:cNvPr>
          <p:cNvSpPr txBox="1"/>
          <p:nvPr/>
        </p:nvSpPr>
        <p:spPr>
          <a:xfrm>
            <a:off x="2339752" y="4509120"/>
            <a:ext cx="166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Sweden</a:t>
            </a:r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D94B300C-3178-48F9-8384-51D1A8CAF692}"/>
              </a:ext>
            </a:extLst>
          </p:cNvPr>
          <p:cNvSpPr/>
          <p:nvPr/>
        </p:nvSpPr>
        <p:spPr>
          <a:xfrm>
            <a:off x="4644008" y="2060848"/>
            <a:ext cx="576064" cy="225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6D942A11-9FF1-4B05-8C2F-ADF3B4A98C55}"/>
              </a:ext>
            </a:extLst>
          </p:cNvPr>
          <p:cNvSpPr/>
          <p:nvPr/>
        </p:nvSpPr>
        <p:spPr>
          <a:xfrm>
            <a:off x="5580112" y="2358172"/>
            <a:ext cx="288032" cy="302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xmlns="" id="{1839821B-BC6C-4591-9209-FAFCB899EB46}"/>
              </a:ext>
            </a:extLst>
          </p:cNvPr>
          <p:cNvSpPr/>
          <p:nvPr/>
        </p:nvSpPr>
        <p:spPr>
          <a:xfrm>
            <a:off x="3419872" y="4509120"/>
            <a:ext cx="720080" cy="297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xmlns="" id="{5BD5702C-3209-4968-983C-0ED30199F44B}"/>
              </a:ext>
            </a:extLst>
          </p:cNvPr>
          <p:cNvSpPr/>
          <p:nvPr/>
        </p:nvSpPr>
        <p:spPr>
          <a:xfrm>
            <a:off x="2676399" y="4926653"/>
            <a:ext cx="288032" cy="302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22850"/>
      </p:ext>
    </p:extLst>
  </p:cSld>
  <p:clrMapOvr>
    <a:masterClrMapping/>
  </p:clrMapOvr>
  <p:transition spd="med" advClick="0" advTm="2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2A1B49E-FFD6-4E24-AD42-A76E60E60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405"/>
            <a:ext cx="3930005" cy="41807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06D15CA-8E0A-4673-9CCA-7E03D9BCFA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83" y="1798185"/>
            <a:ext cx="3779912" cy="2782757"/>
          </a:xfrm>
          <a:prstGeom prst="rect">
            <a:avLst/>
          </a:prstGeom>
        </p:spPr>
      </p:pic>
      <p:sp>
        <p:nvSpPr>
          <p:cNvPr id="29698" name="Title 1"/>
          <p:cNvSpPr txBox="1">
            <a:spLocks/>
          </p:cNvSpPr>
          <p:nvPr/>
        </p:nvSpPr>
        <p:spPr bwMode="auto">
          <a:xfrm>
            <a:off x="130175" y="236149"/>
            <a:ext cx="87852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eaLnBrk="0" hangingPunct="0"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358775" indent="-358775" eaLnBrk="0" hangingPunct="0">
              <a:spcBef>
                <a:spcPct val="20000"/>
              </a:spcBef>
              <a:buClr>
                <a:srgbClr val="42A62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358775" indent="-3587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8159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12731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17303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2187575" indent="-358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information on OGs - explore the EIP Website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b="0" dirty="0">
                <a:latin typeface="Tahoma" pitchFamily="34" charset="0"/>
                <a:cs typeface="Tahoma" pitchFamily="34" charset="0"/>
              </a:rPr>
              <a:t> </a:t>
            </a:r>
            <a:endParaRPr lang="en-GB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7221" y="6073551"/>
            <a:ext cx="55401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2A62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b="0" i="0" dirty="0">
                <a:solidFill>
                  <a:srgbClr val="3C3118"/>
                </a:solidFill>
                <a:latin typeface="+mn-lt"/>
                <a:hlinkClick r:id="rId5"/>
              </a:rPr>
              <a:t>http://ec.europa.eu/eip/agriculture/en/my-eip-agri/operational-groups</a:t>
            </a:r>
            <a:r>
              <a:rPr lang="en-GB" altLang="en-US" sz="1400" b="0" i="0" dirty="0">
                <a:solidFill>
                  <a:srgbClr val="3C3118"/>
                </a:solidFill>
                <a:latin typeface="+mn-lt"/>
              </a:rPr>
              <a:t> 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870" y="1285602"/>
            <a:ext cx="1911636" cy="2685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83277" y="6525344"/>
            <a:ext cx="2709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hlinkClick r:id="rId7"/>
              </a:rPr>
              <a:t>https://youtu.be/7WhhGIocMO8</a:t>
            </a:r>
            <a:r>
              <a:rPr lang="en-GB" sz="14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6983" y="1647096"/>
            <a:ext cx="1845805" cy="2610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93975" y="686070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808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OG brochures</a:t>
            </a:r>
            <a:endParaRPr lang="en-GB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7899421" y="1339319"/>
            <a:ext cx="934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808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OG leaflet</a:t>
            </a:r>
            <a:endParaRPr lang="en-GB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233081" y="1161904"/>
            <a:ext cx="1809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808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OG Dedicated Area</a:t>
            </a:r>
            <a:endParaRPr lang="en-GB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5983063" y="4583024"/>
            <a:ext cx="893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808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OG Video</a:t>
            </a:r>
            <a:endParaRPr lang="en-GB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8374" y="4941168"/>
            <a:ext cx="2564414" cy="1441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93976" y="886251"/>
            <a:ext cx="2933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10"/>
              </a:rPr>
              <a:t>http://ec.europa.eu/eip/agriculture/en/content/eip-agri-brochure-operational-groups-update-2016</a:t>
            </a:r>
            <a:r>
              <a:rPr lang="en-GB" sz="1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3193" y="4271648"/>
            <a:ext cx="22108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11"/>
              </a:rPr>
              <a:t>http://ec.europa.eu/eip/agriculture/en/content/eip-agri-workshop-operational-groups-first-experiences</a:t>
            </a:r>
            <a:r>
              <a:rPr lang="en-GB" sz="1000" dirty="0"/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 rot="19749759">
            <a:off x="3335618" y="4640691"/>
            <a:ext cx="2520280" cy="975281"/>
          </a:xfrm>
          <a:prstGeom prst="round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Unique EU </a:t>
            </a: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repository</a:t>
            </a:r>
            <a:r>
              <a:rPr lang="fr-BE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contacts and </a:t>
            </a:r>
            <a:r>
              <a:rPr lang="fr-BE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 abstracts</a:t>
            </a:r>
            <a:endParaRPr lang="en-GB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0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- What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363272" cy="4176464"/>
          </a:xfrm>
        </p:spPr>
        <p:txBody>
          <a:bodyPr/>
          <a:lstStyle/>
          <a:p>
            <a:r>
              <a:rPr lang="en-GB" sz="2400" dirty="0"/>
              <a:t>Register for the EIP-AGRI newsletter and website now!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Share experiences in respect to OG project(s)</a:t>
            </a:r>
          </a:p>
          <a:p>
            <a:endParaRPr lang="en-GB" sz="2400" dirty="0"/>
          </a:p>
          <a:p>
            <a:r>
              <a:rPr lang="en-US" sz="2400" dirty="0"/>
              <a:t>Network and collaborate with other innovative projects</a:t>
            </a:r>
          </a:p>
          <a:p>
            <a:endParaRPr lang="en-GB" sz="2400" dirty="0"/>
          </a:p>
          <a:p>
            <a:r>
              <a:rPr lang="en-GB" sz="2400" dirty="0"/>
              <a:t>Participate in EIP-AGRI events (invitation / call)</a:t>
            </a:r>
          </a:p>
          <a:p>
            <a:endParaRPr lang="en-US" sz="2400" dirty="0"/>
          </a:p>
          <a:p>
            <a:r>
              <a:rPr lang="en-GB" sz="2400" dirty="0"/>
              <a:t>Apply for the EIP-AGRI Focus Groups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3094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628800"/>
            <a:ext cx="9144000" cy="4824536"/>
          </a:xfrm>
          <a:prstGeom prst="rect">
            <a:avLst/>
          </a:prstGeom>
          <a:solidFill>
            <a:srgbClr val="BBD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>
              <a:solidFill>
                <a:prstClr val="white"/>
              </a:solidFill>
            </a:endParaRPr>
          </a:p>
        </p:txBody>
      </p:sp>
      <p:pic>
        <p:nvPicPr>
          <p:cNvPr id="4098" name="Picture 2" descr="\\192.168.100.138\blackboxrevelation\EIP\publications\fact sheet\fact sheet innovation services- map\Links\shutterstock_922510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623172"/>
            <a:ext cx="3995936" cy="4896544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3433" y="390948"/>
            <a:ext cx="7772400" cy="936103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Thank you for your attention</a:t>
            </a:r>
            <a:r>
              <a:rPr lang="en-US" altLang="en-US" sz="2400" dirty="0"/>
              <a:t>!</a:t>
            </a:r>
            <a:endParaRPr lang="nl-BE" sz="2400" b="1" dirty="0"/>
          </a:p>
        </p:txBody>
      </p:sp>
      <p:pic>
        <p:nvPicPr>
          <p:cNvPr id="10" name="Picture 4" descr="C:\Users\Jusbox\Desktop\streepjes-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884"/>
            <a:ext cx="9144000" cy="216024"/>
          </a:xfrm>
          <a:prstGeom prst="rect">
            <a:avLst/>
          </a:prstGeom>
          <a:noFill/>
        </p:spPr>
      </p:pic>
      <p:pic>
        <p:nvPicPr>
          <p:cNvPr id="1028" name="Picture 4" descr="C:\Users\Jusbox\Desktop\streepjes-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  <p:pic>
        <p:nvPicPr>
          <p:cNvPr id="5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197769"/>
            <a:ext cx="1731253" cy="6602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kstvak 10"/>
          <p:cNvSpPr txBox="1"/>
          <p:nvPr/>
        </p:nvSpPr>
        <p:spPr>
          <a:xfrm>
            <a:off x="396677" y="2451660"/>
            <a:ext cx="5328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servicepoint@eip-agri.eu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+32 2 543 73 48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EIP-AGRI Service Point</a:t>
            </a:r>
            <a:br>
              <a:rPr lang="fr-FR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Koning Albert II-</a:t>
            </a:r>
            <a:r>
              <a:rPr lang="fr-FR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laan</a:t>
            </a:r>
            <a:r>
              <a:rPr lang="fr-FR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Conscience Building</a:t>
            </a:r>
            <a:br>
              <a:rPr lang="fr-FR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1210 Brussel </a:t>
            </a:r>
            <a:br>
              <a:rPr lang="fr-FR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Belgium</a:t>
            </a:r>
            <a:endParaRPr lang="fr-FR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BE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www.eip-agri.eu</a:t>
            </a:r>
            <a:r>
              <a:rPr lang="nl-BE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BE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Register </a:t>
            </a:r>
            <a:r>
              <a:rPr lang="nl-BE" sz="2000" b="1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</a:t>
            </a:r>
            <a:r>
              <a:rPr lang="nl-BE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4099" name="Picture 3" descr="\\192.168.100.138\blackboxrevelation\EIP\visual identity\toepassingen\ppt\eva\clip art-01.png"/>
          <p:cNvPicPr>
            <a:picLocks noChangeAspect="1" noChangeArrowheads="1"/>
          </p:cNvPicPr>
          <p:nvPr/>
        </p:nvPicPr>
        <p:blipFill>
          <a:blip r:embed="rId8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973" y="1574290"/>
            <a:ext cx="2087091" cy="295807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358444" cy="1098839"/>
          </a:xfrm>
        </p:spPr>
        <p:txBody>
          <a:bodyPr>
            <a:normAutofit/>
          </a:bodyPr>
          <a:lstStyle/>
          <a:p>
            <a:pPr marL="358775" indent="-358775" eaLnBrk="0" hangingPunct="0"/>
            <a:r>
              <a:rPr lang="en-GB" dirty="0"/>
              <a:t>The bigger EIP-AGRI picture</a:t>
            </a:r>
            <a:endParaRPr lang="en-GB" b="0" dirty="0"/>
          </a:p>
        </p:txBody>
      </p:sp>
      <p:pic>
        <p:nvPicPr>
          <p:cNvPr id="11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790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EB934F0-6F18-44FC-9BF4-E91650310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6192688" cy="46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8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877137-E3CC-4014-A178-D9E8CEFE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Calls for Operational Groups (OG)</a:t>
            </a:r>
            <a:br>
              <a:rPr lang="en-US" dirty="0"/>
            </a:br>
            <a:r>
              <a:rPr lang="en-US" b="0" dirty="0"/>
              <a:t>(informal state of play Sept 2018)</a:t>
            </a:r>
            <a:endParaRPr lang="en-GB" b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D5BCDA1-B6FB-4C66-8454-ADDAC20CC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0" y="1772816"/>
            <a:ext cx="5975673" cy="4608512"/>
          </a:xfrm>
        </p:spPr>
      </p:pic>
      <p:sp>
        <p:nvSpPr>
          <p:cNvPr id="6" name="Star: 4 Points 5">
            <a:extLst>
              <a:ext uri="{FF2B5EF4-FFF2-40B4-BE49-F238E27FC236}">
                <a16:creationId xmlns:a16="http://schemas.microsoft.com/office/drawing/2014/main" xmlns="" id="{8B2188F1-014E-4EE3-B1EE-F729DBE8A8A3}"/>
              </a:ext>
            </a:extLst>
          </p:cNvPr>
          <p:cNvSpPr/>
          <p:nvPr/>
        </p:nvSpPr>
        <p:spPr>
          <a:xfrm>
            <a:off x="6948264" y="3645024"/>
            <a:ext cx="288032" cy="360040"/>
          </a:xfrm>
          <a:prstGeom prst="star4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D55F0D-177D-47BD-98F0-26ACFA4C0547}"/>
              </a:ext>
            </a:extLst>
          </p:cNvPr>
          <p:cNvSpPr txBox="1"/>
          <p:nvPr/>
        </p:nvSpPr>
        <p:spPr>
          <a:xfrm>
            <a:off x="7362787" y="3645024"/>
            <a:ext cx="148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80"/>
                </a:solidFill>
              </a:rPr>
              <a:t>1</a:t>
            </a:r>
            <a:r>
              <a:rPr lang="en-US" baseline="30000" dirty="0">
                <a:solidFill>
                  <a:srgbClr val="008080"/>
                </a:solidFill>
              </a:rPr>
              <a:t>st</a:t>
            </a:r>
            <a:r>
              <a:rPr lang="en-US" dirty="0">
                <a:solidFill>
                  <a:srgbClr val="008080"/>
                </a:solidFill>
              </a:rPr>
              <a:t> call for OG projects</a:t>
            </a:r>
          </a:p>
          <a:p>
            <a:r>
              <a:rPr lang="en-US" dirty="0">
                <a:solidFill>
                  <a:srgbClr val="008080"/>
                </a:solidFill>
              </a:rPr>
              <a:t>now  open</a:t>
            </a:r>
            <a:endParaRPr lang="en-GB" dirty="0">
              <a:solidFill>
                <a:srgbClr val="00808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AD20CF-3A8C-415C-A05E-F4B597FBD189}"/>
              </a:ext>
            </a:extLst>
          </p:cNvPr>
          <p:cNvSpPr txBox="1"/>
          <p:nvPr/>
        </p:nvSpPr>
        <p:spPr>
          <a:xfrm>
            <a:off x="7362787" y="4653136"/>
            <a:ext cx="1727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80"/>
                </a:solidFill>
              </a:rPr>
              <a:t>OG projects finished, selected  and/or being evaluated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C6C1C3FE-536D-4C0E-81B4-5E57E4BD60B1}"/>
              </a:ext>
            </a:extLst>
          </p:cNvPr>
          <p:cNvSpPr/>
          <p:nvPr/>
        </p:nvSpPr>
        <p:spPr>
          <a:xfrm>
            <a:off x="6948264" y="4725144"/>
            <a:ext cx="288032" cy="463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949BB5C2-8BA3-4771-AE43-9FAF46C8BCE1}"/>
              </a:ext>
            </a:extLst>
          </p:cNvPr>
          <p:cNvSpPr/>
          <p:nvPr/>
        </p:nvSpPr>
        <p:spPr>
          <a:xfrm>
            <a:off x="4759652" y="3623072"/>
            <a:ext cx="244975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446D721C-3886-4937-A4A8-50C4587E0E7E}"/>
              </a:ext>
            </a:extLst>
          </p:cNvPr>
          <p:cNvSpPr/>
          <p:nvPr/>
        </p:nvSpPr>
        <p:spPr>
          <a:xfrm>
            <a:off x="4733809" y="2412939"/>
            <a:ext cx="244975" cy="364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FDD75999-AB39-4A3C-AD54-0CB8058A4BEA}"/>
              </a:ext>
            </a:extLst>
          </p:cNvPr>
          <p:cNvSpPr/>
          <p:nvPr/>
        </p:nvSpPr>
        <p:spPr>
          <a:xfrm>
            <a:off x="4010271" y="2568601"/>
            <a:ext cx="244975" cy="364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xmlns="" id="{92003A60-0978-4143-825E-2BA9DAFBC948}"/>
              </a:ext>
            </a:extLst>
          </p:cNvPr>
          <p:cNvSpPr/>
          <p:nvPr/>
        </p:nvSpPr>
        <p:spPr>
          <a:xfrm>
            <a:off x="6948264" y="2564904"/>
            <a:ext cx="288032" cy="36004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639436D-9B94-47C3-B737-F9D83A9E6441}"/>
              </a:ext>
            </a:extLst>
          </p:cNvPr>
          <p:cNvSpPr txBox="1"/>
          <p:nvPr/>
        </p:nvSpPr>
        <p:spPr>
          <a:xfrm>
            <a:off x="7311154" y="2564904"/>
            <a:ext cx="1581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80"/>
                </a:solidFill>
              </a:rPr>
              <a:t>1</a:t>
            </a:r>
            <a:r>
              <a:rPr lang="en-US" baseline="30000" dirty="0">
                <a:solidFill>
                  <a:srgbClr val="008080"/>
                </a:solidFill>
              </a:rPr>
              <a:t>st</a:t>
            </a:r>
            <a:r>
              <a:rPr lang="en-US" dirty="0">
                <a:solidFill>
                  <a:srgbClr val="008080"/>
                </a:solidFill>
              </a:rPr>
              <a:t> call for OG projects to open soon</a:t>
            </a:r>
            <a:endParaRPr lang="en-GB" dirty="0">
              <a:solidFill>
                <a:srgbClr val="008080"/>
              </a:solidFill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xmlns="" id="{9267774F-3F31-4DBD-BB25-E729F0512523}"/>
              </a:ext>
            </a:extLst>
          </p:cNvPr>
          <p:cNvSpPr/>
          <p:nvPr/>
        </p:nvSpPr>
        <p:spPr>
          <a:xfrm>
            <a:off x="683568" y="5061954"/>
            <a:ext cx="244975" cy="364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857F5FF1-0BC6-4FFE-ABB0-6C706210E6BB}"/>
              </a:ext>
            </a:extLst>
          </p:cNvPr>
          <p:cNvSpPr/>
          <p:nvPr/>
        </p:nvSpPr>
        <p:spPr>
          <a:xfrm>
            <a:off x="2265474" y="5257550"/>
            <a:ext cx="244975" cy="364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xmlns="" id="{BB3C96B1-C878-41B8-8500-DA43C247C7A5}"/>
              </a:ext>
            </a:extLst>
          </p:cNvPr>
          <p:cNvSpPr/>
          <p:nvPr/>
        </p:nvSpPr>
        <p:spPr>
          <a:xfrm>
            <a:off x="2557802" y="4599268"/>
            <a:ext cx="244975" cy="364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xmlns="" id="{27B2ECF2-1D4E-4440-8E12-993814A46100}"/>
              </a:ext>
            </a:extLst>
          </p:cNvPr>
          <p:cNvSpPr/>
          <p:nvPr/>
        </p:nvSpPr>
        <p:spPr>
          <a:xfrm>
            <a:off x="3434078" y="4209776"/>
            <a:ext cx="244975" cy="364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xmlns="" id="{BACD496A-907F-4BF9-829D-884F83964645}"/>
              </a:ext>
            </a:extLst>
          </p:cNvPr>
          <p:cNvSpPr/>
          <p:nvPr/>
        </p:nvSpPr>
        <p:spPr>
          <a:xfrm>
            <a:off x="3855826" y="5426880"/>
            <a:ext cx="244975" cy="364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xmlns="" id="{F5EA1286-0896-411C-AF0F-D08C62F25035}"/>
              </a:ext>
            </a:extLst>
          </p:cNvPr>
          <p:cNvSpPr/>
          <p:nvPr/>
        </p:nvSpPr>
        <p:spPr>
          <a:xfrm>
            <a:off x="2592183" y="3161630"/>
            <a:ext cx="244975" cy="364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xmlns="" id="{0BF660F4-BF38-4BD8-A6CC-224AF9F8078A}"/>
              </a:ext>
            </a:extLst>
          </p:cNvPr>
          <p:cNvSpPr/>
          <p:nvPr/>
        </p:nvSpPr>
        <p:spPr>
          <a:xfrm>
            <a:off x="1335481" y="3397395"/>
            <a:ext cx="244975" cy="364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xmlns="" id="{FE586AF8-5AE8-4A8A-95F8-25E9E5D82A19}"/>
              </a:ext>
            </a:extLst>
          </p:cNvPr>
          <p:cNvSpPr/>
          <p:nvPr/>
        </p:nvSpPr>
        <p:spPr>
          <a:xfrm>
            <a:off x="2296729" y="3973533"/>
            <a:ext cx="244975" cy="364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xmlns="" id="{5ECD8CBD-8706-47DE-B801-F05E74B6F691}"/>
              </a:ext>
            </a:extLst>
          </p:cNvPr>
          <p:cNvSpPr/>
          <p:nvPr/>
        </p:nvSpPr>
        <p:spPr>
          <a:xfrm>
            <a:off x="3219876" y="3823551"/>
            <a:ext cx="244975" cy="364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xmlns="" id="{72259C5E-269C-48D8-BBC7-B2B9AB58B461}"/>
              </a:ext>
            </a:extLst>
          </p:cNvPr>
          <p:cNvSpPr/>
          <p:nvPr/>
        </p:nvSpPr>
        <p:spPr>
          <a:xfrm>
            <a:off x="3393048" y="4589016"/>
            <a:ext cx="244975" cy="364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xmlns="" id="{6C4096FE-DBF6-4BB1-A952-8EB6EED220DE}"/>
              </a:ext>
            </a:extLst>
          </p:cNvPr>
          <p:cNvSpPr/>
          <p:nvPr/>
        </p:nvSpPr>
        <p:spPr>
          <a:xfrm>
            <a:off x="5220072" y="5229200"/>
            <a:ext cx="244975" cy="21220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xmlns="" id="{99EFDAA1-97FE-433F-BA0A-21BD27C6E079}"/>
              </a:ext>
            </a:extLst>
          </p:cNvPr>
          <p:cNvSpPr/>
          <p:nvPr/>
        </p:nvSpPr>
        <p:spPr>
          <a:xfrm>
            <a:off x="5775569" y="4436046"/>
            <a:ext cx="244975" cy="21220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xmlns="" id="{18FD1BEF-F308-47D8-80A4-512F0B84C309}"/>
              </a:ext>
            </a:extLst>
          </p:cNvPr>
          <p:cNvSpPr/>
          <p:nvPr/>
        </p:nvSpPr>
        <p:spPr>
          <a:xfrm>
            <a:off x="4100801" y="5229200"/>
            <a:ext cx="244975" cy="21220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xmlns="" id="{A0AF7D1E-517E-4725-A164-D8F97DDAD3D9}"/>
              </a:ext>
            </a:extLst>
          </p:cNvPr>
          <p:cNvSpPr/>
          <p:nvPr/>
        </p:nvSpPr>
        <p:spPr>
          <a:xfrm>
            <a:off x="4772231" y="4946103"/>
            <a:ext cx="244975" cy="21220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xmlns="" id="{3E35975D-9E65-4725-A7D0-3D03F1AB09CF}"/>
              </a:ext>
            </a:extLst>
          </p:cNvPr>
          <p:cNvSpPr/>
          <p:nvPr/>
        </p:nvSpPr>
        <p:spPr>
          <a:xfrm>
            <a:off x="4153188" y="3797838"/>
            <a:ext cx="244975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xmlns="" id="{2599DD50-F95B-4C8A-817F-5D748EB7B442}"/>
              </a:ext>
            </a:extLst>
          </p:cNvPr>
          <p:cNvSpPr/>
          <p:nvPr/>
        </p:nvSpPr>
        <p:spPr>
          <a:xfrm>
            <a:off x="5629495" y="4085773"/>
            <a:ext cx="244975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25B12A-4DBF-47A8-A1D3-8785393B5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139" y="3081760"/>
            <a:ext cx="280440" cy="420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7840DF-AB73-45CF-99B0-13B349C70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040" y="3260368"/>
            <a:ext cx="280440" cy="420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C59F7A-EC81-4476-AF31-08DFFED6D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30" y="5903184"/>
            <a:ext cx="280440" cy="420660"/>
          </a:xfrm>
          <a:prstGeom prst="rect">
            <a:avLst/>
          </a:prstGeom>
        </p:spPr>
      </p:pic>
      <p:sp>
        <p:nvSpPr>
          <p:cNvPr id="42" name="Star: 5 Points 41">
            <a:extLst>
              <a:ext uri="{FF2B5EF4-FFF2-40B4-BE49-F238E27FC236}">
                <a16:creationId xmlns:a16="http://schemas.microsoft.com/office/drawing/2014/main" xmlns="" id="{52DAF176-2BCE-46C2-971B-CE478DAD788D}"/>
              </a:ext>
            </a:extLst>
          </p:cNvPr>
          <p:cNvSpPr/>
          <p:nvPr/>
        </p:nvSpPr>
        <p:spPr>
          <a:xfrm>
            <a:off x="2914310" y="5143762"/>
            <a:ext cx="244975" cy="364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tar: 4 Points 34">
            <a:extLst>
              <a:ext uri="{FF2B5EF4-FFF2-40B4-BE49-F238E27FC236}">
                <a16:creationId xmlns:a16="http://schemas.microsoft.com/office/drawing/2014/main" xmlns="" id="{6EB3D3BC-CC06-4D43-A68C-0476C494D4C0}"/>
              </a:ext>
            </a:extLst>
          </p:cNvPr>
          <p:cNvSpPr/>
          <p:nvPr/>
        </p:nvSpPr>
        <p:spPr>
          <a:xfrm>
            <a:off x="4860032" y="5733256"/>
            <a:ext cx="288032" cy="360040"/>
          </a:xfrm>
          <a:prstGeom prst="star4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xmlns="" id="{E3943052-E0CA-4241-AEFA-B77BCCCD3CC9}"/>
              </a:ext>
            </a:extLst>
          </p:cNvPr>
          <p:cNvSpPr/>
          <p:nvPr/>
        </p:nvSpPr>
        <p:spPr>
          <a:xfrm>
            <a:off x="5590277" y="4690669"/>
            <a:ext cx="244975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9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4944" y="275481"/>
            <a:ext cx="6403280" cy="1325563"/>
          </a:xfrm>
        </p:spPr>
        <p:txBody>
          <a:bodyPr>
            <a:normAutofit/>
          </a:bodyPr>
          <a:lstStyle/>
          <a:p>
            <a:pPr marL="358775" indent="-358775" eaLnBrk="0" hangingPunct="0"/>
            <a:r>
              <a:rPr lang="en-GB" altLang="en-US" dirty="0"/>
              <a:t>OG projects: </a:t>
            </a:r>
            <a:r>
              <a:rPr lang="en-US" altLang="en-US" dirty="0"/>
              <a:t>assessment  2018</a:t>
            </a:r>
            <a:br>
              <a:rPr lang="en-US" altLang="en-US" dirty="0"/>
            </a:br>
            <a:r>
              <a:rPr lang="en-US" altLang="en-US" dirty="0"/>
              <a:t>some preliminary results</a:t>
            </a:r>
            <a:endParaRPr lang="en-GB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15E975-2B97-4CE6-8402-EAC9FBF52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8" y="2617189"/>
            <a:ext cx="8109768" cy="33940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7AF76D-F839-4856-A08D-1E3E9454F6B3}"/>
              </a:ext>
            </a:extLst>
          </p:cNvPr>
          <p:cNvSpPr/>
          <p:nvPr/>
        </p:nvSpPr>
        <p:spPr>
          <a:xfrm>
            <a:off x="174434" y="1775740"/>
            <a:ext cx="66913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>
              <a:defRPr/>
            </a:pPr>
            <a:r>
              <a:rPr lang="en-US" sz="28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Product / sector </a:t>
            </a:r>
            <a:r>
              <a:rPr lang="en-US" sz="22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ranked by occurrence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00" lvl="1">
              <a:defRPr/>
            </a:pPr>
            <a:r>
              <a:rPr lang="en-US" sz="22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2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600 OG projects, 14 MS)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DB6F6E-5079-41DE-B742-3815BC9F1D2A}"/>
              </a:ext>
            </a:extLst>
          </p:cNvPr>
          <p:cNvSpPr txBox="1"/>
          <p:nvPr/>
        </p:nvSpPr>
        <p:spPr>
          <a:xfrm>
            <a:off x="184944" y="6117962"/>
            <a:ext cx="6584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OG assessment, by IDEA, Sept 2018, provisional results</a:t>
            </a:r>
            <a:endParaRPr lang="en-GB" sz="16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6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4944" y="275481"/>
            <a:ext cx="6403280" cy="1325563"/>
          </a:xfrm>
        </p:spPr>
        <p:txBody>
          <a:bodyPr>
            <a:normAutofit/>
          </a:bodyPr>
          <a:lstStyle/>
          <a:p>
            <a:pPr marL="358775" indent="-358775" eaLnBrk="0" hangingPunct="0"/>
            <a:r>
              <a:rPr lang="en-GB" altLang="en-US" dirty="0"/>
              <a:t>OG projects: </a:t>
            </a:r>
            <a:r>
              <a:rPr lang="en-US" altLang="en-US" dirty="0"/>
              <a:t>assessment  2018</a:t>
            </a:r>
            <a:br>
              <a:rPr lang="en-US" altLang="en-US" dirty="0"/>
            </a:br>
            <a:r>
              <a:rPr lang="en-US" altLang="en-US" dirty="0"/>
              <a:t>some preliminary results</a:t>
            </a:r>
            <a:endParaRPr lang="en-GB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DB6F6E-5079-41DE-B742-3815BC9F1D2A}"/>
              </a:ext>
            </a:extLst>
          </p:cNvPr>
          <p:cNvSpPr txBox="1"/>
          <p:nvPr/>
        </p:nvSpPr>
        <p:spPr>
          <a:xfrm>
            <a:off x="203140" y="6413242"/>
            <a:ext cx="6584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OG assessment, by IDEA, Sept 2018, provisional results</a:t>
            </a:r>
            <a:endParaRPr lang="en-GB" sz="16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4611C5-DDA9-4A8C-B16C-7F42AE259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86369"/>
            <a:ext cx="6463862" cy="46015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BCEB882-E8C8-45D9-A2C8-A7F5F35647CF}"/>
              </a:ext>
            </a:extLst>
          </p:cNvPr>
          <p:cNvSpPr/>
          <p:nvPr/>
        </p:nvSpPr>
        <p:spPr>
          <a:xfrm>
            <a:off x="6660232" y="2530639"/>
            <a:ext cx="238514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>
              <a:defRPr/>
            </a:pPr>
            <a:r>
              <a:rPr lang="en-US" sz="2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Type of agricultural </a:t>
            </a:r>
            <a:r>
              <a:rPr lang="en-US" sz="22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Challenge / Opportunity </a:t>
            </a:r>
            <a:r>
              <a:rPr lang="en-US" sz="2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faced</a:t>
            </a:r>
          </a:p>
          <a:p>
            <a:pPr marL="180000" lvl="1">
              <a:defRPr/>
            </a:pPr>
            <a:endParaRPr lang="en-US" sz="20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00" lvl="1">
              <a:defRPr/>
            </a:pPr>
            <a:r>
              <a:rPr lang="en-GB" sz="20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(600 OG projects, 14 MS)</a:t>
            </a:r>
          </a:p>
        </p:txBody>
      </p:sp>
    </p:spTree>
    <p:extLst>
      <p:ext uri="{BB962C8B-B14F-4D97-AF65-F5344CB8AC3E}">
        <p14:creationId xmlns:p14="http://schemas.microsoft.com/office/powerpoint/2010/main" val="7628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1788" y="6515255"/>
            <a:ext cx="16023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>
                <a:solidFill>
                  <a:srgbClr val="3C3118"/>
                </a:solidFill>
              </a:rPr>
              <a:t>* Sum at national level</a:t>
            </a:r>
          </a:p>
        </p:txBody>
      </p:sp>
      <p:pic>
        <p:nvPicPr>
          <p:cNvPr id="11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790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9B2C67-F993-4C3F-95EA-BE25D0B9F3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8" y="1714076"/>
            <a:ext cx="6574468" cy="4647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8289AC-2E10-4886-BB78-8DD76DD47D23}"/>
              </a:ext>
            </a:extLst>
          </p:cNvPr>
          <p:cNvSpPr txBox="1"/>
          <p:nvPr/>
        </p:nvSpPr>
        <p:spPr>
          <a:xfrm>
            <a:off x="6960790" y="2852936"/>
            <a:ext cx="2183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80"/>
                </a:solidFill>
              </a:rPr>
              <a:t>Number of planned EIP Operational Groups</a:t>
            </a:r>
            <a:br>
              <a:rPr lang="en-US" b="1" dirty="0">
                <a:solidFill>
                  <a:srgbClr val="008080"/>
                </a:solidFill>
              </a:rPr>
            </a:br>
            <a:r>
              <a:rPr lang="en-US" b="1" dirty="0">
                <a:solidFill>
                  <a:srgbClr val="008080"/>
                </a:solidFill>
              </a:rPr>
              <a:t>(update Set 2017)</a:t>
            </a:r>
            <a:endParaRPr lang="en-GB" b="1" dirty="0">
              <a:solidFill>
                <a:srgbClr val="00808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61AD0A1-0AD3-40C5-98C1-883E0275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6358444" cy="1098839"/>
          </a:xfrm>
        </p:spPr>
        <p:txBody>
          <a:bodyPr>
            <a:normAutofit/>
          </a:bodyPr>
          <a:lstStyle/>
          <a:p>
            <a:pPr marL="358775" indent="-358775" eaLnBrk="0" hangingPunct="0"/>
            <a:r>
              <a:rPr lang="en-GB" dirty="0"/>
              <a:t>CAP / RDP – Operational Group projects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53777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1" y="390948"/>
            <a:ext cx="8036321" cy="936103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The EIP-AGRI Network:</a:t>
            </a:r>
            <a:r>
              <a:rPr lang="en-US" altLang="en-US" sz="2400" dirty="0"/>
              <a:t> connecting people </a:t>
            </a:r>
            <a:br>
              <a:rPr lang="en-US" altLang="en-US" sz="2400" dirty="0"/>
            </a:br>
            <a:r>
              <a:rPr lang="en-US" altLang="en-US" sz="2400" dirty="0"/>
              <a:t>&amp; sharing knowledge to tackle challenges</a:t>
            </a:r>
            <a:endParaRPr lang="nl-BE" sz="2400" b="1" dirty="0"/>
          </a:p>
        </p:txBody>
      </p:sp>
      <p:pic>
        <p:nvPicPr>
          <p:cNvPr id="16" name="Picture 2" descr="\\192.168.100.138\blackboxrevelation\EIP\visual identity\toepassingen\ppt\eva\OG ETC 1-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" y="1679107"/>
            <a:ext cx="9143995" cy="4850332"/>
          </a:xfrm>
          <a:prstGeom prst="rect">
            <a:avLst/>
          </a:prstGeom>
          <a:noFill/>
        </p:spPr>
      </p:pic>
      <p:pic>
        <p:nvPicPr>
          <p:cNvPr id="10" name="Picture 4" descr="C:\Users\Jusbox\Desktop\streepjes-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2884"/>
            <a:ext cx="9144000" cy="216024"/>
          </a:xfrm>
          <a:prstGeom prst="rect">
            <a:avLst/>
          </a:prstGeom>
          <a:noFill/>
        </p:spPr>
      </p:pic>
      <p:pic>
        <p:nvPicPr>
          <p:cNvPr id="5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Jusbox\Desktop\streepjes-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" y="6333703"/>
            <a:ext cx="9144000" cy="216024"/>
          </a:xfrm>
          <a:prstGeom prst="rect">
            <a:avLst/>
          </a:prstGeom>
          <a:noFill/>
        </p:spPr>
      </p:pic>
      <p:pic>
        <p:nvPicPr>
          <p:cNvPr id="1026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197769"/>
            <a:ext cx="1731253" cy="6602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23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79486" y="188913"/>
            <a:ext cx="6408738" cy="1285875"/>
          </a:xfrm>
        </p:spPr>
        <p:txBody>
          <a:bodyPr/>
          <a:lstStyle/>
          <a:p>
            <a:r>
              <a:rPr lang="en-US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EIP-AGRI Network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Knowledge – connecting people – tackling challenges</a:t>
            </a:r>
            <a:endParaRPr lang="nl-BE"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10150551" cy="4536504"/>
          </a:xfrm>
          <a:prstGeom prst="rect">
            <a:avLst/>
          </a:prstGeom>
        </p:spPr>
      </p:pic>
      <p:pic>
        <p:nvPicPr>
          <p:cNvPr id="8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197769"/>
            <a:ext cx="1731253" cy="6602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" t="-185" r="442" b="95608"/>
          <a:stretch/>
        </p:blipFill>
        <p:spPr>
          <a:xfrm>
            <a:off x="-72008" y="1628800"/>
            <a:ext cx="10222559" cy="360040"/>
          </a:xfrm>
          <a:prstGeom prst="rect">
            <a:avLst/>
          </a:prstGeom>
        </p:spPr>
      </p:pic>
      <p:pic>
        <p:nvPicPr>
          <p:cNvPr id="7" name="Picture 2" descr="\\192.168.100.138\blackboxrevelation\EIP\visual identity\logo\logo EIP+EC\banner_EIP_ECverticaa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728192" cy="22873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776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5867b45-571f-4dab-8307-5ab0676c207d"/>
</p:tagLst>
</file>

<file path=ppt/theme/theme1.xml><?xml version="1.0" encoding="utf-8"?>
<a:theme xmlns:a="http://schemas.openxmlformats.org/drawingml/2006/main" name="EIP-AGRI2">
  <a:themeElements>
    <a:clrScheme name="EIP visual identity">
      <a:dk1>
        <a:srgbClr val="3C3118"/>
      </a:dk1>
      <a:lt1>
        <a:sysClr val="window" lastClr="FFFFFF"/>
      </a:lt1>
      <a:dk2>
        <a:srgbClr val="808285"/>
      </a:dk2>
      <a:lt2>
        <a:srgbClr val="3C3118"/>
      </a:lt2>
      <a:accent1>
        <a:srgbClr val="61A984"/>
      </a:accent1>
      <a:accent2>
        <a:srgbClr val="BFD730"/>
      </a:accent2>
      <a:accent3>
        <a:srgbClr val="7CCCBF"/>
      </a:accent3>
      <a:accent4>
        <a:srgbClr val="DBEADA"/>
      </a:accent4>
      <a:accent5>
        <a:srgbClr val="CAC881"/>
      </a:accent5>
      <a:accent6>
        <a:srgbClr val="90CE9C"/>
      </a:accent6>
      <a:hlink>
        <a:srgbClr val="61A984"/>
      </a:hlink>
      <a:folHlink>
        <a:srgbClr val="7CCCBF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IP-AGRI Service Point template presentation_20160115" id="{2698BA8A-9DAB-403B-888C-3786BAAC9AFB}" vid="{D86B57EE-F2EA-4BB3-A94B-9C05A962BB8A}"/>
    </a:ext>
  </a:extLst>
</a:theme>
</file>

<file path=ppt/theme/theme2.xml><?xml version="1.0" encoding="utf-8"?>
<a:theme xmlns:a="http://schemas.openxmlformats.org/drawingml/2006/main" name="1_EIP-AGRI2">
  <a:themeElements>
    <a:clrScheme name="EIP visual identity">
      <a:dk1>
        <a:srgbClr val="3C3118"/>
      </a:dk1>
      <a:lt1>
        <a:sysClr val="window" lastClr="FFFFFF"/>
      </a:lt1>
      <a:dk2>
        <a:srgbClr val="808285"/>
      </a:dk2>
      <a:lt2>
        <a:srgbClr val="3C3118"/>
      </a:lt2>
      <a:accent1>
        <a:srgbClr val="61A984"/>
      </a:accent1>
      <a:accent2>
        <a:srgbClr val="BFD730"/>
      </a:accent2>
      <a:accent3>
        <a:srgbClr val="7CCCBF"/>
      </a:accent3>
      <a:accent4>
        <a:srgbClr val="DBEADA"/>
      </a:accent4>
      <a:accent5>
        <a:srgbClr val="CAC881"/>
      </a:accent5>
      <a:accent6>
        <a:srgbClr val="90CE9C"/>
      </a:accent6>
      <a:hlink>
        <a:srgbClr val="61A984"/>
      </a:hlink>
      <a:folHlink>
        <a:srgbClr val="7CCCBF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IP-AGRI Service Point template presentation_20160115" id="{2698BA8A-9DAB-403B-888C-3786BAAC9AFB}" vid="{7FA6A3E6-8A94-4171-9F62-5D763251E02F}"/>
    </a:ext>
  </a:extLst>
</a:theme>
</file>

<file path=ppt/theme/theme3.xml><?xml version="1.0" encoding="utf-8"?>
<a:theme xmlns:a="http://schemas.openxmlformats.org/drawingml/2006/main" name="2_EIP-AGRI2">
  <a:themeElements>
    <a:clrScheme name="EIP visual identity">
      <a:dk1>
        <a:srgbClr val="3C3118"/>
      </a:dk1>
      <a:lt1>
        <a:sysClr val="window" lastClr="FFFFFF"/>
      </a:lt1>
      <a:dk2>
        <a:srgbClr val="808285"/>
      </a:dk2>
      <a:lt2>
        <a:srgbClr val="3C3118"/>
      </a:lt2>
      <a:accent1>
        <a:srgbClr val="61A984"/>
      </a:accent1>
      <a:accent2>
        <a:srgbClr val="BFD730"/>
      </a:accent2>
      <a:accent3>
        <a:srgbClr val="7CCCBF"/>
      </a:accent3>
      <a:accent4>
        <a:srgbClr val="DBEADA"/>
      </a:accent4>
      <a:accent5>
        <a:srgbClr val="CAC881"/>
      </a:accent5>
      <a:accent6>
        <a:srgbClr val="90CE9C"/>
      </a:accent6>
      <a:hlink>
        <a:srgbClr val="61A984"/>
      </a:hlink>
      <a:folHlink>
        <a:srgbClr val="7CCCBF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IP-AGRI Service Point template presentation_20160115" id="{2698BA8A-9DAB-403B-888C-3786BAAC9AFB}" vid="{E161F2B0-8CE3-4917-B922-B6DA8EB1AA4C}"/>
    </a:ext>
  </a:extLst>
</a:theme>
</file>

<file path=ppt/theme/theme4.xml><?xml version="1.0" encoding="utf-8"?>
<a:theme xmlns:a="http://schemas.openxmlformats.org/drawingml/2006/main" name="Standaardontwerp">
  <a:themeElements>
    <a:clrScheme name="EIP visual identity">
      <a:dk1>
        <a:srgbClr val="3C3118"/>
      </a:dk1>
      <a:lt1>
        <a:sysClr val="window" lastClr="FFFFFF"/>
      </a:lt1>
      <a:dk2>
        <a:srgbClr val="808285"/>
      </a:dk2>
      <a:lt2>
        <a:srgbClr val="3C3118"/>
      </a:lt2>
      <a:accent1>
        <a:srgbClr val="61A984"/>
      </a:accent1>
      <a:accent2>
        <a:srgbClr val="BFD730"/>
      </a:accent2>
      <a:accent3>
        <a:srgbClr val="7CCCBF"/>
      </a:accent3>
      <a:accent4>
        <a:srgbClr val="DBEADA"/>
      </a:accent4>
      <a:accent5>
        <a:srgbClr val="CAC881"/>
      </a:accent5>
      <a:accent6>
        <a:srgbClr val="90CE9C"/>
      </a:accent6>
      <a:hlink>
        <a:srgbClr val="61A984"/>
      </a:hlink>
      <a:folHlink>
        <a:srgbClr val="7CCCBF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IP-AGRI Service Point template presentation_20160115" id="{2698BA8A-9DAB-403B-888C-3786BAAC9AFB}" vid="{E3C32050-A4FA-4FA0-8342-AC2811E03F15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0551DA7925C4A8F076D94DBB88B62" ma:contentTypeVersion="13" ma:contentTypeDescription="Create a new document." ma:contentTypeScope="" ma:versionID="8bdbd1d708b4c61327cace2b7636d168">
  <xsd:schema xmlns:xsd="http://www.w3.org/2001/XMLSchema" xmlns:xs="http://www.w3.org/2001/XMLSchema" xmlns:p="http://schemas.microsoft.com/office/2006/metadata/properties" xmlns:ns2="8c52d351-d15f-4493-86ba-3f1425805ad1" xmlns:ns3="aa348094-93ec-41f8-86ef-7fff76154606" targetNamespace="http://schemas.microsoft.com/office/2006/metadata/properties" ma:root="true" ma:fieldsID="993627af6d5f9647b1f57f7fdda2b394" ns2:_="" ns3:_="">
    <xsd:import namespace="8c52d351-d15f-4493-86ba-3f1425805ad1"/>
    <xsd:import namespace="aa348094-93ec-41f8-86ef-7fff761546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2d351-d15f-4493-86ba-3f142580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8094-93ec-41f8-86ef-7fff76154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FF3D52-95CB-4F51-A50A-778355870E0C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a348094-93ec-41f8-86ef-7fff76154606"/>
    <ds:schemaRef ds:uri="8c52d351-d15f-4493-86ba-3f1425805ad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0BFED1B-4FE4-4FF6-B163-E8291A5003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2d351-d15f-4493-86ba-3f1425805ad1"/>
    <ds:schemaRef ds:uri="aa348094-93ec-41f8-86ef-7fff761546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4740C5-EB5A-48F9-BBAE-8D5094F972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17110</TotalTime>
  <Words>1233</Words>
  <Application>Microsoft Office PowerPoint</Application>
  <PresentationFormat>On-screen Show (4:3)</PresentationFormat>
  <Paragraphs>211</Paragraphs>
  <Slides>27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EIP-AGRI2</vt:lpstr>
      <vt:lpstr>1_EIP-AGRI2</vt:lpstr>
      <vt:lpstr>2_EIP-AGRI2</vt:lpstr>
      <vt:lpstr>Standaardontwerp</vt:lpstr>
      <vt:lpstr>Acrobat Document</vt:lpstr>
      <vt:lpstr>PowerPoint Presentation</vt:lpstr>
      <vt:lpstr>EIP-AGRI: bridging practice and research in agriculture and forestry</vt:lpstr>
      <vt:lpstr>The bigger EIP-AGRI picture</vt:lpstr>
      <vt:lpstr>Calls for Operational Groups (OG) (informal state of play Sept 2018)</vt:lpstr>
      <vt:lpstr>OG projects: assessment  2018 some preliminary results</vt:lpstr>
      <vt:lpstr>OG projects: assessment  2018 some preliminary results</vt:lpstr>
      <vt:lpstr>CAP / RDP – Operational Group projects</vt:lpstr>
      <vt:lpstr>The EIP-AGRI Network: connecting people  &amp; sharing knowledge to tackle challenges</vt:lpstr>
      <vt:lpstr>EIP-AGRI Network Sharing Knowledge – connecting people – tackling challenges</vt:lpstr>
      <vt:lpstr>EIP-AGRI Focus Groups,  tackling agricultural challenges</vt:lpstr>
      <vt:lpstr>EIP-AGRI Focus Groups </vt:lpstr>
      <vt:lpstr>Examples of FG reports</vt:lpstr>
      <vt:lpstr>EIP-AGRI website www.eip-agri.eu</vt:lpstr>
      <vt:lpstr>Information online - Publications</vt:lpstr>
      <vt:lpstr>Monthly email  Newsletter</vt:lpstr>
      <vt:lpstr>Inspirational ideas E.g. H2020 Thematic Network 4D4F</vt:lpstr>
      <vt:lpstr>Information online</vt:lpstr>
      <vt:lpstr>News (press article) E.g. Data-driven technologies increase Hungarian milk yields and milk quality</vt:lpstr>
      <vt:lpstr>Meeting Point - Interesting projects E.g. search by keyword</vt:lpstr>
      <vt:lpstr>Get involved</vt:lpstr>
      <vt:lpstr>PowerPoint Presentation</vt:lpstr>
      <vt:lpstr>Operational Groups – get connected</vt:lpstr>
      <vt:lpstr>Operational Groups - collaboration</vt:lpstr>
      <vt:lpstr>Operational Groups – get connected</vt:lpstr>
      <vt:lpstr>PowerPoint Presentation</vt:lpstr>
      <vt:lpstr>NOW - What can you do?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Congratulations…</dc:title>
  <dc:creator>Ina Van Hoye</dc:creator>
  <cp:lastModifiedBy>Aiva Saulīte</cp:lastModifiedBy>
  <cp:revision>279</cp:revision>
  <dcterms:created xsi:type="dcterms:W3CDTF">2016-01-15T14:15:25Z</dcterms:created>
  <dcterms:modified xsi:type="dcterms:W3CDTF">2018-10-31T07:14:41Z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0x0101000640551DA7925C4A8F076D94DBB88B62</vt:lpwstr>
  </property>
</Properties>
</file>