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9" r:id="rId3"/>
    <p:sldId id="333" r:id="rId4"/>
    <p:sldId id="312" r:id="rId5"/>
    <p:sldId id="335" r:id="rId6"/>
    <p:sldId id="326" r:id="rId7"/>
    <p:sldId id="334" r:id="rId8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CC"/>
    <a:srgbClr val="663300"/>
    <a:srgbClr val="F3EEEE"/>
    <a:srgbClr val="EAEAEA"/>
    <a:srgbClr val="F7F7F7"/>
    <a:srgbClr val="00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961" autoAdjust="0"/>
  </p:normalViewPr>
  <p:slideViewPr>
    <p:cSldViewPr snapToGrid="0">
      <p:cViewPr varScale="1">
        <p:scale>
          <a:sx n="69" d="100"/>
          <a:sy n="69" d="100"/>
        </p:scale>
        <p:origin x="-73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123E3-C153-4D5E-84D6-3280F0ECC90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0E0AA-C09A-47B4-89AB-E99C27D9B8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524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AECAD-F2E3-4CE0-B78A-F17EFC9FA9A0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9314A-9588-4709-8FF5-354B3B2C87E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517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9314A-9588-4709-8FF5-354B3B2C87E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197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9314A-9588-4709-8FF5-354B3B2C87E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02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300" y="9721663"/>
            <a:ext cx="3076363" cy="511322"/>
          </a:xfrm>
          <a:prstGeom prst="rect">
            <a:avLst/>
          </a:prstGeom>
        </p:spPr>
        <p:txBody>
          <a:bodyPr lIns="99035" tIns="49518" rIns="99035" bIns="49518"/>
          <a:lstStyle/>
          <a:p>
            <a:pPr>
              <a:defRPr/>
            </a:pPr>
            <a:fld id="{DACEA620-7B7C-4A94-A390-0C85E873647F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4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300" y="9721663"/>
            <a:ext cx="3076363" cy="511322"/>
          </a:xfrm>
          <a:prstGeom prst="rect">
            <a:avLst/>
          </a:prstGeom>
        </p:spPr>
        <p:txBody>
          <a:bodyPr lIns="99035" tIns="49518" rIns="99035" bIns="49518"/>
          <a:lstStyle/>
          <a:p>
            <a:pPr>
              <a:defRPr/>
            </a:pPr>
            <a:fld id="{DACEA620-7B7C-4A94-A390-0C85E873647F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4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300" y="9721663"/>
            <a:ext cx="3076363" cy="511322"/>
          </a:xfrm>
          <a:prstGeom prst="rect">
            <a:avLst/>
          </a:prstGeom>
        </p:spPr>
        <p:txBody>
          <a:bodyPr lIns="99035" tIns="49518" rIns="99035" bIns="49518"/>
          <a:lstStyle/>
          <a:p>
            <a:pPr>
              <a:defRPr/>
            </a:pPr>
            <a:fld id="{DACEA620-7B7C-4A94-A390-0C85E873647F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4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53C0-B982-433F-BB48-BF5938DA647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17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7DA9-AF8F-47E9-9AAF-B8B196FFBD14}" type="datetime1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207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29EF-7744-4269-824B-5F532D632CC1}" type="datetime1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285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CA92-C009-4823-9E60-2E257D55911A}" type="datetime1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762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457E-697E-4B3E-BE9F-CFED27328301}" type="datetime1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349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0CF8-71CD-4D08-9A47-B09883D9B1B2}" type="datetime1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008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837-1034-4767-9D6B-2176F40F9035}" type="datetime1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466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A8F-04C0-4AD5-9B09-C18522DEED34}" type="datetime1">
              <a:rPr lang="lv-LV" smtClean="0"/>
              <a:t>2020.11.13.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110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96A-82DB-47CB-8005-A355FDD26786}" type="datetime1">
              <a:rPr lang="lv-LV" smtClean="0"/>
              <a:t>2020.11.13.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973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1EEA-D263-41C7-BFC1-8EC38EDE9524}" type="datetime1">
              <a:rPr lang="lv-LV" smtClean="0"/>
              <a:t>2020.11.13.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934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3541-372B-4284-B702-17BAD5B14DBC}" type="datetime1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18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2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DC4C-A637-48E7-A4AD-F17570524ADE}" type="datetime1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11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B95-DE0F-4D6F-8FB4-6C1FD69A4E1E}" type="datetime1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33E5-4A05-4DDA-BEFB-F668AD1286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862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erigaspartneriba.lv/" TargetMode="External"/><Relationship Id="rId7" Type="http://schemas.openxmlformats.org/officeDocument/2006/relationships/hyperlink" Target="https://agrocredit.l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iedzeme.lv/" TargetMode="External"/><Relationship Id="rId5" Type="http://schemas.openxmlformats.org/officeDocument/2006/relationships/hyperlink" Target="http://www.gaujaspartneriba.lv/" TargetMode="External"/><Relationship Id="rId4" Type="http://schemas.openxmlformats.org/officeDocument/2006/relationships/hyperlink" Target="https://www.ropazigarkalne.l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7979" y="1136173"/>
            <a:ext cx="8319247" cy="2387600"/>
          </a:xfrm>
        </p:spPr>
        <p:txBody>
          <a:bodyPr>
            <a:normAutofit/>
          </a:bodyPr>
          <a:lstStyle/>
          <a:p>
            <a:r>
              <a:rPr lang="lv-LV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Latvijas Lauku konsultāciju un izglītības centrs</a:t>
            </a:r>
            <a:br>
              <a:rPr lang="lv-LV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Pierīgas konsultāciju birojs</a:t>
            </a:r>
            <a:endParaRPr lang="lv-LV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1</a:t>
            </a:fld>
            <a:endParaRPr lang="lv-LV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42047" y="4444721"/>
            <a:ext cx="9144000" cy="2040920"/>
          </a:xfrm>
        </p:spPr>
        <p:txBody>
          <a:bodyPr>
            <a:noAutofit/>
          </a:bodyPr>
          <a:lstStyle/>
          <a:p>
            <a:pPr algn="l"/>
            <a:r>
              <a:rPr lang="lv-LV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+mj-cs"/>
              </a:rPr>
              <a:t>Semināram ‘Bioloģiskā lauksaimniecība rīt’</a:t>
            </a:r>
          </a:p>
          <a:p>
            <a:pPr algn="l"/>
            <a:endParaRPr lang="lv-LV" sz="2000" b="1" dirty="0" smtClean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+mj-cs"/>
            </a:endParaRPr>
          </a:p>
          <a:p>
            <a:pPr algn="l"/>
            <a:r>
              <a:rPr lang="lv-LV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+mj-cs"/>
              </a:rPr>
              <a:t>12.11.2020.</a:t>
            </a:r>
          </a:p>
          <a:p>
            <a:pPr algn="l"/>
            <a:r>
              <a:rPr lang="lv-LV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+mj-cs"/>
              </a:rPr>
              <a:t>K.Ragaine-Volnianko</a:t>
            </a:r>
            <a:endParaRPr lang="lv-LV" sz="2000" b="1" dirty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22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95" y="365130"/>
            <a:ext cx="9120501" cy="917765"/>
          </a:xfrm>
        </p:spPr>
        <p:txBody>
          <a:bodyPr/>
          <a:lstStyle/>
          <a:p>
            <a:pPr algn="ctr"/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Mūsu sadarbības partneri ikdienā</a:t>
            </a: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kopa\FC\Pierigaskb-12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57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xmlns="" id="{D56D86F9-DE00-4652-9984-789DF1342C69}"/>
              </a:ext>
            </a:extLst>
          </p:cNvPr>
          <p:cNvSpPr txBox="1">
            <a:spLocks/>
          </p:cNvSpPr>
          <p:nvPr/>
        </p:nvSpPr>
        <p:spPr>
          <a:xfrm>
            <a:off x="2538853" y="1443609"/>
            <a:ext cx="7059578" cy="72454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Arial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endParaRPr lang="lv-LV" sz="4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endParaRPr lang="lv-LV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endParaRPr lang="lv-LV" sz="4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endParaRPr lang="lv-LV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lv-LV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Mūsu klientu iezīmētās, problēmas bioloģiski saimniekojot</a:t>
            </a:r>
            <a:endParaRPr lang="de-DE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8769" y="5006686"/>
            <a:ext cx="7086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500" dirty="0" smtClean="0">
                <a:solidFill>
                  <a:schemeClr val="bg1">
                    <a:lumMod val="50000"/>
                  </a:schemeClr>
                </a:solidFill>
              </a:rPr>
              <a:t>Bioloģiskajā </a:t>
            </a:r>
            <a:r>
              <a:rPr lang="lv-LV" sz="2500" dirty="0">
                <a:solidFill>
                  <a:schemeClr val="bg1">
                    <a:lumMod val="50000"/>
                  </a:schemeClr>
                </a:solidFill>
              </a:rPr>
              <a:t>lauksaimniecībā ir augstākas izmaksas un zemākas ražas nekā konvencionālajā </a:t>
            </a:r>
            <a:r>
              <a:rPr lang="lv-LV" sz="2500" dirty="0" smtClean="0">
                <a:solidFill>
                  <a:schemeClr val="bg1">
                    <a:lumMod val="50000"/>
                  </a:schemeClr>
                </a:solidFill>
              </a:rPr>
              <a:t>lauksaimniecībā</a:t>
            </a:r>
            <a:endParaRPr lang="lv-LV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3500" y="3969122"/>
            <a:ext cx="7064708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500" dirty="0" smtClean="0">
                <a:solidFill>
                  <a:schemeClr val="bg1">
                    <a:lumMod val="65000"/>
                  </a:schemeClr>
                </a:solidFill>
              </a:rPr>
              <a:t>Saimniekojot  laiks tiek ieguldīts praktiskos darbos, saimniecības kā uzņēmuma vadībai ir laika trūkums</a:t>
            </a:r>
            <a:endParaRPr lang="lv-LV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1608" y="3260763"/>
            <a:ext cx="7086600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500" dirty="0" smtClean="0">
                <a:solidFill>
                  <a:schemeClr val="bg1">
                    <a:lumMod val="65000"/>
                  </a:schemeClr>
                </a:solidFill>
              </a:rPr>
              <a:t>Kurš nopirks manis izaudzēto_saražoto?</a:t>
            </a:r>
            <a:endParaRPr lang="lv-LV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0662" y="2547170"/>
            <a:ext cx="7064707" cy="4770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500" dirty="0" smtClean="0">
                <a:solidFill>
                  <a:schemeClr val="bg1">
                    <a:lumMod val="65000"/>
                  </a:schemeClr>
                </a:solidFill>
              </a:rPr>
              <a:t>Ko audzēt_ražot?</a:t>
            </a:r>
            <a:endParaRPr lang="lv-LV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6392" y="1576578"/>
            <a:ext cx="268363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500" dirty="0" smtClean="0">
                <a:solidFill>
                  <a:schemeClr val="tx1"/>
                </a:solidFill>
              </a:rPr>
              <a:t>15% patstāvīgie klienti_bio</a:t>
            </a:r>
            <a:endParaRPr lang="lv-LV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xmlns="" id="{D56D86F9-DE00-4652-9984-789DF1342C69}"/>
              </a:ext>
            </a:extLst>
          </p:cNvPr>
          <p:cNvSpPr txBox="1">
            <a:spLocks/>
          </p:cNvSpPr>
          <p:nvPr/>
        </p:nvSpPr>
        <p:spPr>
          <a:xfrm>
            <a:off x="2538853" y="622116"/>
            <a:ext cx="7059578" cy="72454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Arial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endParaRPr lang="lv-LV" sz="4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endParaRPr lang="lv-LV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endParaRPr lang="lv-LV" sz="4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endParaRPr lang="lv-LV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lv-LV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Mūsu pakalpojumi bioloģiski saimniekojošiem</a:t>
            </a:r>
            <a:endParaRPr lang="de-DE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4448" y="1634755"/>
            <a:ext cx="70866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>
                    <a:lumMod val="75000"/>
                  </a:schemeClr>
                </a:solidFill>
              </a:rPr>
              <a:t>Juridiskās konsultācijas_parādu piedziņa, reģistrācija LR UR u.c.</a:t>
            </a:r>
            <a:endParaRPr lang="lv-LV" dirty="0"/>
          </a:p>
        </p:txBody>
      </p:sp>
      <p:sp>
        <p:nvSpPr>
          <p:cNvPr id="25" name="TextBox 24"/>
          <p:cNvSpPr txBox="1"/>
          <p:nvPr/>
        </p:nvSpPr>
        <p:spPr>
          <a:xfrm>
            <a:off x="2304448" y="2105626"/>
            <a:ext cx="708660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>
                    <a:lumMod val="65000"/>
                  </a:schemeClr>
                </a:solidFill>
              </a:rPr>
              <a:t>Grāmatvedības konsultācijas un pakalpojumi</a:t>
            </a:r>
            <a:endParaRPr 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4278" y="2569034"/>
            <a:ext cx="70866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>
                    <a:lumMod val="75000"/>
                  </a:schemeClr>
                </a:solidFill>
              </a:rPr>
              <a:t>Mācības, semināri, pieredzes apmaiņa saimniecībās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1520168" y="4188571"/>
            <a:ext cx="8884920" cy="11079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200" b="1" dirty="0" smtClean="0">
                <a:solidFill>
                  <a:schemeClr val="bg1">
                    <a:lumMod val="75000"/>
                  </a:schemeClr>
                </a:solidFill>
              </a:rPr>
              <a:t>Sadarbība produktu noieta veicināšanā </a:t>
            </a:r>
            <a:r>
              <a:rPr lang="lv-LV" sz="2200" b="1" i="1" dirty="0" smtClean="0">
                <a:solidFill>
                  <a:schemeClr val="bg1">
                    <a:lumMod val="75000"/>
                  </a:schemeClr>
                </a:solidFill>
              </a:rPr>
              <a:t>(‘Novada Garša’,_www.novadagarsa.lv, tirgi_</a:t>
            </a:r>
            <a:r>
              <a:rPr lang="lv-LV" sz="2200" b="1" i="1" dirty="0" smtClean="0">
                <a:solidFill>
                  <a:schemeClr val="accent1">
                    <a:lumMod val="75000"/>
                  </a:schemeClr>
                </a:solidFill>
              </a:rPr>
              <a:t>MūsuBioTirgus</a:t>
            </a:r>
            <a:r>
              <a:rPr lang="lv-LV" sz="2200" b="1" i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lv-LV" sz="2200" b="1" i="1" dirty="0" smtClean="0">
                <a:solidFill>
                  <a:srgbClr val="0070C0"/>
                </a:solidFill>
              </a:rPr>
              <a:t>t/c Elvi, ZPI Siguldas pašvaldība/no 2021.g.</a:t>
            </a:r>
            <a:r>
              <a:rPr lang="lv-LV" sz="22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lv-LV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6681" y="5542267"/>
            <a:ext cx="70866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200" b="1" dirty="0" smtClean="0">
                <a:solidFill>
                  <a:srgbClr val="0070C0"/>
                </a:solidFill>
              </a:rPr>
              <a:t>No 2020.g. ES apmaksātas konsultācijas bioloģiskajā lauksaimniecībā</a:t>
            </a:r>
            <a:r>
              <a:rPr lang="lv-LV" sz="2200" b="1" dirty="0" smtClean="0">
                <a:solidFill>
                  <a:srgbClr val="C00000"/>
                </a:solidFill>
              </a:rPr>
              <a:t> </a:t>
            </a:r>
            <a:r>
              <a:rPr lang="lv-LV" sz="2200" b="1" i="1" dirty="0" smtClean="0">
                <a:solidFill>
                  <a:schemeClr val="bg1">
                    <a:lumMod val="75000"/>
                  </a:schemeClr>
                </a:solidFill>
              </a:rPr>
              <a:t>(SA, Augu maiņa, BLA ikgadējās atskaites, Mēslošanas plānu kopsavilkums u.c</a:t>
            </a:r>
            <a:r>
              <a:rPr lang="lv-LV" sz="2200" b="1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lv-LV" sz="2200" b="1" dirty="0" smtClean="0">
                <a:solidFill>
                  <a:schemeClr val="bg1">
                    <a:lumMod val="75000"/>
                  </a:schemeClr>
                </a:solidFill>
              </a:rPr>
              <a:t>)_</a:t>
            </a:r>
            <a:r>
              <a:rPr lang="lv-LV" b="1" i="1" dirty="0" smtClean="0">
                <a:solidFill>
                  <a:schemeClr val="bg1">
                    <a:lumMod val="75000"/>
                  </a:schemeClr>
                </a:solidFill>
              </a:rPr>
              <a:t>’Atbalsts konsultāciju pakalpojuma sniegšanai’</a:t>
            </a:r>
            <a:endParaRPr lang="lv-LV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04448" y="3121246"/>
            <a:ext cx="7126942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>
                    <a:lumMod val="65000"/>
                  </a:schemeClr>
                </a:solidFill>
              </a:rPr>
              <a:t>Investīciju finansējums (</a:t>
            </a:r>
            <a:r>
              <a:rPr lang="lv-LV" b="1" i="1" dirty="0" smtClean="0">
                <a:solidFill>
                  <a:schemeClr val="bg1">
                    <a:lumMod val="65000"/>
                  </a:schemeClr>
                </a:solidFill>
              </a:rPr>
              <a:t>struktūrfondi, kredītu pieteikumi</a:t>
            </a:r>
            <a:r>
              <a:rPr lang="lv-LV" b="1" dirty="0" smtClean="0">
                <a:solidFill>
                  <a:schemeClr val="bg1">
                    <a:lumMod val="65000"/>
                  </a:schemeClr>
                </a:solidFill>
              </a:rPr>
              <a:t>) esošajiem un potenciālajiem saimniekiem_ALTUM, </a:t>
            </a:r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</a:rPr>
              <a:t>KKS, u.c. Kredītiestādes, alternatīvie aizdevēji</a:t>
            </a: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xmlns="" id="{D56D86F9-DE00-4652-9984-789DF1342C69}"/>
              </a:ext>
            </a:extLst>
          </p:cNvPr>
          <p:cNvSpPr txBox="1">
            <a:spLocks/>
          </p:cNvSpPr>
          <p:nvPr/>
        </p:nvSpPr>
        <p:spPr>
          <a:xfrm>
            <a:off x="2538853" y="622116"/>
            <a:ext cx="7059578" cy="72454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Arial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endParaRPr lang="lv-LV" sz="4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endParaRPr lang="lv-LV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endParaRPr lang="lv-LV" sz="4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endParaRPr lang="lv-LV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lv-LV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Mūsu sadarbības partneri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4448" y="1634755"/>
            <a:ext cx="70866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>
                    <a:lumMod val="75000"/>
                  </a:schemeClr>
                </a:solidFill>
              </a:rPr>
              <a:t>Pašvaldības (atbalsta programmas uzņēmējiem u.c.)</a:t>
            </a:r>
            <a:endParaRPr lang="lv-LV" dirty="0"/>
          </a:p>
        </p:txBody>
      </p:sp>
      <p:sp>
        <p:nvSpPr>
          <p:cNvPr id="25" name="TextBox 24"/>
          <p:cNvSpPr txBox="1"/>
          <p:nvPr/>
        </p:nvSpPr>
        <p:spPr>
          <a:xfrm>
            <a:off x="2304448" y="2105626"/>
            <a:ext cx="708660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>
                    <a:lumMod val="65000"/>
                  </a:schemeClr>
                </a:solidFill>
              </a:rPr>
              <a:t>LIAA Biznesa inkubatori Siguldā_Jūrmalā</a:t>
            </a:r>
            <a:endParaRPr 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4278" y="2569034"/>
            <a:ext cx="70866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>
                    <a:lumMod val="75000"/>
                  </a:schemeClr>
                </a:solidFill>
              </a:rPr>
              <a:t>PVD, VAAD, LAD, VID, UR u.c.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665018" y="3639071"/>
            <a:ext cx="9774705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bg1">
                    <a:lumMod val="75000"/>
                  </a:schemeClr>
                </a:solidFill>
              </a:rPr>
              <a:t>Nevalstiskas organizācijas-LEADER_http://</a:t>
            </a:r>
            <a:r>
              <a:rPr lang="lv-LV" b="1" dirty="0" smtClean="0">
                <a:solidFill>
                  <a:schemeClr val="bg1">
                    <a:lumMod val="75000"/>
                  </a:schemeClr>
                </a:solidFill>
              </a:rPr>
              <a:t>rrlab.lv/lv/, </a:t>
            </a:r>
            <a:r>
              <a:rPr lang="lv-LV" b="1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https://www.pierigaspartneriba.lv</a:t>
            </a:r>
            <a:r>
              <a:rPr lang="lv-LV" b="1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r>
              <a:rPr lang="lv-LV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lv-LV" b="1" dirty="0">
                <a:solidFill>
                  <a:schemeClr val="bg1">
                    <a:lumMod val="75000"/>
                  </a:schemeClr>
                </a:solidFill>
                <a:hlinkClick r:id="rId4"/>
              </a:rPr>
              <a:t>https://www.ropazigarkalne.lv</a:t>
            </a:r>
            <a:r>
              <a:rPr lang="lv-LV" b="1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/</a:t>
            </a:r>
            <a:r>
              <a:rPr lang="lv-LV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lv-LV" b="1" dirty="0">
                <a:solidFill>
                  <a:schemeClr val="bg1">
                    <a:lumMod val="75000"/>
                  </a:schemeClr>
                </a:solidFill>
                <a:hlinkClick r:id="rId5"/>
              </a:rPr>
              <a:t>http://</a:t>
            </a:r>
            <a:r>
              <a:rPr lang="lv-LV" b="1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www.gaujaspartneriba.lv/</a:t>
            </a:r>
            <a:r>
              <a:rPr lang="lv-LV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lv-LV" b="1" dirty="0">
                <a:solidFill>
                  <a:schemeClr val="bg1">
                    <a:lumMod val="75000"/>
                  </a:schemeClr>
                </a:solidFill>
                <a:hlinkClick r:id="rId6"/>
              </a:rPr>
              <a:t>http://</a:t>
            </a:r>
            <a:r>
              <a:rPr lang="lv-LV" b="1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ziedzeme.lv/</a:t>
            </a:r>
            <a:r>
              <a:rPr lang="lv-LV" b="1" dirty="0" smtClean="0">
                <a:solidFill>
                  <a:schemeClr val="bg1">
                    <a:lumMod val="75000"/>
                  </a:schemeClr>
                </a:solidFill>
              </a:rPr>
              <a:t> , nozaru organizācijas_LOSP, ZSA, Agrichamber, NVO zivsaimniecībā u.c.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2304449" y="5757710"/>
            <a:ext cx="7086600" cy="430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200" b="1" dirty="0" smtClean="0">
                <a:solidFill>
                  <a:srgbClr val="0070C0"/>
                </a:solidFill>
              </a:rPr>
              <a:t>Esam atvērti sadarbībai</a:t>
            </a:r>
            <a:endParaRPr lang="lv-LV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399" y="3121246"/>
            <a:ext cx="926869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bg1">
                    <a:lumMod val="65000"/>
                  </a:schemeClr>
                </a:solidFill>
              </a:rPr>
              <a:t>Alternatīvi aizdevumiem uzņēmējiem_https://www.allazusaime.lv/, </a:t>
            </a:r>
            <a:r>
              <a:rPr lang="lv-LV" b="1" dirty="0">
                <a:solidFill>
                  <a:schemeClr val="bg1">
                    <a:lumMod val="65000"/>
                  </a:schemeClr>
                </a:solidFill>
                <a:hlinkClick r:id="rId7"/>
              </a:rPr>
              <a:t>https://agrocredit.lv</a:t>
            </a:r>
            <a:r>
              <a:rPr lang="lv-LV" b="1" dirty="0" smtClean="0">
                <a:solidFill>
                  <a:schemeClr val="bg1">
                    <a:lumMod val="65000"/>
                  </a:schemeClr>
                </a:solidFill>
                <a:hlinkClick r:id="rId7"/>
              </a:rPr>
              <a:t>/</a:t>
            </a:r>
            <a:r>
              <a:rPr lang="lv-LV" b="1" dirty="0" smtClean="0">
                <a:solidFill>
                  <a:schemeClr val="bg1">
                    <a:lumMod val="65000"/>
                  </a:schemeClr>
                </a:solidFill>
              </a:rPr>
              <a:t> u.c.</a:t>
            </a: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 1">
            <a:extLst>
              <a:ext uri="{FF2B5EF4-FFF2-40B4-BE49-F238E27FC236}">
                <a16:creationId xmlns:a16="http://schemas.microsoft.com/office/drawing/2014/main" xmlns="" id="{2FC58EA9-1063-4F82-8211-4FBEC8739D47}"/>
              </a:ext>
            </a:extLst>
          </p:cNvPr>
          <p:cNvSpPr txBox="1">
            <a:spLocks/>
          </p:cNvSpPr>
          <p:nvPr/>
        </p:nvSpPr>
        <p:spPr>
          <a:xfrm>
            <a:off x="1099377" y="412410"/>
            <a:ext cx="10602506" cy="4565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Arial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lv-LV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Pierīgas </a:t>
            </a:r>
            <a:r>
              <a:rPr lang="lv-LV" sz="3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(Siguldas) </a:t>
            </a:r>
            <a:r>
              <a:rPr lang="lv-LV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birojs</a:t>
            </a:r>
            <a:endParaRPr lang="de-DE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xmlns="" id="{2FC58EA9-1063-4F82-8211-4FBEC8739D47}"/>
              </a:ext>
            </a:extLst>
          </p:cNvPr>
          <p:cNvSpPr txBox="1">
            <a:spLocks/>
          </p:cNvSpPr>
          <p:nvPr/>
        </p:nvSpPr>
        <p:spPr>
          <a:xfrm>
            <a:off x="1295401" y="868945"/>
            <a:ext cx="10029468" cy="372541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Arial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endParaRPr lang="lv-LV" sz="35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lv-LV" sz="3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Dārza iela 2a, Sigulda</a:t>
            </a:r>
          </a:p>
          <a:p>
            <a:pPr algn="ctr">
              <a:lnSpc>
                <a:spcPct val="90000"/>
              </a:lnSpc>
            </a:pPr>
            <a:r>
              <a:rPr lang="lv-LV" sz="3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t.:27840160/sigulda@llkc.lv</a:t>
            </a:r>
          </a:p>
          <a:p>
            <a:pPr algn="ctr">
              <a:lnSpc>
                <a:spcPct val="90000"/>
              </a:lnSpc>
            </a:pPr>
            <a:endParaRPr lang="lv-LV" sz="3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lv-LV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Konsultācijas bio augkopībā_ruta.riekstina@llkc.lv</a:t>
            </a:r>
          </a:p>
          <a:p>
            <a:pPr algn="ctr">
              <a:lnSpc>
                <a:spcPct val="90000"/>
              </a:lnSpc>
            </a:pPr>
            <a:endParaRPr lang="lv-LV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lv-LV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Facebook: llkc pieriga</a:t>
            </a:r>
          </a:p>
          <a:p>
            <a:pPr algn="ctr">
              <a:lnSpc>
                <a:spcPct val="90000"/>
              </a:lnSpc>
            </a:pPr>
            <a:endParaRPr lang="de-DE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pic>
        <p:nvPicPr>
          <p:cNvPr id="5123" name="Picture 3" descr="C:\Users\User\Desktop\kopa\FC\pierig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140177"/>
            <a:ext cx="6740235" cy="25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1" y="5394329"/>
            <a:ext cx="10515600" cy="13255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Paldies!</a:t>
            </a:r>
            <a:endParaRPr lang="lv-LV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lv-LV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lv-LV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Kopienā </a:t>
            </a:r>
            <a:r>
              <a:rPr lang="lv-LV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</a:t>
            </a:r>
            <a:r>
              <a:rPr lang="lv-LV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spēks</a:t>
            </a:r>
            <a:r>
              <a:rPr lang="lv-LV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 algn="ctr">
              <a:buNone/>
            </a:pPr>
            <a:r>
              <a:rPr lang="lv-LV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Tiekamies kādā no mūsu, reģionālajiem birojiem.</a:t>
            </a:r>
          </a:p>
          <a:p>
            <a:pPr marL="0" indent="0" algn="ctr">
              <a:buNone/>
            </a:pPr>
            <a:r>
              <a:rPr lang="lv-LV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www.llkc.lv</a:t>
            </a:r>
          </a:p>
          <a:p>
            <a:pPr marL="0" indent="0" algn="ctr">
              <a:buNone/>
            </a:pPr>
            <a:endParaRPr lang="lv-LV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lv-LV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lv-LV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33E5-4A05-4DDA-BEFB-F668AD12864E}" type="slidenum">
              <a:rPr lang="lv-LV" smtClean="0"/>
              <a:t>7</a:t>
            </a:fld>
            <a:endParaRPr lang="lv-LV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07" y="2143829"/>
            <a:ext cx="8466859" cy="47141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824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ita_piena konf_ piena lop ekon - Copy.pptx" id="{9A5D5244-D791-4C35-B204-889C53E0CF6F}" vid="{95D9ADD4-73DF-4EF3-811B-BC803FD936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Veidne ar jauno logo un noformējumu</Template>
  <TotalTime>8379</TotalTime>
  <Words>272</Words>
  <Application>Microsoft Office PowerPoint</Application>
  <PresentationFormat>Custom</PresentationFormat>
  <Paragraphs>61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Latvijas Lauku konsultāciju un izglītības centrs Pierīgas konsultāciju birojs</vt:lpstr>
      <vt:lpstr>Mūsu sadarbības partneri ikdienā</vt:lpstr>
      <vt:lpstr>PowerPoint Presentation</vt:lpstr>
      <vt:lpstr>PowerPoint Presentation</vt:lpstr>
      <vt:lpstr>PowerPoint Presentation</vt:lpstr>
      <vt:lpstr>PowerPoint Presentation</vt:lpstr>
      <vt:lpstr>Paldies!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Resursu izmantošanas efektivāte piena lopkopībā</dc:title>
  <dc:creator>Raivis Andersons</dc:creator>
  <cp:lastModifiedBy>User</cp:lastModifiedBy>
  <cp:revision>258</cp:revision>
  <cp:lastPrinted>2020-11-11T14:05:43Z</cp:lastPrinted>
  <dcterms:created xsi:type="dcterms:W3CDTF">2018-11-07T09:03:17Z</dcterms:created>
  <dcterms:modified xsi:type="dcterms:W3CDTF">2020-11-13T08:54:20Z</dcterms:modified>
</cp:coreProperties>
</file>