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3"/>
  </p:notesMasterIdLst>
  <p:handoutMasterIdLst>
    <p:handoutMasterId r:id="rId14"/>
  </p:handoutMasterIdLst>
  <p:sldIdLst>
    <p:sldId id="256" r:id="rId2"/>
    <p:sldId id="546" r:id="rId3"/>
    <p:sldId id="530" r:id="rId4"/>
    <p:sldId id="555" r:id="rId5"/>
    <p:sldId id="556" r:id="rId6"/>
    <p:sldId id="557" r:id="rId7"/>
    <p:sldId id="536" r:id="rId8"/>
    <p:sldId id="539" r:id="rId9"/>
    <p:sldId id="537" r:id="rId10"/>
    <p:sldId id="520" r:id="rId11"/>
    <p:sldId id="321" r:id="rId12"/>
  </p:sldIdLst>
  <p:sldSz cx="12192000" cy="6858000"/>
  <p:notesSz cx="6797675" cy="9926638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65F"/>
    <a:srgbClr val="59673D"/>
    <a:srgbClr val="CCFF99"/>
    <a:srgbClr val="666633"/>
    <a:srgbClr val="CCFFCC"/>
    <a:srgbClr val="99FF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0956" autoAdjust="0"/>
  </p:normalViewPr>
  <p:slideViewPr>
    <p:cSldViewPr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05CCF5-0639-40D3-A1D3-530BD63EC6A0}" type="datetimeFigureOut">
              <a:rPr lang="en-US"/>
              <a:pPr>
                <a:defRPr/>
              </a:pPr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A49C40-8CE4-4ADB-9F94-F73F460229E4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80335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E499AAB-FF7A-488B-9ED5-944B44534FF7}" type="datetimeFigureOut">
              <a:rPr lang="en-US"/>
              <a:pPr>
                <a:defRPr/>
              </a:pPr>
              <a:t>11/13/2020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3592E7-FDEE-44AA-B08E-21418C0E3DC7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86531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168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840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0254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96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359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96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26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374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376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053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722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BC6B-273F-443C-88C0-E70C54A6DE06}" type="datetimeFigureOut">
              <a:rPr lang="lv-LV" smtClean="0"/>
              <a:t>2020.11.13.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22C9-522D-4D6E-9C20-2277747369C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540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80178" y="1916832"/>
            <a:ext cx="698404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lv-LV" altLang="en-US" sz="3600" dirty="0" smtClean="0">
                <a:solidFill>
                  <a:srgbClr val="59673D"/>
                </a:solidFill>
                <a:cs typeface="Arial" panose="020B0604020202020204" pitchFamily="34" charset="0"/>
              </a:rPr>
              <a:t>SIA Latvijas Lauku </a:t>
            </a:r>
            <a:r>
              <a:rPr lang="lv-LV" altLang="en-US" sz="3600" dirty="0">
                <a:solidFill>
                  <a:srgbClr val="59673D"/>
                </a:solidFill>
                <a:cs typeface="Arial" panose="020B0604020202020204" pitchFamily="34" charset="0"/>
              </a:rPr>
              <a:t>konsultāciju </a:t>
            </a:r>
            <a:r>
              <a:rPr lang="lv-LV" altLang="en-US" sz="3600" dirty="0" smtClean="0">
                <a:solidFill>
                  <a:srgbClr val="59673D"/>
                </a:solidFill>
                <a:cs typeface="Arial" panose="020B0604020202020204" pitchFamily="34" charset="0"/>
              </a:rPr>
              <a:t>un izglītības centrs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lv-LV" altLang="en-US" sz="3600" b="1" dirty="0" smtClean="0">
                <a:solidFill>
                  <a:srgbClr val="59673D"/>
                </a:solidFill>
                <a:cs typeface="Arial" panose="020B0604020202020204" pitchFamily="34" charset="0"/>
              </a:rPr>
              <a:t>Cēsu konsultāciju birojs</a:t>
            </a:r>
            <a:endParaRPr lang="lv-LV" altLang="en-US" sz="4000" b="1" dirty="0" smtClean="0">
              <a:solidFill>
                <a:srgbClr val="59673D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 descr="C:\Users\AndraErina\Desktop\VISI_LOGO\png_logo\Logo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5" y="620688"/>
            <a:ext cx="2808312" cy="9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7648" y="3938881"/>
            <a:ext cx="6096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lv-LV" altLang="en-US" sz="3200" dirty="0" smtClean="0">
                <a:solidFill>
                  <a:srgbClr val="59673D"/>
                </a:solidFill>
                <a:cs typeface="Arial" panose="020B0604020202020204" pitchFamily="34" charset="0"/>
              </a:rPr>
              <a:t>PIEDĀVĀJUM</a:t>
            </a:r>
            <a:r>
              <a:rPr lang="en-US" altLang="en-US" sz="3200" dirty="0" smtClean="0">
                <a:solidFill>
                  <a:srgbClr val="59673D"/>
                </a:solidFill>
                <a:cs typeface="Arial" panose="020B0604020202020204" pitchFamily="34" charset="0"/>
              </a:rPr>
              <a:t>I</a:t>
            </a:r>
            <a:endParaRPr lang="lv-LV" altLang="en-US" sz="3200" dirty="0" smtClean="0">
              <a:solidFill>
                <a:srgbClr val="59673D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lv-LV" altLang="en-US" sz="2400" dirty="0" smtClean="0">
              <a:solidFill>
                <a:srgbClr val="59673D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lv-LV" altLang="en-US" sz="2400" dirty="0" smtClean="0">
                <a:solidFill>
                  <a:srgbClr val="59673D"/>
                </a:solidFill>
                <a:cs typeface="Arial" panose="020B0604020202020204" pitchFamily="34" charset="0"/>
              </a:rPr>
              <a:t>12.11.2020</a:t>
            </a:r>
          </a:p>
          <a:p>
            <a:pPr algn="ctr" eaLnBrk="1" hangingPunct="1">
              <a:lnSpc>
                <a:spcPct val="90000"/>
              </a:lnSpc>
            </a:pPr>
            <a:r>
              <a:rPr lang="lv-LV" altLang="en-US" sz="2400" dirty="0" smtClean="0">
                <a:solidFill>
                  <a:srgbClr val="59673D"/>
                </a:solidFill>
                <a:cs typeface="Arial" panose="020B0604020202020204" pitchFamily="34" charset="0"/>
              </a:rPr>
              <a:t>Dace Kalniņa</a:t>
            </a:r>
            <a:endParaRPr lang="lv-LV" altLang="en-US" sz="2400" dirty="0">
              <a:solidFill>
                <a:srgbClr val="59673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111" y="609014"/>
            <a:ext cx="9939536" cy="645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59673D"/>
                </a:solidFill>
                <a:latin typeface="Arial" panose="020B0604020202020204" pitchFamily="34" charset="0"/>
                <a:ea typeface="+mn-ea"/>
                <a:cs typeface="+mn-cs"/>
              </a:rPr>
              <a:t>Aktualitātes saimniekiem  2021. gadā</a:t>
            </a:r>
            <a:endParaRPr lang="en-US" sz="2800" b="1" dirty="0">
              <a:solidFill>
                <a:srgbClr val="59673D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C:\Users\AndraErina\Desktop\VISI_LOGO\png_logo\Log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" y="336058"/>
            <a:ext cx="882731" cy="11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111" y="1484784"/>
            <a:ext cx="97484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Būtiski lauksaimniekiem, kuri apsaimnieko bioloģiski vērtīgos </a:t>
            </a:r>
            <a:r>
              <a:rPr lang="lv-LV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zālājus </a:t>
            </a:r>
            <a:r>
              <a:rPr lang="lv-LV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(BDUZ</a:t>
            </a:r>
            <a:r>
              <a:rPr lang="lv-LV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)!</a:t>
            </a:r>
          </a:p>
          <a:p>
            <a:r>
              <a:rPr lang="lv-LV" sz="2400" dirty="0" smtClean="0">
                <a:cs typeface="Arial" panose="020B0604020202020204" pitchFamily="34" charset="0"/>
              </a:rPr>
              <a:t>Lauksaimniekiem</a:t>
            </a:r>
            <a:r>
              <a:rPr lang="lv-LV" sz="2400" dirty="0">
                <a:cs typeface="Arial" panose="020B0604020202020204" pitchFamily="34" charset="0"/>
              </a:rPr>
              <a:t>, kuriem BDUZ aktivitātē </a:t>
            </a:r>
            <a:r>
              <a:rPr lang="lv-LV" sz="2400" dirty="0" smtClean="0">
                <a:cs typeface="Arial" panose="020B0604020202020204" pitchFamily="34" charset="0"/>
              </a:rPr>
              <a:t>2021. </a:t>
            </a:r>
            <a:r>
              <a:rPr lang="lv-LV" sz="2400" dirty="0">
                <a:cs typeface="Arial" panose="020B0604020202020204" pitchFamily="34" charset="0"/>
              </a:rPr>
              <a:t>gads ir otrais saistību gads, mācības atbilstoša dokumenta iegūšanai jāapmeklē </a:t>
            </a:r>
            <a:r>
              <a:rPr lang="lv-LV" sz="2400" b="1" dirty="0">
                <a:solidFill>
                  <a:srgbClr val="FF0000"/>
                </a:solidFill>
                <a:cs typeface="Arial" panose="020B0604020202020204" pitchFamily="34" charset="0"/>
              </a:rPr>
              <a:t>līdz </a:t>
            </a:r>
            <a:r>
              <a:rPr lang="lv-LV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2021.g</a:t>
            </a:r>
            <a:r>
              <a:rPr lang="lv-LV" sz="2400" b="1" dirty="0">
                <a:solidFill>
                  <a:srgbClr val="FF0000"/>
                </a:solidFill>
                <a:cs typeface="Arial" panose="020B0604020202020204" pitchFamily="34" charset="0"/>
              </a:rPr>
              <a:t>. 30. maijam. </a:t>
            </a:r>
            <a:r>
              <a:rPr lang="lv-LV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lv-LV" sz="2400" b="1" dirty="0" smtClean="0">
                <a:cs typeface="Arial" panose="020B0604020202020204" pitchFamily="34" charset="0"/>
              </a:rPr>
              <a:t>Mācības apmaksā projekts.</a:t>
            </a:r>
          </a:p>
          <a:p>
            <a:endParaRPr lang="lv-LV" sz="2400" dirty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3074" name="Picture 2" descr="http://new.llkc.lv/sites/default/files/styles/aktualitate_640/public/aktualitate/saturs/vertigu_zalienu_apskate.jpg?itok=7UHHos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94" y="3645563"/>
            <a:ext cx="3508774" cy="23391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419" y="4196430"/>
            <a:ext cx="66521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cs typeface="Arial" panose="020B0604020202020204" pitchFamily="34" charset="0"/>
              </a:rPr>
              <a:t>Cēsīs BDUZ mācības 2021. gada aprīlī </a:t>
            </a:r>
            <a:r>
              <a:rPr lang="lv-LV" sz="2400" b="1" dirty="0" smtClean="0">
                <a:cs typeface="Arial" panose="020B0604020202020204" pitchFamily="34" charset="0"/>
              </a:rPr>
              <a:t>(datums tiks precizēts)</a:t>
            </a:r>
            <a:endParaRPr lang="lv-LV" sz="2400" dirty="0">
              <a:cs typeface="Arial" panose="020B0604020202020204" pitchFamily="34" charset="0"/>
            </a:endParaRPr>
          </a:p>
          <a:p>
            <a:r>
              <a:rPr lang="lv-LV" sz="2400" i="1" dirty="0">
                <a:solidFill>
                  <a:srgbClr val="59673D"/>
                </a:solidFill>
              </a:rPr>
              <a:t>Pieteikšanās: </a:t>
            </a:r>
          </a:p>
          <a:p>
            <a:r>
              <a:rPr lang="lv-LV" sz="2400" i="1" dirty="0">
                <a:solidFill>
                  <a:srgbClr val="59673D"/>
                </a:solidFill>
              </a:rPr>
              <a:t>Dace Kalniņa, </a:t>
            </a:r>
            <a:r>
              <a:rPr lang="lv-LV" sz="2400" b="1" i="1" dirty="0">
                <a:solidFill>
                  <a:srgbClr val="59673D"/>
                </a:solidFill>
              </a:rPr>
              <a:t>28381477</a:t>
            </a:r>
            <a:r>
              <a:rPr lang="lv-LV" sz="2400" i="1" dirty="0">
                <a:solidFill>
                  <a:srgbClr val="59673D"/>
                </a:solidFill>
              </a:rPr>
              <a:t>, dace.kalnina@llkc.lv</a:t>
            </a:r>
            <a:endParaRPr lang="en-US" sz="2400" i="1" dirty="0">
              <a:solidFill>
                <a:srgbClr val="596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6001" y="2420888"/>
            <a:ext cx="77724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altLang="en-US" sz="4800" b="1" dirty="0" smtClean="0">
                <a:solidFill>
                  <a:srgbClr val="596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PALDIES!</a:t>
            </a:r>
            <a:endParaRPr lang="en-US" sz="4800" b="1" dirty="0">
              <a:solidFill>
                <a:srgbClr val="596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Text Placeholder 4"/>
          <p:cNvSpPr>
            <a:spLocks noGrp="1"/>
          </p:cNvSpPr>
          <p:nvPr>
            <p:ph type="body" idx="1"/>
          </p:nvPr>
        </p:nvSpPr>
        <p:spPr>
          <a:xfrm>
            <a:off x="4079776" y="4509120"/>
            <a:ext cx="4352925" cy="13681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lv-LV" altLang="en-US" sz="2800" b="1" dirty="0" smtClean="0">
                <a:solidFill>
                  <a:srgbClr val="596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@LLKCCesis</a:t>
            </a:r>
          </a:p>
          <a:p>
            <a:pPr>
              <a:lnSpc>
                <a:spcPct val="150000"/>
              </a:lnSpc>
            </a:pPr>
            <a:r>
              <a:rPr lang="lv-LV" altLang="en-US" sz="2800" b="1" dirty="0" smtClean="0">
                <a:solidFill>
                  <a:srgbClr val="596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www.llkc.lv www.laukutikls.lv</a:t>
            </a:r>
          </a:p>
          <a:p>
            <a:pPr>
              <a:lnSpc>
                <a:spcPct val="150000"/>
              </a:lnSpc>
            </a:pPr>
            <a:endParaRPr lang="lv-LV" altLang="en-US" sz="2800" b="1" dirty="0">
              <a:solidFill>
                <a:srgbClr val="596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2543734" y="3399688"/>
            <a:ext cx="70569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v-LV" altLang="en-US" sz="2800" b="1" dirty="0" smtClean="0">
                <a:solidFill>
                  <a:srgbClr val="59673D"/>
                </a:solidFill>
                <a:cs typeface="Arial" panose="020B0604020202020204" pitchFamily="34" charset="0"/>
              </a:rPr>
              <a:t>Laipni  gaidīti  Cēsu konsultāciju birojā!</a:t>
            </a:r>
            <a:endParaRPr lang="en-US" altLang="en-US" sz="2800" b="1" dirty="0" smtClean="0">
              <a:solidFill>
                <a:srgbClr val="59673D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 descr="C:\Users\AndraErina\Desktop\VISI_LOGO\png_logo\Logo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5" y="475886"/>
            <a:ext cx="2808312" cy="9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533118"/>
            <a:ext cx="536449" cy="5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ce\Pictures\Cēsu KB_2019.2020\IMG_7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7240"/>
            <a:ext cx="953759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96" y="572895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rgbClr val="59673D"/>
                </a:solidFill>
              </a:rPr>
              <a:t>LLKC Cēsu konsultāciju biroja sniegtie pakalpojum</a:t>
            </a:r>
            <a:r>
              <a:rPr lang="en-US" sz="2800" b="1" dirty="0" smtClean="0">
                <a:solidFill>
                  <a:srgbClr val="59673D"/>
                </a:solidFill>
              </a:rPr>
              <a:t>i,</a:t>
            </a:r>
            <a:r>
              <a:rPr lang="lv-LV" sz="2800" b="1" dirty="0" smtClean="0">
                <a:solidFill>
                  <a:srgbClr val="59673D"/>
                </a:solidFill>
              </a:rPr>
              <a:t> </a:t>
            </a:r>
            <a:r>
              <a:rPr lang="en-US" sz="2800" b="1" dirty="0" smtClean="0">
                <a:solidFill>
                  <a:srgbClr val="59673D"/>
                </a:solidFill>
              </a:rPr>
              <a:t> konsultācijas:</a:t>
            </a:r>
            <a:endParaRPr lang="lv-LV" sz="2800" b="1" u="sng" dirty="0" smtClean="0">
              <a:solidFill>
                <a:srgbClr val="59673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496" y="1772815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A</a:t>
            </a:r>
            <a:r>
              <a:rPr lang="en-US" sz="2400" dirty="0" err="1" smtClean="0"/>
              <a:t>ugkopībā</a:t>
            </a:r>
            <a:r>
              <a:rPr lang="en-US" sz="2400" dirty="0" smtClean="0"/>
              <a:t> - </a:t>
            </a:r>
            <a:r>
              <a:rPr lang="lv-LV" sz="2400" dirty="0" smtClean="0"/>
              <a:t>bioloģisk</a:t>
            </a:r>
            <a:r>
              <a:rPr lang="en-US" sz="2400" dirty="0" smtClean="0"/>
              <a:t>ajā</a:t>
            </a:r>
            <a:r>
              <a:rPr lang="lv-LV" sz="2400" dirty="0" smtClean="0"/>
              <a:t> </a:t>
            </a:r>
            <a:r>
              <a:rPr lang="lv-LV" sz="2400" dirty="0"/>
              <a:t>augu audzēšanā, </a:t>
            </a:r>
            <a:r>
              <a:rPr lang="lv-LV" sz="2400" dirty="0" smtClean="0"/>
              <a:t>aizsardzībā;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L</a:t>
            </a:r>
            <a:r>
              <a:rPr lang="en-US" sz="2400" dirty="0" smtClean="0"/>
              <a:t>opkopībā un veterinārijā – dzīvnieku audzēšana, labturība,</a:t>
            </a:r>
            <a:r>
              <a:rPr lang="lv-LV" sz="2400" dirty="0" smtClean="0"/>
              <a:t> </a:t>
            </a:r>
            <a:r>
              <a:rPr lang="en-US" sz="2400" dirty="0" smtClean="0"/>
              <a:t>barošana, kvaltatīvas produkcijas ieguve</a:t>
            </a:r>
            <a:r>
              <a:rPr lang="lv-LV" sz="2400" dirty="0" smtClean="0"/>
              <a:t>, </a:t>
            </a:r>
            <a:r>
              <a:rPr lang="en-US" sz="2400" dirty="0" smtClean="0"/>
              <a:t>barības devu aprēķināšanā utt.</a:t>
            </a:r>
            <a:r>
              <a:rPr lang="lv-LV" sz="2400" dirty="0"/>
              <a:t>;</a:t>
            </a: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L</a:t>
            </a:r>
            <a:r>
              <a:rPr lang="en-US" sz="2400" dirty="0" err="1" smtClean="0"/>
              <a:t>ikumdošanā</a:t>
            </a:r>
            <a:r>
              <a:rPr lang="en-US" sz="2400" dirty="0" smtClean="0"/>
              <a:t>, ES tiesību aktu piemērošanā</a:t>
            </a:r>
            <a:r>
              <a:rPr lang="lv-LV" sz="2400" dirty="0" smtClean="0"/>
              <a:t> </a:t>
            </a:r>
            <a:r>
              <a:rPr lang="en-US" sz="2400" dirty="0" smtClean="0"/>
              <a:t>nozarēs</a:t>
            </a:r>
            <a:r>
              <a:rPr lang="lv-LV" sz="2400" dirty="0"/>
              <a:t>;</a:t>
            </a: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G</a:t>
            </a:r>
            <a:r>
              <a:rPr lang="en-US" sz="2400" dirty="0" smtClean="0"/>
              <a:t>rāmatvedībā, ekonomikā, ražošanas plānu, kredītpieteikumu sagatavošanā</a:t>
            </a:r>
            <a:r>
              <a:rPr lang="lv-LV" sz="2400" dirty="0" smtClean="0"/>
              <a:t>.</a:t>
            </a: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37" y="1552154"/>
            <a:ext cx="2276872" cy="2276872"/>
          </a:xfrm>
          <a:prstGeom prst="rect">
            <a:avLst/>
          </a:prstGeom>
        </p:spPr>
      </p:pic>
      <p:pic>
        <p:nvPicPr>
          <p:cNvPr id="5" name="Picture 4" descr="C:\Users\AndraErina\Desktop\VISI_LOGO\png_logo\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" y="336058"/>
            <a:ext cx="882731" cy="11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4372" y="5229200"/>
            <a:ext cx="99011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i="1" dirty="0" smtClean="0">
              <a:solidFill>
                <a:srgbClr val="59673D"/>
              </a:solidFill>
            </a:endParaRPr>
          </a:p>
          <a:p>
            <a:r>
              <a:rPr lang="lv-LV" i="1" dirty="0" smtClean="0">
                <a:solidFill>
                  <a:srgbClr val="59673D"/>
                </a:solidFill>
              </a:rPr>
              <a:t>Kontaktpersonas  Cēsu konsultāciju birojā:  Dace Kalniņa, </a:t>
            </a:r>
            <a:r>
              <a:rPr lang="lv-LV" b="1" i="1" dirty="0" smtClean="0">
                <a:solidFill>
                  <a:srgbClr val="59673D"/>
                </a:solidFill>
              </a:rPr>
              <a:t>28381477</a:t>
            </a:r>
          </a:p>
          <a:p>
            <a:r>
              <a:rPr lang="lv-LV" b="1" i="1" dirty="0" smtClean="0">
                <a:solidFill>
                  <a:srgbClr val="59673D"/>
                </a:solidFill>
              </a:rPr>
              <a:t>Andra Seredina, </a:t>
            </a:r>
            <a:r>
              <a:rPr lang="lv-LV" sz="2000" b="1" i="1" dirty="0" smtClean="0">
                <a:solidFill>
                  <a:srgbClr val="59673D"/>
                </a:solidFill>
              </a:rPr>
              <a:t>26171795</a:t>
            </a:r>
            <a:r>
              <a:rPr lang="lv-LV" i="1" dirty="0" smtClean="0">
                <a:solidFill>
                  <a:srgbClr val="59673D"/>
                </a:solidFill>
              </a:rPr>
              <a:t>, andra.seredina@llkc.lv</a:t>
            </a:r>
          </a:p>
          <a:p>
            <a:r>
              <a:rPr lang="lv-LV" b="1" i="1" dirty="0" smtClean="0">
                <a:solidFill>
                  <a:srgbClr val="59673D"/>
                </a:solidFill>
              </a:rPr>
              <a:t>Valters Dambe, </a:t>
            </a:r>
            <a:r>
              <a:rPr lang="lv-LV" sz="2000" b="1" i="1" dirty="0" smtClean="0">
                <a:solidFill>
                  <a:srgbClr val="59673D"/>
                </a:solidFill>
              </a:rPr>
              <a:t>29100430</a:t>
            </a:r>
            <a:r>
              <a:rPr lang="lv-LV" i="1" dirty="0" smtClean="0">
                <a:solidFill>
                  <a:srgbClr val="59673D"/>
                </a:solidFill>
              </a:rPr>
              <a:t>, valters.dambe@llkc.lv</a:t>
            </a:r>
          </a:p>
          <a:p>
            <a:endParaRPr lang="lv-LV" i="1" dirty="0">
              <a:solidFill>
                <a:srgbClr val="59673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963" y="4037208"/>
            <a:ext cx="2128820" cy="21565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7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496" y="572895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rgbClr val="59673D"/>
                </a:solidFill>
              </a:rPr>
              <a:t>LLKC Cēsu konsultāciju biroja sniegtie pakalpojumi ekonomikā: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1772815"/>
            <a:ext cx="77768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Konsultācijas par ES struktūrfondu un Lauku attīstības plāna atbalsta saņemšanas nosacījumiem;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Biznesa </a:t>
            </a:r>
            <a:r>
              <a:rPr lang="lv-LV" sz="2400" dirty="0"/>
              <a:t>plānu </a:t>
            </a:r>
            <a:r>
              <a:rPr lang="lv-LV" sz="2400" dirty="0" smtClean="0"/>
              <a:t>izstrāde;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ES </a:t>
            </a:r>
            <a:r>
              <a:rPr lang="lv-LV" sz="2400" dirty="0"/>
              <a:t>strukturālo fondu un Lauku attīstības plāna līdzekļu pieprasīšanas pieteikumu - biznesa plānu/projektu </a:t>
            </a:r>
            <a:r>
              <a:rPr lang="lv-LV" sz="2400" dirty="0" smtClean="0"/>
              <a:t>sagatavošana;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Palīdzība </a:t>
            </a:r>
            <a:r>
              <a:rPr lang="lv-LV" sz="2400" dirty="0"/>
              <a:t>finanšu plānošanā un investīciju </a:t>
            </a:r>
            <a:r>
              <a:rPr lang="lv-LV" sz="2400" dirty="0" smtClean="0"/>
              <a:t>novērtēšanā.</a:t>
            </a:r>
            <a:endParaRPr lang="lv-LV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564904"/>
            <a:ext cx="2276872" cy="2276872"/>
          </a:xfrm>
          <a:prstGeom prst="rect">
            <a:avLst/>
          </a:prstGeom>
        </p:spPr>
      </p:pic>
      <p:pic>
        <p:nvPicPr>
          <p:cNvPr id="7" name="Picture 6" descr="C:\Users\AndraErina\Desktop\VISI_LOGO\png_logo\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" y="336058"/>
            <a:ext cx="882731" cy="11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7483" y="5445224"/>
            <a:ext cx="99011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>
                <a:solidFill>
                  <a:srgbClr val="59673D"/>
                </a:solidFill>
              </a:rPr>
              <a:t>Kontaktpersona Cēsu konsultāciju birojā: </a:t>
            </a:r>
          </a:p>
          <a:p>
            <a:r>
              <a:rPr lang="lv-LV" b="1" i="1" dirty="0" smtClean="0">
                <a:solidFill>
                  <a:srgbClr val="59673D"/>
                </a:solidFill>
              </a:rPr>
              <a:t>Valda Kaņepe, </a:t>
            </a:r>
            <a:r>
              <a:rPr lang="lv-LV" sz="2000" b="1" i="1" dirty="0" smtClean="0">
                <a:solidFill>
                  <a:srgbClr val="59673D"/>
                </a:solidFill>
              </a:rPr>
              <a:t>26496176</a:t>
            </a:r>
            <a:r>
              <a:rPr lang="lv-LV" i="1" dirty="0" smtClean="0">
                <a:solidFill>
                  <a:srgbClr val="59673D"/>
                </a:solidFill>
              </a:rPr>
              <a:t>, valda.kanepe@llkc.lv</a:t>
            </a:r>
          </a:p>
          <a:p>
            <a:r>
              <a:rPr lang="lv-LV" b="1" i="1" dirty="0" smtClean="0">
                <a:solidFill>
                  <a:srgbClr val="59673D"/>
                </a:solidFill>
              </a:rPr>
              <a:t>Gunda Kazerovska, </a:t>
            </a:r>
            <a:r>
              <a:rPr lang="lv-LV" sz="2000" b="1" i="1" dirty="0" smtClean="0">
                <a:solidFill>
                  <a:srgbClr val="59673D"/>
                </a:solidFill>
              </a:rPr>
              <a:t>29135291</a:t>
            </a:r>
            <a:r>
              <a:rPr lang="lv-LV" b="1" i="1" dirty="0" smtClean="0">
                <a:solidFill>
                  <a:srgbClr val="59673D"/>
                </a:solidFill>
              </a:rPr>
              <a:t>, </a:t>
            </a:r>
            <a:r>
              <a:rPr lang="lv-LV" i="1" dirty="0" smtClean="0">
                <a:solidFill>
                  <a:srgbClr val="59673D"/>
                </a:solidFill>
              </a:rPr>
              <a:t>gunda.kazerovska@llkc.lv</a:t>
            </a:r>
          </a:p>
          <a:p>
            <a:endParaRPr lang="lv-LV" i="1" dirty="0">
              <a:solidFill>
                <a:srgbClr val="59673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54" y="2564904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96" y="572895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rgbClr val="59673D"/>
                </a:solidFill>
              </a:rPr>
              <a:t>LLKC Cēsu konsultāciju biroja sniegtie pakalpojumi grāmatvedībā: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496" y="1772815"/>
            <a:ext cx="77768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Konsultācijas </a:t>
            </a:r>
            <a:r>
              <a:rPr lang="lv-LV" sz="2400" dirty="0"/>
              <a:t>aktuālajos grāmatvedības jautājumos;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Pastāvīgā </a:t>
            </a:r>
            <a:r>
              <a:rPr lang="lv-LV" sz="2400" dirty="0"/>
              <a:t>grāmatvedības </a:t>
            </a:r>
            <a:r>
              <a:rPr lang="lv-LV" sz="2400" dirty="0" smtClean="0"/>
              <a:t>kārtošana;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Nodokļu </a:t>
            </a:r>
            <a:r>
              <a:rPr lang="lv-LV" sz="2400" dirty="0"/>
              <a:t>deklarāciju un gada pārskatu </a:t>
            </a:r>
            <a:r>
              <a:rPr lang="lv-LV" sz="2400" dirty="0" smtClean="0"/>
              <a:t>sastādīšana;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Atskaišu </a:t>
            </a:r>
            <a:r>
              <a:rPr lang="lv-LV" sz="2400" dirty="0"/>
              <a:t>sagatavošana bankām, LAD, CSP un citām </a:t>
            </a:r>
            <a:r>
              <a:rPr lang="lv-LV" sz="2400" dirty="0" smtClean="0"/>
              <a:t>institūcijām;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Ieteikumi </a:t>
            </a:r>
            <a:r>
              <a:rPr lang="lv-LV" sz="2400" dirty="0"/>
              <a:t>grāmatvedības uzskaites sistēmu </a:t>
            </a:r>
            <a:r>
              <a:rPr lang="lv-LV" sz="2400" dirty="0" smtClean="0"/>
              <a:t>ieviešanā;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Grāmatvedības </a:t>
            </a:r>
            <a:r>
              <a:rPr lang="lv-LV" sz="2400" dirty="0"/>
              <a:t>organizācijas dokumentu </a:t>
            </a:r>
            <a:r>
              <a:rPr lang="lv-LV" sz="2400" dirty="0" smtClean="0"/>
              <a:t>izstrāde.</a:t>
            </a:r>
            <a:endParaRPr lang="lv-LV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564904"/>
            <a:ext cx="2276872" cy="2276872"/>
          </a:xfrm>
          <a:prstGeom prst="rect">
            <a:avLst/>
          </a:prstGeom>
        </p:spPr>
      </p:pic>
      <p:pic>
        <p:nvPicPr>
          <p:cNvPr id="5" name="Picture 4" descr="C:\Users\AndraErina\Desktop\VISI_LOGO\png_logo\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" y="336058"/>
            <a:ext cx="882731" cy="11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7483" y="5455068"/>
            <a:ext cx="99011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>
                <a:solidFill>
                  <a:srgbClr val="59673D"/>
                </a:solidFill>
              </a:rPr>
              <a:t>Kontaktpersona Cēsu konsultāciju birojā: </a:t>
            </a:r>
          </a:p>
          <a:p>
            <a:r>
              <a:rPr lang="lv-LV" b="1" i="1" dirty="0" smtClean="0">
                <a:solidFill>
                  <a:srgbClr val="59673D"/>
                </a:solidFill>
              </a:rPr>
              <a:t>Inga Ezergaile, </a:t>
            </a:r>
            <a:r>
              <a:rPr lang="lv-LV" sz="2000" b="1" i="1" dirty="0" smtClean="0">
                <a:solidFill>
                  <a:srgbClr val="59673D"/>
                </a:solidFill>
              </a:rPr>
              <a:t>28340075</a:t>
            </a:r>
            <a:r>
              <a:rPr lang="lv-LV" i="1" dirty="0" smtClean="0">
                <a:solidFill>
                  <a:srgbClr val="59673D"/>
                </a:solidFill>
              </a:rPr>
              <a:t>, inga.ezergaile@llkc.lv</a:t>
            </a:r>
            <a:endParaRPr lang="lv-LV" i="1" dirty="0">
              <a:solidFill>
                <a:srgbClr val="59673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54" y="2564904"/>
            <a:ext cx="2276872" cy="2276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577115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496" y="602685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rgbClr val="59673D"/>
                </a:solidFill>
              </a:rPr>
              <a:t>LLKC Cēsu konsultāciju biroja sniegtie pakalpojumi lauku attīstībā: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1772815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Konsultācijas </a:t>
            </a:r>
            <a:r>
              <a:rPr lang="lv-LV" sz="2400" dirty="0"/>
              <a:t>lauku uzņēmējiem, uzsākot </a:t>
            </a:r>
            <a:r>
              <a:rPr lang="lv-LV" sz="2400" dirty="0" smtClean="0"/>
              <a:t>uzņēmējdarbību;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Jauniešu </a:t>
            </a:r>
            <a:r>
              <a:rPr lang="lv-LV" sz="2400" dirty="0"/>
              <a:t>informēšana un izglītošana par uzņēmējdarbības iespējām </a:t>
            </a:r>
            <a:r>
              <a:rPr lang="lv-LV" sz="2400" dirty="0" smtClean="0"/>
              <a:t>laukos;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Informat</a:t>
            </a:r>
            <a:r>
              <a:rPr lang="lv-LV" sz="2400" dirty="0" smtClean="0"/>
              <a:t>ī</a:t>
            </a:r>
            <a:r>
              <a:rPr lang="en-US" sz="2400" dirty="0" smtClean="0"/>
              <a:t>vie, izglītojošie semināri</a:t>
            </a:r>
            <a:r>
              <a:rPr lang="lv-LV" sz="2400" dirty="0" smtClean="0"/>
              <a:t>;</a:t>
            </a:r>
            <a:endParaRPr lang="en-US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 smtClean="0"/>
              <a:t>«</a:t>
            </a:r>
            <a:r>
              <a:rPr lang="en-US" sz="2400" dirty="0" smtClean="0"/>
              <a:t>Novada garša</a:t>
            </a:r>
            <a:r>
              <a:rPr lang="lv-LV" sz="2400" dirty="0" smtClean="0"/>
              <a:t>» </a:t>
            </a:r>
            <a:r>
              <a:rPr lang="en-US" sz="2400" dirty="0" smtClean="0"/>
              <a:t>- vietējo produktu </a:t>
            </a:r>
            <a:r>
              <a:rPr lang="lv-LV" sz="2400" dirty="0" smtClean="0"/>
              <a:t> </a:t>
            </a:r>
            <a:r>
              <a:rPr lang="en-US" sz="2400" dirty="0" smtClean="0"/>
              <a:t>noieta veicināšana</a:t>
            </a:r>
            <a:r>
              <a:rPr lang="lv-LV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lv-LV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3200" dirty="0"/>
          </a:p>
        </p:txBody>
      </p:sp>
      <p:pic>
        <p:nvPicPr>
          <p:cNvPr id="7" name="Picture 6" descr="C:\Users\AndraErina\Desktop\VISI_LOGO\png_logo\Log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" y="336058"/>
            <a:ext cx="882731" cy="11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3481" y="4819803"/>
            <a:ext cx="99011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i="1" dirty="0" smtClean="0">
              <a:solidFill>
                <a:srgbClr val="59673D"/>
              </a:solidFill>
            </a:endParaRPr>
          </a:p>
          <a:p>
            <a:endParaRPr lang="lv-LV" i="1" dirty="0">
              <a:solidFill>
                <a:srgbClr val="59673D"/>
              </a:solidFill>
            </a:endParaRPr>
          </a:p>
          <a:p>
            <a:r>
              <a:rPr lang="lv-LV" i="1" dirty="0" smtClean="0">
                <a:solidFill>
                  <a:srgbClr val="59673D"/>
                </a:solidFill>
              </a:rPr>
              <a:t>Kontaktpersona Cēsu konsultāciju birojā: </a:t>
            </a:r>
          </a:p>
          <a:p>
            <a:r>
              <a:rPr lang="lv-LV" b="1" i="1" dirty="0" smtClean="0">
                <a:solidFill>
                  <a:srgbClr val="59673D"/>
                </a:solidFill>
              </a:rPr>
              <a:t>Dace Kalniņa, </a:t>
            </a:r>
            <a:r>
              <a:rPr lang="lv-LV" sz="2000" b="1" i="1" dirty="0" smtClean="0">
                <a:solidFill>
                  <a:srgbClr val="59673D"/>
                </a:solidFill>
              </a:rPr>
              <a:t>28381477</a:t>
            </a:r>
            <a:r>
              <a:rPr lang="lv-LV" b="1" i="1" dirty="0" smtClean="0">
                <a:solidFill>
                  <a:srgbClr val="59673D"/>
                </a:solidFill>
              </a:rPr>
              <a:t>, </a:t>
            </a:r>
            <a:r>
              <a:rPr lang="lv-LV" i="1" dirty="0" smtClean="0">
                <a:solidFill>
                  <a:srgbClr val="59673D"/>
                </a:solidFill>
              </a:rPr>
              <a:t>dace.kalnina@llkc.lv</a:t>
            </a:r>
          </a:p>
          <a:p>
            <a:r>
              <a:rPr lang="lv-LV" b="1" i="1" dirty="0">
                <a:solidFill>
                  <a:srgbClr val="59673D"/>
                </a:solidFill>
              </a:rPr>
              <a:t>Gunda Kazerovska, </a:t>
            </a:r>
            <a:r>
              <a:rPr lang="lv-LV" sz="2000" b="1" i="1" dirty="0">
                <a:solidFill>
                  <a:srgbClr val="59673D"/>
                </a:solidFill>
              </a:rPr>
              <a:t>29135291</a:t>
            </a:r>
            <a:r>
              <a:rPr lang="lv-LV" b="1" i="1" dirty="0">
                <a:solidFill>
                  <a:srgbClr val="59673D"/>
                </a:solidFill>
              </a:rPr>
              <a:t>, </a:t>
            </a:r>
            <a:r>
              <a:rPr lang="lv-LV" i="1" dirty="0">
                <a:solidFill>
                  <a:srgbClr val="59673D"/>
                </a:solidFill>
              </a:rPr>
              <a:t>gunda.kazerovska@llkc.lv</a:t>
            </a:r>
          </a:p>
          <a:p>
            <a:endParaRPr lang="lv-LV" i="1" dirty="0">
              <a:solidFill>
                <a:srgbClr val="59673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07" y="1225632"/>
            <a:ext cx="2253353" cy="2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00" y="764704"/>
            <a:ext cx="1130525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rgbClr val="59673D"/>
                </a:solidFill>
              </a:rPr>
              <a:t>Saimniecību un mežu apmeklējumu nodrošināšana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Latvijas Lauku konsultāciju un izglītības </a:t>
            </a:r>
            <a:r>
              <a:rPr lang="lv-LV" sz="2400" dirty="0" smtClean="0"/>
              <a:t>centrs veic </a:t>
            </a:r>
            <a:r>
              <a:rPr lang="lv-LV" sz="2400" dirty="0"/>
              <a:t>saimniecību un mežu apmeklējumu nodrošināšanu Lauku attīstības programmas (LAP) investīciju pasākumu 2014.–2020. gadam ietvaros. </a:t>
            </a:r>
            <a:endParaRPr lang="lv-LV" sz="24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Uz mācībām iepriekš jāpiesakās - vietu skaits ierobežots.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lv-LV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0" y="2980819"/>
            <a:ext cx="5184576" cy="3840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07" y="3005227"/>
            <a:ext cx="5691492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ce\Desktop\LLKC_vad\Apmeklējumi_2020\Integrētie_2020-augusts\Raksts_bildes_integr.1\IMG_6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4" y="31665"/>
            <a:ext cx="4531910" cy="39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e\Desktop\LLKC_vad\Apmeklējumi_2020\Integrētie_2020-augusts\Raksts_bildes_integr.1\IMG_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14" y="31665"/>
            <a:ext cx="5470133" cy="45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ce\Desktop\LLKC_vad\Apmeklējumi_2020\Integrētie_2020-augusts\Raksts_bildes_integr.1\IMG_6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852936"/>
            <a:ext cx="4635297" cy="38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996952"/>
            <a:ext cx="5500474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2996952"/>
            <a:ext cx="4392488" cy="3573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040" y="269762"/>
            <a:ext cx="114966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rgbClr val="59673D"/>
                </a:solidFill>
              </a:rPr>
              <a:t>Apmācības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Latvijas Lauku attīstības programmas 2014.-</a:t>
            </a:r>
            <a:r>
              <a:rPr lang="lv-LV" sz="2400" dirty="0" smtClean="0"/>
              <a:t>2020. gadam </a:t>
            </a:r>
            <a:r>
              <a:rPr lang="lv-LV" sz="2400" dirty="0"/>
              <a:t>“Zināšanu pārneses un informācijas pasākumi” apakšpasākuma “Profesionālās izglītība un prasmju apguves pasākumi” ietvaros organizējam apmācības  lauksaimniekiem, </a:t>
            </a:r>
            <a:r>
              <a:rPr lang="lv-LV" sz="2400" dirty="0" smtClean="0"/>
              <a:t>lauksaimniecības nozarē nodarbinātajiem;</a:t>
            </a:r>
            <a:endParaRPr lang="lv-LV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400" dirty="0"/>
              <a:t>Uz mācībām iepriekš jāpiesakās - vietu skaits ierobežots.</a:t>
            </a:r>
          </a:p>
        </p:txBody>
      </p:sp>
    </p:spTree>
    <p:extLst>
      <p:ext uri="{BB962C8B-B14F-4D97-AF65-F5344CB8AC3E}">
        <p14:creationId xmlns:p14="http://schemas.microsoft.com/office/powerpoint/2010/main" val="39101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8114</TotalTime>
  <Words>429</Words>
  <Application>Microsoft Office PowerPoint</Application>
  <PresentationFormat>Custom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PALDIES!</vt:lpstr>
    </vt:vector>
  </TitlesOfParts>
  <Company>LLKC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14</dc:title>
  <dc:creator>Purina</dc:creator>
  <cp:lastModifiedBy>User</cp:lastModifiedBy>
  <cp:revision>339</cp:revision>
  <cp:lastPrinted>2017-09-05T08:41:34Z</cp:lastPrinted>
  <dcterms:created xsi:type="dcterms:W3CDTF">2011-04-08T07:54:04Z</dcterms:created>
  <dcterms:modified xsi:type="dcterms:W3CDTF">2020-11-13T07:53:18Z</dcterms:modified>
</cp:coreProperties>
</file>