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9"/>
  </p:handoutMasterIdLst>
  <p:sldIdLst>
    <p:sldId id="256" r:id="rId2"/>
    <p:sldId id="266" r:id="rId3"/>
    <p:sldId id="264" r:id="rId4"/>
    <p:sldId id="265" r:id="rId5"/>
    <p:sldId id="267" r:id="rId6"/>
    <p:sldId id="268" r:id="rId7"/>
    <p:sldId id="269" r:id="rId8"/>
    <p:sldId id="270" r:id="rId9"/>
    <p:sldId id="280" r:id="rId10"/>
    <p:sldId id="271" r:id="rId11"/>
    <p:sldId id="272" r:id="rId12"/>
    <p:sldId id="273" r:id="rId13"/>
    <p:sldId id="274" r:id="rId14"/>
    <p:sldId id="275" r:id="rId15"/>
    <p:sldId id="276" r:id="rId16"/>
    <p:sldId id="279" r:id="rId17"/>
    <p:sldId id="277" r:id="rId18"/>
  </p:sldIdLst>
  <p:sldSz cx="9144000" cy="6858000" type="screen4x3"/>
  <p:notesSz cx="6797675" cy="9926638"/>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470" autoAdjust="0"/>
  </p:normalViewPr>
  <p:slideViewPr>
    <p:cSldViewPr>
      <p:cViewPr varScale="1">
        <p:scale>
          <a:sx n="64" d="100"/>
          <a:sy n="64" d="100"/>
        </p:scale>
        <p:origin x="1350" y="60"/>
      </p:cViewPr>
      <p:guideLst>
        <p:guide orient="horz" pos="2160"/>
        <p:guide pos="2880"/>
      </p:guideLst>
    </p:cSldViewPr>
  </p:slideViewPr>
  <p:outlineViewPr>
    <p:cViewPr>
      <p:scale>
        <a:sx n="33" d="100"/>
        <a:sy n="33" d="100"/>
      </p:scale>
      <p:origin x="0" y="2617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6708BEDC-61B6-4BC5-BB99-3175C959398F}" type="datetimeFigureOut">
              <a:rPr lang="lv-LV" smtClean="0"/>
              <a:t>30.10.2018.</a:t>
            </a:fld>
            <a:endParaRPr lang="lv-LV"/>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81A7D834-85A4-4DBB-B585-FE257CEE4323}" type="slidenum">
              <a:rPr lang="lv-LV" smtClean="0"/>
              <a:t>‹#›</a:t>
            </a:fld>
            <a:endParaRPr lang="lv-LV"/>
          </a:p>
        </p:txBody>
      </p:sp>
    </p:spTree>
    <p:extLst>
      <p:ext uri="{BB962C8B-B14F-4D97-AF65-F5344CB8AC3E}">
        <p14:creationId xmlns:p14="http://schemas.microsoft.com/office/powerpoint/2010/main" val="424082342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CF59DB57-0C11-42A7-88FB-72585ABE34D2}" type="datetimeFigureOut">
              <a:rPr lang="lv-LV" smtClean="0"/>
              <a:t>30.10.2018.</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6" name="Slide Number Placeholder 5"/>
          <p:cNvSpPr>
            <a:spLocks noGrp="1"/>
          </p:cNvSpPr>
          <p:nvPr>
            <p:ph type="sldNum" sz="quarter" idx="12"/>
          </p:nvPr>
        </p:nvSpPr>
        <p:spPr/>
        <p:txBody>
          <a:bodyPr/>
          <a:lstStyle/>
          <a:p>
            <a:fld id="{990A1705-09DB-43B0-98FE-91A2F5031E47}" type="slidenum">
              <a:rPr lang="lv-LV" smtClean="0"/>
              <a:t>‹#›</a:t>
            </a:fld>
            <a:endParaRPr lang="lv-LV" dirty="0"/>
          </a:p>
        </p:txBody>
      </p:sp>
    </p:spTree>
    <p:extLst>
      <p:ext uri="{BB962C8B-B14F-4D97-AF65-F5344CB8AC3E}">
        <p14:creationId xmlns:p14="http://schemas.microsoft.com/office/powerpoint/2010/main" val="1671028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CF59DB57-0C11-42A7-88FB-72585ABE34D2}" type="datetimeFigureOut">
              <a:rPr lang="lv-LV" smtClean="0"/>
              <a:t>30.10.2018.</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6" name="Slide Number Placeholder 5"/>
          <p:cNvSpPr>
            <a:spLocks noGrp="1"/>
          </p:cNvSpPr>
          <p:nvPr>
            <p:ph type="sldNum" sz="quarter" idx="12"/>
          </p:nvPr>
        </p:nvSpPr>
        <p:spPr/>
        <p:txBody>
          <a:bodyPr/>
          <a:lstStyle/>
          <a:p>
            <a:fld id="{990A1705-09DB-43B0-98FE-91A2F5031E47}" type="slidenum">
              <a:rPr lang="lv-LV" smtClean="0"/>
              <a:t>‹#›</a:t>
            </a:fld>
            <a:endParaRPr lang="lv-LV" dirty="0"/>
          </a:p>
        </p:txBody>
      </p:sp>
    </p:spTree>
    <p:extLst>
      <p:ext uri="{BB962C8B-B14F-4D97-AF65-F5344CB8AC3E}">
        <p14:creationId xmlns:p14="http://schemas.microsoft.com/office/powerpoint/2010/main" val="41445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CF59DB57-0C11-42A7-88FB-72585ABE34D2}" type="datetimeFigureOut">
              <a:rPr lang="lv-LV" smtClean="0"/>
              <a:t>30.10.2018.</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6" name="Slide Number Placeholder 5"/>
          <p:cNvSpPr>
            <a:spLocks noGrp="1"/>
          </p:cNvSpPr>
          <p:nvPr>
            <p:ph type="sldNum" sz="quarter" idx="12"/>
          </p:nvPr>
        </p:nvSpPr>
        <p:spPr/>
        <p:txBody>
          <a:bodyPr/>
          <a:lstStyle/>
          <a:p>
            <a:fld id="{990A1705-09DB-43B0-98FE-91A2F5031E47}" type="slidenum">
              <a:rPr lang="lv-LV" smtClean="0"/>
              <a:t>‹#›</a:t>
            </a:fld>
            <a:endParaRPr lang="lv-LV" dirty="0"/>
          </a:p>
        </p:txBody>
      </p:sp>
    </p:spTree>
    <p:extLst>
      <p:ext uri="{BB962C8B-B14F-4D97-AF65-F5344CB8AC3E}">
        <p14:creationId xmlns:p14="http://schemas.microsoft.com/office/powerpoint/2010/main" val="501057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CF59DB57-0C11-42A7-88FB-72585ABE34D2}" type="datetimeFigureOut">
              <a:rPr lang="lv-LV" smtClean="0"/>
              <a:t>30.10.2018.</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6" name="Slide Number Placeholder 5"/>
          <p:cNvSpPr>
            <a:spLocks noGrp="1"/>
          </p:cNvSpPr>
          <p:nvPr>
            <p:ph type="sldNum" sz="quarter" idx="12"/>
          </p:nvPr>
        </p:nvSpPr>
        <p:spPr/>
        <p:txBody>
          <a:bodyPr/>
          <a:lstStyle/>
          <a:p>
            <a:fld id="{990A1705-09DB-43B0-98FE-91A2F5031E47}" type="slidenum">
              <a:rPr lang="lv-LV" smtClean="0"/>
              <a:t>‹#›</a:t>
            </a:fld>
            <a:endParaRPr lang="lv-LV" dirty="0"/>
          </a:p>
        </p:txBody>
      </p:sp>
    </p:spTree>
    <p:extLst>
      <p:ext uri="{BB962C8B-B14F-4D97-AF65-F5344CB8AC3E}">
        <p14:creationId xmlns:p14="http://schemas.microsoft.com/office/powerpoint/2010/main" val="280255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59DB57-0C11-42A7-88FB-72585ABE34D2}" type="datetimeFigureOut">
              <a:rPr lang="lv-LV" smtClean="0"/>
              <a:t>30.10.2018.</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6" name="Slide Number Placeholder 5"/>
          <p:cNvSpPr>
            <a:spLocks noGrp="1"/>
          </p:cNvSpPr>
          <p:nvPr>
            <p:ph type="sldNum" sz="quarter" idx="12"/>
          </p:nvPr>
        </p:nvSpPr>
        <p:spPr/>
        <p:txBody>
          <a:bodyPr/>
          <a:lstStyle/>
          <a:p>
            <a:fld id="{990A1705-09DB-43B0-98FE-91A2F5031E47}" type="slidenum">
              <a:rPr lang="lv-LV" smtClean="0"/>
              <a:t>‹#›</a:t>
            </a:fld>
            <a:endParaRPr lang="lv-LV" dirty="0"/>
          </a:p>
        </p:txBody>
      </p:sp>
    </p:spTree>
    <p:extLst>
      <p:ext uri="{BB962C8B-B14F-4D97-AF65-F5344CB8AC3E}">
        <p14:creationId xmlns:p14="http://schemas.microsoft.com/office/powerpoint/2010/main" val="3972060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CF59DB57-0C11-42A7-88FB-72585ABE34D2}" type="datetimeFigureOut">
              <a:rPr lang="lv-LV" smtClean="0"/>
              <a:t>30.10.2018.</a:t>
            </a:fld>
            <a:endParaRPr lang="lv-LV" dirty="0"/>
          </a:p>
        </p:txBody>
      </p:sp>
      <p:sp>
        <p:nvSpPr>
          <p:cNvPr id="6" name="Footer Placeholder 5"/>
          <p:cNvSpPr>
            <a:spLocks noGrp="1"/>
          </p:cNvSpPr>
          <p:nvPr>
            <p:ph type="ftr" sz="quarter" idx="11"/>
          </p:nvPr>
        </p:nvSpPr>
        <p:spPr/>
        <p:txBody>
          <a:bodyPr/>
          <a:lstStyle/>
          <a:p>
            <a:endParaRPr lang="lv-LV" dirty="0"/>
          </a:p>
        </p:txBody>
      </p:sp>
      <p:sp>
        <p:nvSpPr>
          <p:cNvPr id="7" name="Slide Number Placeholder 6"/>
          <p:cNvSpPr>
            <a:spLocks noGrp="1"/>
          </p:cNvSpPr>
          <p:nvPr>
            <p:ph type="sldNum" sz="quarter" idx="12"/>
          </p:nvPr>
        </p:nvSpPr>
        <p:spPr/>
        <p:txBody>
          <a:bodyPr/>
          <a:lstStyle/>
          <a:p>
            <a:fld id="{990A1705-09DB-43B0-98FE-91A2F5031E47}" type="slidenum">
              <a:rPr lang="lv-LV" smtClean="0"/>
              <a:t>‹#›</a:t>
            </a:fld>
            <a:endParaRPr lang="lv-LV" dirty="0"/>
          </a:p>
        </p:txBody>
      </p:sp>
    </p:spTree>
    <p:extLst>
      <p:ext uri="{BB962C8B-B14F-4D97-AF65-F5344CB8AC3E}">
        <p14:creationId xmlns:p14="http://schemas.microsoft.com/office/powerpoint/2010/main" val="409376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CF59DB57-0C11-42A7-88FB-72585ABE34D2}" type="datetimeFigureOut">
              <a:rPr lang="lv-LV" smtClean="0"/>
              <a:t>30.10.2018.</a:t>
            </a:fld>
            <a:endParaRPr lang="lv-LV" dirty="0"/>
          </a:p>
        </p:txBody>
      </p:sp>
      <p:sp>
        <p:nvSpPr>
          <p:cNvPr id="8" name="Footer Placeholder 7"/>
          <p:cNvSpPr>
            <a:spLocks noGrp="1"/>
          </p:cNvSpPr>
          <p:nvPr>
            <p:ph type="ftr" sz="quarter" idx="11"/>
          </p:nvPr>
        </p:nvSpPr>
        <p:spPr/>
        <p:txBody>
          <a:bodyPr/>
          <a:lstStyle/>
          <a:p>
            <a:endParaRPr lang="lv-LV" dirty="0"/>
          </a:p>
        </p:txBody>
      </p:sp>
      <p:sp>
        <p:nvSpPr>
          <p:cNvPr id="9" name="Slide Number Placeholder 8"/>
          <p:cNvSpPr>
            <a:spLocks noGrp="1"/>
          </p:cNvSpPr>
          <p:nvPr>
            <p:ph type="sldNum" sz="quarter" idx="12"/>
          </p:nvPr>
        </p:nvSpPr>
        <p:spPr/>
        <p:txBody>
          <a:bodyPr/>
          <a:lstStyle/>
          <a:p>
            <a:fld id="{990A1705-09DB-43B0-98FE-91A2F5031E47}" type="slidenum">
              <a:rPr lang="lv-LV" smtClean="0"/>
              <a:t>‹#›</a:t>
            </a:fld>
            <a:endParaRPr lang="lv-LV" dirty="0"/>
          </a:p>
        </p:txBody>
      </p:sp>
    </p:spTree>
    <p:extLst>
      <p:ext uri="{BB962C8B-B14F-4D97-AF65-F5344CB8AC3E}">
        <p14:creationId xmlns:p14="http://schemas.microsoft.com/office/powerpoint/2010/main" val="1713125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CF59DB57-0C11-42A7-88FB-72585ABE34D2}" type="datetimeFigureOut">
              <a:rPr lang="lv-LV" smtClean="0"/>
              <a:t>30.10.2018.</a:t>
            </a:fld>
            <a:endParaRPr lang="lv-LV" dirty="0"/>
          </a:p>
        </p:txBody>
      </p:sp>
      <p:sp>
        <p:nvSpPr>
          <p:cNvPr id="4" name="Footer Placeholder 3"/>
          <p:cNvSpPr>
            <a:spLocks noGrp="1"/>
          </p:cNvSpPr>
          <p:nvPr>
            <p:ph type="ftr" sz="quarter" idx="11"/>
          </p:nvPr>
        </p:nvSpPr>
        <p:spPr/>
        <p:txBody>
          <a:bodyPr/>
          <a:lstStyle/>
          <a:p>
            <a:endParaRPr lang="lv-LV" dirty="0"/>
          </a:p>
        </p:txBody>
      </p:sp>
      <p:sp>
        <p:nvSpPr>
          <p:cNvPr id="5" name="Slide Number Placeholder 4"/>
          <p:cNvSpPr>
            <a:spLocks noGrp="1"/>
          </p:cNvSpPr>
          <p:nvPr>
            <p:ph type="sldNum" sz="quarter" idx="12"/>
          </p:nvPr>
        </p:nvSpPr>
        <p:spPr/>
        <p:txBody>
          <a:bodyPr/>
          <a:lstStyle/>
          <a:p>
            <a:fld id="{990A1705-09DB-43B0-98FE-91A2F5031E47}" type="slidenum">
              <a:rPr lang="lv-LV" smtClean="0"/>
              <a:t>‹#›</a:t>
            </a:fld>
            <a:endParaRPr lang="lv-LV" dirty="0"/>
          </a:p>
        </p:txBody>
      </p:sp>
    </p:spTree>
    <p:extLst>
      <p:ext uri="{BB962C8B-B14F-4D97-AF65-F5344CB8AC3E}">
        <p14:creationId xmlns:p14="http://schemas.microsoft.com/office/powerpoint/2010/main" val="2874614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9DB57-0C11-42A7-88FB-72585ABE34D2}" type="datetimeFigureOut">
              <a:rPr lang="lv-LV" smtClean="0"/>
              <a:t>30.10.2018.</a:t>
            </a:fld>
            <a:endParaRPr lang="lv-LV" dirty="0"/>
          </a:p>
        </p:txBody>
      </p:sp>
      <p:sp>
        <p:nvSpPr>
          <p:cNvPr id="3" name="Footer Placeholder 2"/>
          <p:cNvSpPr>
            <a:spLocks noGrp="1"/>
          </p:cNvSpPr>
          <p:nvPr>
            <p:ph type="ftr" sz="quarter" idx="11"/>
          </p:nvPr>
        </p:nvSpPr>
        <p:spPr/>
        <p:txBody>
          <a:bodyPr/>
          <a:lstStyle/>
          <a:p>
            <a:endParaRPr lang="lv-LV" dirty="0"/>
          </a:p>
        </p:txBody>
      </p:sp>
      <p:sp>
        <p:nvSpPr>
          <p:cNvPr id="4" name="Slide Number Placeholder 3"/>
          <p:cNvSpPr>
            <a:spLocks noGrp="1"/>
          </p:cNvSpPr>
          <p:nvPr>
            <p:ph type="sldNum" sz="quarter" idx="12"/>
          </p:nvPr>
        </p:nvSpPr>
        <p:spPr/>
        <p:txBody>
          <a:bodyPr/>
          <a:lstStyle/>
          <a:p>
            <a:fld id="{990A1705-09DB-43B0-98FE-91A2F5031E47}" type="slidenum">
              <a:rPr lang="lv-LV" smtClean="0"/>
              <a:t>‹#›</a:t>
            </a:fld>
            <a:endParaRPr lang="lv-LV" dirty="0"/>
          </a:p>
        </p:txBody>
      </p:sp>
    </p:spTree>
    <p:extLst>
      <p:ext uri="{BB962C8B-B14F-4D97-AF65-F5344CB8AC3E}">
        <p14:creationId xmlns:p14="http://schemas.microsoft.com/office/powerpoint/2010/main" val="3544750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59DB57-0C11-42A7-88FB-72585ABE34D2}" type="datetimeFigureOut">
              <a:rPr lang="lv-LV" smtClean="0"/>
              <a:t>30.10.2018.</a:t>
            </a:fld>
            <a:endParaRPr lang="lv-LV" dirty="0"/>
          </a:p>
        </p:txBody>
      </p:sp>
      <p:sp>
        <p:nvSpPr>
          <p:cNvPr id="6" name="Footer Placeholder 5"/>
          <p:cNvSpPr>
            <a:spLocks noGrp="1"/>
          </p:cNvSpPr>
          <p:nvPr>
            <p:ph type="ftr" sz="quarter" idx="11"/>
          </p:nvPr>
        </p:nvSpPr>
        <p:spPr/>
        <p:txBody>
          <a:bodyPr/>
          <a:lstStyle/>
          <a:p>
            <a:endParaRPr lang="lv-LV" dirty="0"/>
          </a:p>
        </p:txBody>
      </p:sp>
      <p:sp>
        <p:nvSpPr>
          <p:cNvPr id="7" name="Slide Number Placeholder 6"/>
          <p:cNvSpPr>
            <a:spLocks noGrp="1"/>
          </p:cNvSpPr>
          <p:nvPr>
            <p:ph type="sldNum" sz="quarter" idx="12"/>
          </p:nvPr>
        </p:nvSpPr>
        <p:spPr/>
        <p:txBody>
          <a:bodyPr/>
          <a:lstStyle/>
          <a:p>
            <a:fld id="{990A1705-09DB-43B0-98FE-91A2F5031E47}" type="slidenum">
              <a:rPr lang="lv-LV" smtClean="0"/>
              <a:t>‹#›</a:t>
            </a:fld>
            <a:endParaRPr lang="lv-LV" dirty="0"/>
          </a:p>
        </p:txBody>
      </p:sp>
    </p:spTree>
    <p:extLst>
      <p:ext uri="{BB962C8B-B14F-4D97-AF65-F5344CB8AC3E}">
        <p14:creationId xmlns:p14="http://schemas.microsoft.com/office/powerpoint/2010/main" val="3686671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59DB57-0C11-42A7-88FB-72585ABE34D2}" type="datetimeFigureOut">
              <a:rPr lang="lv-LV" smtClean="0"/>
              <a:t>30.10.2018.</a:t>
            </a:fld>
            <a:endParaRPr lang="lv-LV" dirty="0"/>
          </a:p>
        </p:txBody>
      </p:sp>
      <p:sp>
        <p:nvSpPr>
          <p:cNvPr id="6" name="Footer Placeholder 5"/>
          <p:cNvSpPr>
            <a:spLocks noGrp="1"/>
          </p:cNvSpPr>
          <p:nvPr>
            <p:ph type="ftr" sz="quarter" idx="11"/>
          </p:nvPr>
        </p:nvSpPr>
        <p:spPr/>
        <p:txBody>
          <a:bodyPr/>
          <a:lstStyle/>
          <a:p>
            <a:endParaRPr lang="lv-LV" dirty="0"/>
          </a:p>
        </p:txBody>
      </p:sp>
      <p:sp>
        <p:nvSpPr>
          <p:cNvPr id="7" name="Slide Number Placeholder 6"/>
          <p:cNvSpPr>
            <a:spLocks noGrp="1"/>
          </p:cNvSpPr>
          <p:nvPr>
            <p:ph type="sldNum" sz="quarter" idx="12"/>
          </p:nvPr>
        </p:nvSpPr>
        <p:spPr/>
        <p:txBody>
          <a:bodyPr/>
          <a:lstStyle/>
          <a:p>
            <a:fld id="{990A1705-09DB-43B0-98FE-91A2F5031E47}" type="slidenum">
              <a:rPr lang="lv-LV" smtClean="0"/>
              <a:t>‹#›</a:t>
            </a:fld>
            <a:endParaRPr lang="lv-LV" dirty="0"/>
          </a:p>
        </p:txBody>
      </p:sp>
    </p:spTree>
    <p:extLst>
      <p:ext uri="{BB962C8B-B14F-4D97-AF65-F5344CB8AC3E}">
        <p14:creationId xmlns:p14="http://schemas.microsoft.com/office/powerpoint/2010/main" val="871057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9DB57-0C11-42A7-88FB-72585ABE34D2}" type="datetimeFigureOut">
              <a:rPr lang="lv-LV" smtClean="0"/>
              <a:t>30.10.2018.</a:t>
            </a:fld>
            <a:endParaRPr lang="lv-LV"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0A1705-09DB-43B0-98FE-91A2F5031E47}" type="slidenum">
              <a:rPr lang="lv-LV" smtClean="0"/>
              <a:t>‹#›</a:t>
            </a:fld>
            <a:endParaRPr lang="lv-LV" dirty="0"/>
          </a:p>
        </p:txBody>
      </p:sp>
    </p:spTree>
    <p:extLst>
      <p:ext uri="{BB962C8B-B14F-4D97-AF65-F5344CB8AC3E}">
        <p14:creationId xmlns:p14="http://schemas.microsoft.com/office/powerpoint/2010/main" val="2471799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video%20konferencei/Sapropelis%20Ogres%20piens/St&#257;du%20audz&#275;t&#257;ju%20biedr&#299;ba.xspf" TargetMode="External"/><Relationship Id="rId2" Type="http://schemas.openxmlformats.org/officeDocument/2006/relationships/hyperlink" Target="video%20konferencei/Sapropelis%20Ogres%20piens/IMG_0135%20-%20Copy.MOV"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1772816"/>
            <a:ext cx="8784976" cy="1512168"/>
          </a:xfrm>
        </p:spPr>
        <p:txBody>
          <a:bodyPr>
            <a:normAutofit fontScale="90000"/>
          </a:bodyPr>
          <a:lstStyle/>
          <a:p>
            <a:r>
              <a:rPr lang="lv-LV" b="1" dirty="0" smtClean="0">
                <a:solidFill>
                  <a:schemeClr val="accent3">
                    <a:lumMod val="50000"/>
                  </a:schemeClr>
                </a:solidFill>
                <a:latin typeface="Cambria" panose="02040503050406030204" pitchFamily="18" charset="0"/>
              </a:rPr>
              <a:t/>
            </a:r>
            <a:br>
              <a:rPr lang="lv-LV" b="1" dirty="0" smtClean="0">
                <a:solidFill>
                  <a:schemeClr val="accent3">
                    <a:lumMod val="50000"/>
                  </a:schemeClr>
                </a:solidFill>
                <a:latin typeface="Cambria" panose="02040503050406030204" pitchFamily="18" charset="0"/>
              </a:rPr>
            </a:br>
            <a:r>
              <a:rPr lang="lv-LV" sz="2700" b="1" dirty="0" smtClean="0">
                <a:solidFill>
                  <a:schemeClr val="accent3">
                    <a:lumMod val="50000"/>
                  </a:schemeClr>
                </a:solidFill>
                <a:latin typeface="Cambria" panose="02040503050406030204" pitchFamily="18" charset="0"/>
              </a:rPr>
              <a:t>Konference</a:t>
            </a:r>
            <a:r>
              <a:rPr lang="lv-LV" b="1" dirty="0" smtClean="0">
                <a:solidFill>
                  <a:schemeClr val="accent3">
                    <a:lumMod val="50000"/>
                  </a:schemeClr>
                </a:solidFill>
                <a:latin typeface="Cambria" panose="02040503050406030204" pitchFamily="18" charset="0"/>
              </a:rPr>
              <a:t/>
            </a:r>
            <a:br>
              <a:rPr lang="lv-LV" b="1" dirty="0" smtClean="0">
                <a:solidFill>
                  <a:schemeClr val="accent3">
                    <a:lumMod val="50000"/>
                  </a:schemeClr>
                </a:solidFill>
                <a:latin typeface="Cambria" panose="02040503050406030204" pitchFamily="18" charset="0"/>
              </a:rPr>
            </a:br>
            <a:r>
              <a:rPr lang="lv-LV" sz="3600" b="1" dirty="0" smtClean="0">
                <a:solidFill>
                  <a:schemeClr val="accent3">
                    <a:lumMod val="50000"/>
                  </a:schemeClr>
                </a:solidFill>
                <a:latin typeface="Cambria" panose="02040503050406030204" pitchFamily="18" charset="0"/>
              </a:rPr>
              <a:t>«Eiropas </a:t>
            </a:r>
            <a:r>
              <a:rPr lang="lv-LV" sz="3600" b="1" dirty="0">
                <a:solidFill>
                  <a:schemeClr val="accent3">
                    <a:lumMod val="50000"/>
                  </a:schemeClr>
                </a:solidFill>
                <a:latin typeface="Cambria" panose="02040503050406030204" pitchFamily="18" charset="0"/>
              </a:rPr>
              <a:t>inovāciju partnerības darba grupu projekti </a:t>
            </a:r>
            <a:r>
              <a:rPr lang="lv-LV" sz="3600" b="1" dirty="0" smtClean="0">
                <a:solidFill>
                  <a:schemeClr val="accent3">
                    <a:lumMod val="50000"/>
                  </a:schemeClr>
                </a:solidFill>
                <a:latin typeface="Cambria" panose="02040503050406030204" pitchFamily="18" charset="0"/>
              </a:rPr>
              <a:t>Latvijā»</a:t>
            </a:r>
            <a:r>
              <a:rPr lang="lv-LV" sz="3600" dirty="0">
                <a:solidFill>
                  <a:schemeClr val="accent3">
                    <a:lumMod val="50000"/>
                  </a:schemeClr>
                </a:solidFill>
                <a:latin typeface="Cambria" panose="02040503050406030204" pitchFamily="18" charset="0"/>
              </a:rPr>
              <a:t/>
            </a:r>
            <a:br>
              <a:rPr lang="lv-LV" sz="3600" dirty="0">
                <a:solidFill>
                  <a:schemeClr val="accent3">
                    <a:lumMod val="50000"/>
                  </a:schemeClr>
                </a:solidFill>
                <a:latin typeface="Cambria" panose="02040503050406030204" pitchFamily="18" charset="0"/>
              </a:rPr>
            </a:br>
            <a:r>
              <a:rPr lang="lv-LV" sz="3600" dirty="0" smtClean="0">
                <a:solidFill>
                  <a:schemeClr val="accent3">
                    <a:lumMod val="50000"/>
                  </a:schemeClr>
                </a:solidFill>
                <a:latin typeface="Cambria" panose="02040503050406030204" pitchFamily="18" charset="0"/>
              </a:rPr>
              <a:t/>
            </a:r>
            <a:br>
              <a:rPr lang="lv-LV" sz="3600" dirty="0" smtClean="0">
                <a:solidFill>
                  <a:schemeClr val="accent3">
                    <a:lumMod val="50000"/>
                  </a:schemeClr>
                </a:solidFill>
                <a:latin typeface="Cambria" panose="02040503050406030204" pitchFamily="18" charset="0"/>
              </a:rPr>
            </a:br>
            <a:endParaRPr lang="lv-LV" sz="3600" i="1" dirty="0">
              <a:solidFill>
                <a:schemeClr val="accent3">
                  <a:lumMod val="50000"/>
                </a:schemeClr>
              </a:solidFill>
              <a:latin typeface="Cambria" panose="02040503050406030204" pitchFamily="18" charset="0"/>
            </a:endParaRPr>
          </a:p>
        </p:txBody>
      </p:sp>
      <p:sp>
        <p:nvSpPr>
          <p:cNvPr id="3" name="Subtitle 2"/>
          <p:cNvSpPr>
            <a:spLocks noGrp="1"/>
          </p:cNvSpPr>
          <p:nvPr>
            <p:ph type="subTitle" idx="1"/>
          </p:nvPr>
        </p:nvSpPr>
        <p:spPr>
          <a:xfrm>
            <a:off x="1115616" y="4668057"/>
            <a:ext cx="6400800" cy="792088"/>
          </a:xfrm>
        </p:spPr>
        <p:txBody>
          <a:bodyPr>
            <a:normAutofit fontScale="55000" lnSpcReduction="20000"/>
          </a:bodyPr>
          <a:lstStyle/>
          <a:p>
            <a:r>
              <a:rPr lang="lv-LV" sz="4400" b="1" dirty="0" smtClean="0">
                <a:latin typeface="Cambria" panose="02040503050406030204" pitchFamily="18" charset="0"/>
              </a:rPr>
              <a:t>Ozolnieki</a:t>
            </a:r>
          </a:p>
          <a:p>
            <a:r>
              <a:rPr lang="lv-LV" sz="4400" dirty="0" smtClean="0">
                <a:latin typeface="Cambria" panose="02040503050406030204" pitchFamily="18" charset="0"/>
              </a:rPr>
              <a:t>31/10/2018 </a:t>
            </a:r>
            <a:endParaRPr lang="lv-LV" sz="4400" dirty="0">
              <a:latin typeface="Cambria" panose="02040503050406030204" pitchFamily="18" charset="0"/>
            </a:endParaRPr>
          </a:p>
          <a:p>
            <a:endParaRPr lang="lv-LV" dirty="0"/>
          </a:p>
        </p:txBody>
      </p:sp>
      <p:sp>
        <p:nvSpPr>
          <p:cNvPr id="5" name="TextBox 4"/>
          <p:cNvSpPr txBox="1"/>
          <p:nvPr/>
        </p:nvSpPr>
        <p:spPr>
          <a:xfrm>
            <a:off x="1964679" y="3305773"/>
            <a:ext cx="6480720" cy="707886"/>
          </a:xfrm>
          <a:prstGeom prst="rect">
            <a:avLst/>
          </a:prstGeom>
          <a:noFill/>
        </p:spPr>
        <p:txBody>
          <a:bodyPr wrap="square" rtlCol="0">
            <a:spAutoFit/>
          </a:bodyPr>
          <a:lstStyle/>
          <a:p>
            <a:r>
              <a:rPr lang="lv-LV" sz="4000" b="1" dirty="0" smtClean="0">
                <a:solidFill>
                  <a:schemeClr val="accent3">
                    <a:lumMod val="75000"/>
                  </a:schemeClr>
                </a:solidFill>
                <a:latin typeface="Cambria" panose="02040503050406030204" pitchFamily="18" charset="0"/>
              </a:rPr>
              <a:t>Saimnieku viedoklis</a:t>
            </a:r>
            <a:endParaRPr lang="lv-LV" sz="4000" b="1" dirty="0">
              <a:solidFill>
                <a:schemeClr val="accent3">
                  <a:lumMod val="75000"/>
                </a:schemeClr>
              </a:solidFill>
              <a:latin typeface="Cambria" panose="02040503050406030204" pitchFamily="18" charset="0"/>
            </a:endParaRPr>
          </a:p>
        </p:txBody>
      </p:sp>
    </p:spTree>
    <p:extLst>
      <p:ext uri="{BB962C8B-B14F-4D97-AF65-F5344CB8AC3E}">
        <p14:creationId xmlns:p14="http://schemas.microsoft.com/office/powerpoint/2010/main" val="7872000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80728"/>
            <a:ext cx="8445624" cy="4525963"/>
          </a:xfrm>
        </p:spPr>
        <p:txBody>
          <a:bodyPr/>
          <a:lstStyle/>
          <a:p>
            <a:r>
              <a:rPr lang="lv-LV" b="1" dirty="0" smtClean="0">
                <a:latin typeface="Cambria" panose="02040503050406030204" pitchFamily="18" charset="0"/>
              </a:rPr>
              <a:t>Projekts «Jaunas </a:t>
            </a:r>
            <a:r>
              <a:rPr lang="lv-LV" b="1" dirty="0">
                <a:latin typeface="Cambria" panose="02040503050406030204" pitchFamily="18" charset="0"/>
              </a:rPr>
              <a:t>tehnoloģijas un ekonomiski pamatoti risinājumi vietējās lopbarības ražošanai cūkkopībā: ģenētiski nemodificētas sojas un jaunu lopbarības miežu šķirņu audzēšana </a:t>
            </a:r>
            <a:r>
              <a:rPr lang="lv-LV" b="1" dirty="0" smtClean="0">
                <a:latin typeface="Cambria" panose="02040503050406030204" pitchFamily="18" charset="0"/>
              </a:rPr>
              <a:t>Latvijā»</a:t>
            </a:r>
            <a:endParaRPr lang="lv-LV" b="1" dirty="0">
              <a:latin typeface="Cambria" panose="02040503050406030204"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3550980"/>
            <a:ext cx="5544616" cy="3307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6783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507288" cy="1143000"/>
          </a:xfrm>
        </p:spPr>
        <p:txBody>
          <a:bodyPr>
            <a:normAutofit/>
          </a:bodyPr>
          <a:lstStyle/>
          <a:p>
            <a:r>
              <a:rPr lang="lv-LV" sz="3200" dirty="0">
                <a:latin typeface="Cambria" panose="02040503050406030204" pitchFamily="18" charset="0"/>
              </a:rPr>
              <a:t>Sergejs Virts, </a:t>
            </a:r>
            <a:r>
              <a:rPr lang="lv-LV" sz="3200" dirty="0" smtClean="0">
                <a:latin typeface="Cambria" panose="02040503050406030204" pitchFamily="18" charset="0"/>
              </a:rPr>
              <a:t>“</a:t>
            </a:r>
            <a:r>
              <a:rPr lang="lv-LV" sz="3200" dirty="0">
                <a:latin typeface="Cambria" panose="02040503050406030204" pitchFamily="18" charset="0"/>
              </a:rPr>
              <a:t>Rubuļi” Saldus novads</a:t>
            </a:r>
          </a:p>
        </p:txBody>
      </p:sp>
      <p:sp>
        <p:nvSpPr>
          <p:cNvPr id="3" name="Content Placeholder 2"/>
          <p:cNvSpPr>
            <a:spLocks noGrp="1"/>
          </p:cNvSpPr>
          <p:nvPr>
            <p:ph idx="1"/>
          </p:nvPr>
        </p:nvSpPr>
        <p:spPr>
          <a:xfrm>
            <a:off x="179512" y="1484784"/>
            <a:ext cx="8856984" cy="4525963"/>
          </a:xfrm>
        </p:spPr>
        <p:txBody>
          <a:bodyPr/>
          <a:lstStyle/>
          <a:p>
            <a:pPr marL="0" indent="0">
              <a:buNone/>
            </a:pPr>
            <a:r>
              <a:rPr lang="lv-LV" sz="2000" dirty="0" smtClean="0">
                <a:solidFill>
                  <a:srgbClr val="191B0E"/>
                </a:solidFill>
                <a:latin typeface="Cambria" panose="02040503050406030204" pitchFamily="18" charset="0"/>
              </a:rPr>
              <a:t>«Esam </a:t>
            </a:r>
            <a:r>
              <a:rPr lang="lv-LV" sz="2000" dirty="0">
                <a:solidFill>
                  <a:srgbClr val="191B0E"/>
                </a:solidFill>
                <a:latin typeface="Cambria" panose="02040503050406030204" pitchFamily="18" charset="0"/>
              </a:rPr>
              <a:t>augkopības un cūkkopības saimniecība, mums ir svarīgi audzēt to, kas ir vajadzīgs mūsu cūkām. </a:t>
            </a:r>
            <a:br>
              <a:rPr lang="lv-LV" sz="2000" dirty="0">
                <a:solidFill>
                  <a:srgbClr val="191B0E"/>
                </a:solidFill>
                <a:latin typeface="Cambria" panose="02040503050406030204" pitchFamily="18" charset="0"/>
              </a:rPr>
            </a:br>
            <a:r>
              <a:rPr lang="lv-LV" sz="2000" dirty="0">
                <a:solidFill>
                  <a:srgbClr val="191B0E"/>
                </a:solidFill>
                <a:latin typeface="Cambria" panose="02040503050406030204" pitchFamily="18" charset="0"/>
              </a:rPr>
              <a:t>Soju audzēju jau ceturto gadu un labi redzu, cik daudz nezināmā: kā soju pareizi audzēt Latvijā, kā sēt, kā apkarot nezāles, kā pārstrādāt, kā izbarot cūkām.</a:t>
            </a:r>
            <a:br>
              <a:rPr lang="lv-LV" sz="2000" dirty="0">
                <a:solidFill>
                  <a:srgbClr val="191B0E"/>
                </a:solidFill>
                <a:latin typeface="Cambria" panose="02040503050406030204" pitchFamily="18" charset="0"/>
              </a:rPr>
            </a:br>
            <a:r>
              <a:rPr lang="lv-LV" sz="2000" dirty="0">
                <a:solidFill>
                  <a:srgbClr val="191B0E"/>
                </a:solidFill>
                <a:latin typeface="Cambria" panose="02040503050406030204" pitchFamily="18" charset="0"/>
              </a:rPr>
              <a:t> </a:t>
            </a:r>
            <a:br>
              <a:rPr lang="lv-LV" sz="2000" dirty="0">
                <a:solidFill>
                  <a:srgbClr val="191B0E"/>
                </a:solidFill>
                <a:latin typeface="Cambria" panose="02040503050406030204" pitchFamily="18" charset="0"/>
              </a:rPr>
            </a:br>
            <a:r>
              <a:rPr lang="lv-LV" sz="2000" dirty="0">
                <a:solidFill>
                  <a:srgbClr val="191B0E"/>
                </a:solidFill>
                <a:latin typeface="Cambria" panose="02040503050406030204" pitchFamily="18" charset="0"/>
              </a:rPr>
              <a:t>Citi  arī sāka  interesēties par  to, ko daru,  un ir vajadzīgas  ar skaitļiem pamatotas atbildes uz visiem jautājumiem. Tāpēc arī  esmu iniciators idejai par  zinātnieku un citu interesentu  apvienošanu kopīgam pētījumam</a:t>
            </a:r>
            <a:r>
              <a:rPr lang="lv-LV" sz="2000" dirty="0" smtClean="0">
                <a:solidFill>
                  <a:srgbClr val="191B0E"/>
                </a:solidFill>
                <a:latin typeface="Cambria" panose="02040503050406030204" pitchFamily="18" charset="0"/>
              </a:rPr>
              <a:t>.»</a:t>
            </a:r>
          </a:p>
          <a:p>
            <a:pPr marL="0" indent="0">
              <a:buNone/>
            </a:pPr>
            <a:r>
              <a:rPr lang="lv-LV" sz="2000" dirty="0" smtClean="0">
                <a:solidFill>
                  <a:srgbClr val="191B0E"/>
                </a:solidFill>
                <a:latin typeface="Cambria" panose="02040503050406030204" pitchFamily="18" charset="0"/>
              </a:rPr>
              <a:t>«...Projekta </a:t>
            </a:r>
            <a:r>
              <a:rPr lang="lv-LV" sz="2000" dirty="0">
                <a:solidFill>
                  <a:srgbClr val="191B0E"/>
                </a:solidFill>
                <a:latin typeface="Cambria" panose="02040503050406030204" pitchFamily="18" charset="0"/>
              </a:rPr>
              <a:t>laikā es uzklausīšu ekspertus, analizēšu un  pieņemšu lēmumu: sojai  nākotnē būt vai nebūt «Rubuļos».</a:t>
            </a:r>
            <a:endParaRPr lang="lv-LV" dirty="0">
              <a:latin typeface="Cambria" panose="02040503050406030204"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7908" y="4383546"/>
            <a:ext cx="4966092" cy="247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75" y="4797152"/>
            <a:ext cx="3535433" cy="2253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6147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143000"/>
          </a:xfrm>
        </p:spPr>
        <p:txBody>
          <a:bodyPr/>
          <a:lstStyle/>
          <a:p>
            <a:r>
              <a:rPr lang="en-US" sz="3600" dirty="0">
                <a:solidFill>
                  <a:srgbClr val="191B0E"/>
                </a:solidFill>
                <a:latin typeface="Cambria" panose="02040503050406030204" pitchFamily="18" charset="0"/>
              </a:rPr>
              <a:t>K</a:t>
            </a:r>
            <a:r>
              <a:rPr lang="lv-LV" sz="3600" dirty="0">
                <a:solidFill>
                  <a:srgbClr val="191B0E"/>
                </a:solidFill>
                <a:latin typeface="Cambria" panose="02040503050406030204" pitchFamily="18" charset="0"/>
              </a:rPr>
              <a:t>ārlis Ruks, </a:t>
            </a:r>
            <a:r>
              <a:rPr lang="lv-LV" sz="2400" dirty="0" smtClean="0">
                <a:solidFill>
                  <a:srgbClr val="191B0E"/>
                </a:solidFill>
                <a:latin typeface="Cambria" panose="02040503050406030204" pitchFamily="18" charset="0"/>
              </a:rPr>
              <a:t>ZS </a:t>
            </a:r>
            <a:r>
              <a:rPr lang="lv-LV" sz="2400" dirty="0">
                <a:solidFill>
                  <a:srgbClr val="191B0E"/>
                </a:solidFill>
                <a:latin typeface="Cambria" panose="02040503050406030204" pitchFamily="18" charset="0"/>
              </a:rPr>
              <a:t>“Jaunkalējiņi” Smiltenes novads</a:t>
            </a:r>
            <a:endParaRPr lang="lv-LV" dirty="0">
              <a:latin typeface="Cambria" panose="02040503050406030204" pitchFamily="18" charset="0"/>
            </a:endParaRPr>
          </a:p>
        </p:txBody>
      </p:sp>
      <p:sp>
        <p:nvSpPr>
          <p:cNvPr id="3" name="Content Placeholder 2"/>
          <p:cNvSpPr>
            <a:spLocks noGrp="1"/>
          </p:cNvSpPr>
          <p:nvPr>
            <p:ph idx="1"/>
          </p:nvPr>
        </p:nvSpPr>
        <p:spPr>
          <a:xfrm>
            <a:off x="179512" y="1484784"/>
            <a:ext cx="8784976" cy="4525963"/>
          </a:xfrm>
        </p:spPr>
        <p:txBody>
          <a:bodyPr>
            <a:normAutofit/>
          </a:bodyPr>
          <a:lstStyle/>
          <a:p>
            <a:pPr marL="0" lvl="0" indent="0">
              <a:lnSpc>
                <a:spcPct val="94000"/>
              </a:lnSpc>
              <a:spcBef>
                <a:spcPts val="1000"/>
              </a:spcBef>
              <a:spcAft>
                <a:spcPts val="200"/>
              </a:spcAft>
              <a:buNone/>
            </a:pPr>
            <a:r>
              <a:rPr lang="lv-LV" sz="2200" dirty="0" smtClean="0">
                <a:solidFill>
                  <a:srgbClr val="191B0E"/>
                </a:solidFill>
                <a:latin typeface="Cambria" panose="02040503050406030204" pitchFamily="18" charset="0"/>
              </a:rPr>
              <a:t>« </a:t>
            </a:r>
            <a:r>
              <a:rPr lang="en-US" sz="2200" dirty="0" err="1" smtClean="0">
                <a:solidFill>
                  <a:srgbClr val="191B0E"/>
                </a:solidFill>
                <a:latin typeface="Cambria" panose="02040503050406030204" pitchFamily="18" charset="0"/>
              </a:rPr>
              <a:t>Projekt</a:t>
            </a:r>
            <a:r>
              <a:rPr lang="lv-LV" sz="2200" dirty="0">
                <a:solidFill>
                  <a:srgbClr val="191B0E"/>
                </a:solidFill>
                <a:latin typeface="Cambria" panose="02040503050406030204" pitchFamily="18" charset="0"/>
              </a:rPr>
              <a:t>ā piekritu piedalīties tāpēc, ka man ir svarīgi, ar ko mēs barojam cūkas mūsu saimniecībā. Tā kā barības maisījumus gatavojam paši no mūsu saimniecībā izaudzētiem graudiem, tad vienīgais “vājais posms” bija proteīna piedeva, kurai izmantojām importētus sojas spraukumus. Tiem nevaram pierādīt ne izcelsmi, ne arī ražošanas veidu. </a:t>
            </a:r>
          </a:p>
          <a:p>
            <a:pPr marL="0" lvl="0" indent="0">
              <a:lnSpc>
                <a:spcPct val="94000"/>
              </a:lnSpc>
              <a:spcBef>
                <a:spcPts val="1000"/>
              </a:spcBef>
              <a:spcAft>
                <a:spcPts val="200"/>
              </a:spcAft>
              <a:buNone/>
            </a:pPr>
            <a:r>
              <a:rPr lang="lv-LV" sz="2200" dirty="0">
                <a:solidFill>
                  <a:srgbClr val="191B0E"/>
                </a:solidFill>
                <a:latin typeface="Cambria" panose="02040503050406030204" pitchFamily="18" charset="0"/>
              </a:rPr>
              <a:t>Tagad, izaudzējot soju savos laukos, es varu skaidri apzināties ka visas cūku barībā izmantotās sastāvdaļas ir “tīras”. Varu teikt ka 100% zinu, ar ko barojam savas cūkas un ka tās saņem veselīgu un pilnvērtīgu barību</a:t>
            </a:r>
            <a:r>
              <a:rPr lang="lv-LV" sz="2200" dirty="0" smtClean="0">
                <a:solidFill>
                  <a:srgbClr val="191B0E"/>
                </a:solidFill>
                <a:latin typeface="Cambria" panose="02040503050406030204" pitchFamily="18" charset="0"/>
              </a:rPr>
              <a:t>.»</a:t>
            </a:r>
            <a:endParaRPr lang="lv-LV" sz="2200" dirty="0">
              <a:latin typeface="Cambria" panose="020405030504060302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642" y="4365104"/>
            <a:ext cx="3362274" cy="2520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9944" y="4509558"/>
            <a:ext cx="3168698"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2978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4525963"/>
          </a:xfrm>
        </p:spPr>
        <p:txBody>
          <a:bodyPr/>
          <a:lstStyle/>
          <a:p>
            <a:r>
              <a:rPr lang="lv-LV" b="1" dirty="0" smtClean="0">
                <a:latin typeface="Cambria"/>
                <a:ea typeface="MS Mincho"/>
                <a:cs typeface="Times New Roman"/>
              </a:rPr>
              <a:t>Projekts «Inovatīvas </a:t>
            </a:r>
            <a:r>
              <a:rPr lang="lv-LV" b="1" dirty="0">
                <a:latin typeface="Cambria"/>
                <a:ea typeface="MS Mincho"/>
                <a:cs typeface="Times New Roman"/>
              </a:rPr>
              <a:t>ārstnieciskas pārtikas izstrāde malnutrīcijas/disfāgijas slimniekiem, radot jaunu, nacionāli nozīmīgu produktu ar augstu pievienoto </a:t>
            </a:r>
            <a:r>
              <a:rPr lang="lv-LV" b="1" dirty="0" smtClean="0">
                <a:latin typeface="Cambria"/>
                <a:ea typeface="MS Mincho"/>
                <a:cs typeface="Times New Roman"/>
              </a:rPr>
              <a:t>vērtību»</a:t>
            </a:r>
            <a:endParaRPr lang="lv-LV" dirty="0"/>
          </a:p>
        </p:txBody>
      </p:sp>
    </p:spTree>
    <p:extLst>
      <p:ext uri="{BB962C8B-B14F-4D97-AF65-F5344CB8AC3E}">
        <p14:creationId xmlns:p14="http://schemas.microsoft.com/office/powerpoint/2010/main" val="4202735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708920"/>
            <a:ext cx="8445624" cy="4847606"/>
          </a:xfrm>
        </p:spPr>
        <p:txBody>
          <a:bodyPr>
            <a:normAutofit/>
          </a:bodyPr>
          <a:lstStyle/>
          <a:p>
            <a:pPr marL="0" indent="0">
              <a:lnSpc>
                <a:spcPct val="107000"/>
              </a:lnSpc>
              <a:spcAft>
                <a:spcPts val="800"/>
              </a:spcAft>
              <a:buNone/>
            </a:pPr>
            <a:r>
              <a:rPr lang="en-US" sz="2400" dirty="0">
                <a:latin typeface="Cambria" panose="02040503050406030204" pitchFamily="18" charset="0"/>
                <a:ea typeface="Calibri"/>
                <a:cs typeface="Calibri"/>
              </a:rPr>
              <a:t>Šis projekts mums Z/S Kurpnieki kā bioloģiski sertificētai zemnieku saimniecībai ir aktuāls, jo tas ļauj vēl vairāk izzināt mūsu audzēto BIO produktu vērtības, to pielietojumu un ļauj saprast kā  tomēr dabīgas izejvielas var būt noderīgas arī medicīnas jomā.</a:t>
            </a:r>
            <a:endParaRPr lang="lv-LV" sz="2400" dirty="0">
              <a:latin typeface="Cambria" panose="02040503050406030204" pitchFamily="18" charset="0"/>
              <a:ea typeface="Calibri"/>
              <a:cs typeface="Calibri"/>
            </a:endParaRPr>
          </a:p>
          <a:p>
            <a:pPr marL="0" indent="0">
              <a:buNone/>
            </a:pPr>
            <a:r>
              <a:rPr lang="en-US" sz="2400" dirty="0">
                <a:latin typeface="Cambria" panose="02040503050406030204" pitchFamily="18" charset="0"/>
                <a:ea typeface="Calibri"/>
                <a:cs typeface="Calibri"/>
              </a:rPr>
              <a:t>Tas nozīmē to, ka BIO produktu patērētāju lokā būs medicīnas iestādes, kuras līdz šim, kā zināms, izmanto ķīmiskus maisījumus speciālā uztura nodrošināšanai.</a:t>
            </a:r>
            <a:endParaRPr lang="lv-LV" sz="2400" dirty="0">
              <a:latin typeface="Cambria" panose="020405030504060302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086839"/>
            <a:ext cx="3614737"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15840"/>
            <a:ext cx="2116137"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5477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5976" y="1844824"/>
            <a:ext cx="4680520" cy="4525963"/>
          </a:xfrm>
        </p:spPr>
        <p:txBody>
          <a:bodyPr/>
          <a:lstStyle/>
          <a:p>
            <a:r>
              <a:rPr lang="lv-LV" b="1" dirty="0" smtClean="0">
                <a:latin typeface="Cambria"/>
                <a:ea typeface="MS Mincho"/>
                <a:cs typeface="Times New Roman"/>
              </a:rPr>
              <a:t>Projekts «Jauni </a:t>
            </a:r>
            <a:r>
              <a:rPr lang="lv-LV" b="1" dirty="0">
                <a:latin typeface="Cambria"/>
                <a:ea typeface="MS Mincho"/>
                <a:cs typeface="Times New Roman"/>
              </a:rPr>
              <a:t>risinājumi piena produktu un to pārstrādes blakusproduktu </a:t>
            </a:r>
            <a:r>
              <a:rPr lang="lv-LV" b="1" dirty="0" smtClean="0">
                <a:latin typeface="Cambria"/>
                <a:ea typeface="MS Mincho"/>
                <a:cs typeface="Times New Roman"/>
              </a:rPr>
              <a:t>ražošanā»</a:t>
            </a:r>
            <a:endParaRPr lang="lv-LV"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44824"/>
            <a:ext cx="3871203" cy="283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0016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143000"/>
          </a:xfrm>
        </p:spPr>
        <p:txBody>
          <a:bodyPr/>
          <a:lstStyle/>
          <a:p>
            <a:r>
              <a:rPr lang="lv-LV" dirty="0" smtClean="0">
                <a:latin typeface="Cambria" panose="02040503050406030204" pitchFamily="18" charset="0"/>
              </a:rPr>
              <a:t>Kārlis Zauers, Jaunpils </a:t>
            </a:r>
            <a:r>
              <a:rPr lang="lv-LV" dirty="0">
                <a:latin typeface="Cambria" panose="02040503050406030204" pitchFamily="18" charset="0"/>
              </a:rPr>
              <a:t>LIS</a:t>
            </a:r>
          </a:p>
        </p:txBody>
      </p:sp>
      <p:sp>
        <p:nvSpPr>
          <p:cNvPr id="3" name="Content Placeholder 2"/>
          <p:cNvSpPr>
            <a:spLocks noGrp="1"/>
          </p:cNvSpPr>
          <p:nvPr>
            <p:ph idx="1"/>
          </p:nvPr>
        </p:nvSpPr>
        <p:spPr>
          <a:xfrm>
            <a:off x="2267744" y="1600200"/>
            <a:ext cx="6768752" cy="4525963"/>
          </a:xfrm>
        </p:spPr>
        <p:txBody>
          <a:bodyPr>
            <a:normAutofit fontScale="47500" lnSpcReduction="20000"/>
          </a:bodyPr>
          <a:lstStyle/>
          <a:p>
            <a:pPr marL="0" indent="0" algn="just">
              <a:lnSpc>
                <a:spcPct val="150000"/>
              </a:lnSpc>
              <a:spcAft>
                <a:spcPts val="800"/>
              </a:spcAft>
              <a:buNone/>
            </a:pPr>
            <a:r>
              <a:rPr lang="lv-LV" sz="4200" dirty="0">
                <a:latin typeface="Cambria" panose="02040503050406030204" pitchFamily="18" charset="0"/>
                <a:ea typeface="Calibri"/>
                <a:cs typeface="Times New Roman"/>
              </a:rPr>
              <a:t>Saimniecība iegūs dabīgas un veselīgas lopbarības sastāvdaļas un piedevas, kas spēs samazināt saimniecības atkarību no citu ĢMO  saturošu barības avotu izmantošanas. </a:t>
            </a:r>
            <a:endParaRPr lang="lv-LV" sz="4200" dirty="0" smtClean="0">
              <a:latin typeface="Cambria" panose="02040503050406030204" pitchFamily="18" charset="0"/>
              <a:ea typeface="Calibri"/>
              <a:cs typeface="Times New Roman"/>
            </a:endParaRPr>
          </a:p>
          <a:p>
            <a:pPr marL="0" indent="0" algn="just">
              <a:lnSpc>
                <a:spcPct val="150000"/>
              </a:lnSpc>
              <a:spcAft>
                <a:spcPts val="800"/>
              </a:spcAft>
              <a:buNone/>
            </a:pPr>
            <a:r>
              <a:rPr lang="lv-LV" sz="4200" dirty="0" smtClean="0">
                <a:latin typeface="Cambria" panose="02040503050406030204" pitchFamily="18" charset="0"/>
                <a:ea typeface="Calibri"/>
                <a:cs typeface="Times New Roman"/>
              </a:rPr>
              <a:t>Tas </a:t>
            </a:r>
            <a:r>
              <a:rPr lang="lv-LV" sz="4200" dirty="0">
                <a:latin typeface="Cambria" panose="02040503050406030204" pitchFamily="18" charset="0"/>
                <a:ea typeface="Calibri"/>
                <a:cs typeface="Times New Roman"/>
              </a:rPr>
              <a:t>ļaus iegūt augstvērtīgāku pienu. Samazināsies piena lopkopības nevēlamā ietekme uz apkārtējo vidi. </a:t>
            </a:r>
            <a:endParaRPr lang="lv-LV" sz="4200" dirty="0" smtClean="0">
              <a:latin typeface="Cambria" panose="02040503050406030204" pitchFamily="18" charset="0"/>
              <a:ea typeface="Calibri"/>
              <a:cs typeface="Times New Roman"/>
            </a:endParaRPr>
          </a:p>
          <a:p>
            <a:pPr marL="0" indent="0" algn="just">
              <a:lnSpc>
                <a:spcPct val="150000"/>
              </a:lnSpc>
              <a:spcAft>
                <a:spcPts val="800"/>
              </a:spcAft>
              <a:buNone/>
            </a:pPr>
            <a:r>
              <a:rPr lang="lv-LV" sz="4200" dirty="0" smtClean="0">
                <a:latin typeface="Cambria" panose="02040503050406030204" pitchFamily="18" charset="0"/>
                <a:ea typeface="Calibri"/>
                <a:cs typeface="Times New Roman"/>
              </a:rPr>
              <a:t>Iegūsim </a:t>
            </a:r>
            <a:r>
              <a:rPr lang="lv-LV" sz="4200" dirty="0">
                <a:latin typeface="Cambria" panose="02040503050406030204" pitchFamily="18" charset="0"/>
                <a:ea typeface="Calibri"/>
                <a:cs typeface="Times New Roman"/>
              </a:rPr>
              <a:t>lokālu produktu, kas var sekmēt vietējo ekonomiku. Pateicoties iegādātai sistēmai (CowScout), saimniecībai būs iespēja kontrolēt pētījumā iesaistīto dzīvnieku veselības stāvokli un ēdināšanas efektivitāti, kā arī ar iegādātajiem svariem saimniecība varēs veikt dzīvnieku svēršanu.</a:t>
            </a:r>
          </a:p>
          <a:p>
            <a:endParaRPr lang="lv-LV" dirty="0"/>
          </a:p>
        </p:txBody>
      </p:sp>
      <p:pic>
        <p:nvPicPr>
          <p:cNvPr id="12290" name="Picture 2" descr="C:\Users\AivaSaulite\Desktop\Inovāciju konference 31.10.2018\jauni piena produkti\KĀRLIS ZAU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700808"/>
            <a:ext cx="2088232" cy="2784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9234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07904" y="1556792"/>
            <a:ext cx="5256584" cy="4525963"/>
          </a:xfrm>
        </p:spPr>
        <p:txBody>
          <a:bodyPr>
            <a:normAutofit/>
          </a:bodyPr>
          <a:lstStyle/>
          <a:p>
            <a:r>
              <a:rPr lang="lv-LV" b="1" dirty="0" smtClean="0">
                <a:latin typeface="Cambria"/>
                <a:ea typeface="MS Mincho"/>
                <a:cs typeface="Times New Roman"/>
              </a:rPr>
              <a:t>Projekts «Mazcenas </a:t>
            </a:r>
            <a:r>
              <a:rPr lang="lv-LV" b="1" dirty="0">
                <a:latin typeface="Cambria"/>
                <a:ea typeface="MS Mincho"/>
                <a:cs typeface="Times New Roman"/>
              </a:rPr>
              <a:t>boluss spurekļa parametru monitoringam un agrīnai subakūtas spurekļa acidozes (SARA) diagnostikai </a:t>
            </a:r>
            <a:r>
              <a:rPr lang="lv-LV" b="1" dirty="0" smtClean="0">
                <a:latin typeface="Cambria"/>
                <a:ea typeface="MS Mincho"/>
                <a:cs typeface="Times New Roman"/>
              </a:rPr>
              <a:t>govīm»</a:t>
            </a:r>
            <a:endParaRPr lang="lv-LV"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8720"/>
            <a:ext cx="3384376" cy="5076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394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1920" y="1600200"/>
            <a:ext cx="5112568" cy="4525963"/>
          </a:xfrm>
        </p:spPr>
        <p:txBody>
          <a:bodyPr/>
          <a:lstStyle/>
          <a:p>
            <a:r>
              <a:rPr lang="lv-LV" b="1" dirty="0" smtClean="0">
                <a:latin typeface="Cambria"/>
                <a:ea typeface="MS Mincho"/>
                <a:cs typeface="Times New Roman"/>
              </a:rPr>
              <a:t>Projekts «Lēmumu </a:t>
            </a:r>
            <a:r>
              <a:rPr lang="lv-LV" b="1" dirty="0">
                <a:latin typeface="Cambria"/>
                <a:ea typeface="MS Mincho"/>
                <a:cs typeface="Times New Roman"/>
              </a:rPr>
              <a:t>pieņemšanas atbalsta sistēmas izstrāde ziemas kviešu lapu un vārpu slimību </a:t>
            </a:r>
            <a:r>
              <a:rPr lang="lv-LV" b="1" dirty="0" smtClean="0">
                <a:latin typeface="Cambria"/>
                <a:ea typeface="MS Mincho"/>
                <a:cs typeface="Times New Roman"/>
              </a:rPr>
              <a:t>ierobežošanai»</a:t>
            </a:r>
            <a:endParaRPr lang="lv-LV"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32656"/>
            <a:ext cx="3096344" cy="462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6781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908720"/>
            <a:ext cx="8229600" cy="1143000"/>
          </a:xfrm>
        </p:spPr>
        <p:txBody>
          <a:bodyPr>
            <a:normAutofit fontScale="90000"/>
          </a:bodyPr>
          <a:lstStyle/>
          <a:p>
            <a:r>
              <a:rPr lang="lv-LV" dirty="0">
                <a:latin typeface="Cambria" panose="02040503050406030204" pitchFamily="18" charset="0"/>
                <a:ea typeface="Calibri"/>
                <a:cs typeface="Arial"/>
              </a:rPr>
              <a:t>Inese Karlova SIA “PS Līdums”</a:t>
            </a:r>
            <a:r>
              <a:rPr lang="lv-LV" dirty="0">
                <a:ea typeface="Calibri"/>
                <a:cs typeface="Arial"/>
              </a:rPr>
              <a:t/>
            </a:r>
            <a:br>
              <a:rPr lang="lv-LV" dirty="0">
                <a:ea typeface="Calibri"/>
                <a:cs typeface="Arial"/>
              </a:rPr>
            </a:br>
            <a:endParaRPr lang="lv-LV" dirty="0"/>
          </a:p>
        </p:txBody>
      </p:sp>
      <p:sp>
        <p:nvSpPr>
          <p:cNvPr id="3" name="Content Placeholder 2"/>
          <p:cNvSpPr>
            <a:spLocks noGrp="1"/>
          </p:cNvSpPr>
          <p:nvPr>
            <p:ph idx="1"/>
          </p:nvPr>
        </p:nvSpPr>
        <p:spPr>
          <a:xfrm>
            <a:off x="421196" y="1628800"/>
            <a:ext cx="8229600" cy="1656184"/>
          </a:xfrm>
        </p:spPr>
        <p:txBody>
          <a:bodyPr>
            <a:normAutofit lnSpcReduction="10000"/>
          </a:bodyPr>
          <a:lstStyle/>
          <a:p>
            <a:pPr marL="0" indent="0" algn="just">
              <a:lnSpc>
                <a:spcPct val="107000"/>
              </a:lnSpc>
              <a:spcAft>
                <a:spcPts val="800"/>
              </a:spcAft>
              <a:buNone/>
            </a:pPr>
            <a:r>
              <a:rPr lang="lv-LV" dirty="0" smtClean="0">
                <a:latin typeface="Cambria" panose="02040503050406030204" pitchFamily="18" charset="0"/>
                <a:ea typeface="Calibri"/>
                <a:cs typeface="Arial"/>
              </a:rPr>
              <a:t>Saimniecība </a:t>
            </a:r>
            <a:r>
              <a:rPr lang="lv-LV" dirty="0">
                <a:latin typeface="Cambria" panose="02040503050406030204" pitchFamily="18" charset="0"/>
                <a:ea typeface="Calibri"/>
                <a:cs typeface="Arial"/>
              </a:rPr>
              <a:t>visā platībā (apmēram 3000 ha) kopš 2007. gada izmanto minimālās augsnes apstrādes tehnoloģijas. </a:t>
            </a:r>
            <a:endParaRPr lang="lv-LV"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4869160"/>
            <a:ext cx="214312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7544" y="3234353"/>
            <a:ext cx="7992888" cy="1673150"/>
          </a:xfrm>
          <a:prstGeom prst="rect">
            <a:avLst/>
          </a:prstGeom>
          <a:noFill/>
        </p:spPr>
        <p:txBody>
          <a:bodyPr wrap="square" rtlCol="0">
            <a:spAutoFit/>
          </a:bodyPr>
          <a:lstStyle/>
          <a:p>
            <a:pPr lvl="0" algn="just">
              <a:lnSpc>
                <a:spcPct val="107000"/>
              </a:lnSpc>
              <a:spcBef>
                <a:spcPct val="20000"/>
              </a:spcBef>
              <a:spcAft>
                <a:spcPts val="800"/>
              </a:spcAft>
            </a:pPr>
            <a:r>
              <a:rPr lang="lv-LV" sz="3200" dirty="0">
                <a:solidFill>
                  <a:prstClr val="black"/>
                </a:solidFill>
                <a:latin typeface="Cambria" panose="02040503050406030204" pitchFamily="18" charset="0"/>
                <a:ea typeface="Calibri"/>
                <a:cs typeface="Arial"/>
              </a:rPr>
              <a:t>Līdz ar to slimību ierobežošana ziemas kviešos ir būtiska tehnoloģijas sastāvdaļa, lai sasniegtu augstas </a:t>
            </a:r>
            <a:r>
              <a:rPr lang="lv-LV" sz="3200" dirty="0" smtClean="0">
                <a:solidFill>
                  <a:prstClr val="black"/>
                </a:solidFill>
                <a:latin typeface="Cambria" panose="02040503050406030204" pitchFamily="18" charset="0"/>
                <a:ea typeface="Calibri"/>
                <a:cs typeface="Arial"/>
              </a:rPr>
              <a:t>ražas</a:t>
            </a:r>
            <a:endParaRPr lang="lv-LV" sz="3200" dirty="0">
              <a:solidFill>
                <a:prstClr val="black"/>
              </a:solidFill>
              <a:latin typeface="Cambria" panose="02040503050406030204" pitchFamily="18" charset="0"/>
              <a:ea typeface="Calibri"/>
              <a:cs typeface="Arial"/>
            </a:endParaRPr>
          </a:p>
        </p:txBody>
      </p:sp>
    </p:spTree>
    <p:extLst>
      <p:ext uri="{BB962C8B-B14F-4D97-AF65-F5344CB8AC3E}">
        <p14:creationId xmlns:p14="http://schemas.microsoft.com/office/powerpoint/2010/main" val="13746982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68760"/>
            <a:ext cx="8229600" cy="706090"/>
          </a:xfrm>
        </p:spPr>
        <p:txBody>
          <a:bodyPr>
            <a:normAutofit fontScale="90000"/>
          </a:bodyPr>
          <a:lstStyle/>
          <a:p>
            <a:pPr marL="342900" lvl="0" indent="-342900">
              <a:lnSpc>
                <a:spcPct val="107000"/>
              </a:lnSpc>
              <a:spcBef>
                <a:spcPct val="20000"/>
              </a:spcBef>
              <a:spcAft>
                <a:spcPts val="800"/>
              </a:spcAft>
            </a:pPr>
            <a:r>
              <a:rPr lang="lv-LV" sz="4000" dirty="0">
                <a:solidFill>
                  <a:prstClr val="black"/>
                </a:solidFill>
                <a:latin typeface="Cambria" panose="02040503050406030204" pitchFamily="18" charset="0"/>
                <a:ea typeface="Calibri"/>
                <a:cs typeface="Arial"/>
              </a:rPr>
              <a:t>Uldis Vangalis  z/s “Sniedzes”</a:t>
            </a:r>
            <a:r>
              <a:rPr lang="lv-LV" sz="3000" dirty="0">
                <a:solidFill>
                  <a:prstClr val="black"/>
                </a:solidFill>
                <a:latin typeface="Cambria" panose="02040503050406030204" pitchFamily="18" charset="0"/>
                <a:ea typeface="Calibri"/>
                <a:cs typeface="Arial"/>
              </a:rPr>
              <a:t/>
            </a:r>
            <a:br>
              <a:rPr lang="lv-LV" sz="3000" dirty="0">
                <a:solidFill>
                  <a:prstClr val="black"/>
                </a:solidFill>
                <a:latin typeface="Cambria" panose="02040503050406030204" pitchFamily="18" charset="0"/>
                <a:ea typeface="Calibri"/>
                <a:cs typeface="Arial"/>
              </a:rPr>
            </a:br>
            <a:endParaRPr lang="lv-LV" dirty="0">
              <a:latin typeface="Cambria" panose="02040503050406030204" pitchFamily="18" charset="0"/>
            </a:endParaRPr>
          </a:p>
        </p:txBody>
      </p:sp>
      <p:sp>
        <p:nvSpPr>
          <p:cNvPr id="3" name="Content Placeholder 2"/>
          <p:cNvSpPr>
            <a:spLocks noGrp="1"/>
          </p:cNvSpPr>
          <p:nvPr>
            <p:ph idx="1"/>
          </p:nvPr>
        </p:nvSpPr>
        <p:spPr>
          <a:xfrm>
            <a:off x="457200" y="1600201"/>
            <a:ext cx="8229600" cy="1468760"/>
          </a:xfrm>
        </p:spPr>
        <p:txBody>
          <a:bodyPr>
            <a:normAutofit/>
          </a:bodyPr>
          <a:lstStyle/>
          <a:p>
            <a:pPr marL="0" indent="0">
              <a:lnSpc>
                <a:spcPct val="107000"/>
              </a:lnSpc>
              <a:spcAft>
                <a:spcPts val="800"/>
              </a:spcAft>
              <a:buNone/>
            </a:pPr>
            <a:r>
              <a:rPr lang="lv-LV" sz="2800" dirty="0" smtClean="0">
                <a:latin typeface="Cambria" panose="02040503050406030204" pitchFamily="18" charset="0"/>
                <a:ea typeface="Calibri"/>
                <a:cs typeface="Arial"/>
              </a:rPr>
              <a:t>Saimniecība </a:t>
            </a:r>
            <a:r>
              <a:rPr lang="lv-LV" sz="2800" dirty="0">
                <a:latin typeface="Cambria" panose="02040503050406030204" pitchFamily="18" charset="0"/>
                <a:ea typeface="Calibri"/>
                <a:cs typeface="Arial"/>
              </a:rPr>
              <a:t>apstrādā ap 1300 ha, no tiem ap 800 ha katru gadu ir ziemas kvieši. Tie veido lielu daļu saimniecības ieņēmumu. </a:t>
            </a:r>
            <a:endParaRPr lang="lv-LV" dirty="0"/>
          </a:p>
        </p:txBody>
      </p:sp>
      <p:sp>
        <p:nvSpPr>
          <p:cNvPr id="4" name="TextBox 3"/>
          <p:cNvSpPr txBox="1"/>
          <p:nvPr/>
        </p:nvSpPr>
        <p:spPr>
          <a:xfrm>
            <a:off x="467544" y="2996952"/>
            <a:ext cx="8136904" cy="1475404"/>
          </a:xfrm>
          <a:prstGeom prst="rect">
            <a:avLst/>
          </a:prstGeom>
          <a:noFill/>
        </p:spPr>
        <p:txBody>
          <a:bodyPr wrap="square" rtlCol="0">
            <a:spAutoFit/>
          </a:bodyPr>
          <a:lstStyle/>
          <a:p>
            <a:pPr lvl="0">
              <a:lnSpc>
                <a:spcPct val="107000"/>
              </a:lnSpc>
              <a:spcBef>
                <a:spcPct val="20000"/>
              </a:spcBef>
              <a:spcAft>
                <a:spcPts val="800"/>
              </a:spcAft>
            </a:pPr>
            <a:r>
              <a:rPr lang="lv-LV" sz="2800" dirty="0">
                <a:solidFill>
                  <a:prstClr val="black"/>
                </a:solidFill>
                <a:latin typeface="Cambria" panose="02040503050406030204" pitchFamily="18" charset="0"/>
                <a:ea typeface="Calibri"/>
                <a:cs typeface="Arial"/>
              </a:rPr>
              <a:t>Fungicīdi pret slimībām tiek lietoti katru gadu, bet izmaksas ir augstas. Nav skaidrs, vai fungicīdu shēmas vienmēr dod labāko rezultātu. </a:t>
            </a:r>
          </a:p>
        </p:txBody>
      </p:sp>
      <p:sp>
        <p:nvSpPr>
          <p:cNvPr id="5" name="TextBox 4"/>
          <p:cNvSpPr txBox="1"/>
          <p:nvPr/>
        </p:nvSpPr>
        <p:spPr>
          <a:xfrm>
            <a:off x="467544" y="4365103"/>
            <a:ext cx="8136904" cy="1475404"/>
          </a:xfrm>
          <a:prstGeom prst="rect">
            <a:avLst/>
          </a:prstGeom>
          <a:noFill/>
        </p:spPr>
        <p:txBody>
          <a:bodyPr wrap="square" rtlCol="0">
            <a:spAutoFit/>
          </a:bodyPr>
          <a:lstStyle/>
          <a:p>
            <a:pPr lvl="0">
              <a:lnSpc>
                <a:spcPct val="107000"/>
              </a:lnSpc>
              <a:spcBef>
                <a:spcPct val="20000"/>
              </a:spcBef>
              <a:spcAft>
                <a:spcPts val="800"/>
              </a:spcAft>
            </a:pPr>
            <a:r>
              <a:rPr lang="lv-LV" sz="2800" dirty="0">
                <a:solidFill>
                  <a:prstClr val="black"/>
                </a:solidFill>
                <a:latin typeface="Cambria" panose="02040503050406030204" pitchFamily="18" charset="0"/>
                <a:ea typeface="Calibri"/>
                <a:cs typeface="Arial"/>
              </a:rPr>
              <a:t>Uzlabot slimību ierobežošanu un gūt labāku ekonomisko rezultātu ir motivācija, lai iesaistītos šādā projektā</a:t>
            </a:r>
            <a:r>
              <a:rPr lang="lv-LV" sz="2800" dirty="0" smtClean="0">
                <a:solidFill>
                  <a:prstClr val="black"/>
                </a:solidFill>
                <a:latin typeface="Cambria" panose="02040503050406030204" pitchFamily="18" charset="0"/>
                <a:ea typeface="Calibri"/>
                <a:cs typeface="Arial"/>
              </a:rPr>
              <a:t>.</a:t>
            </a:r>
            <a:endParaRPr lang="lv-LV" sz="2800" dirty="0">
              <a:solidFill>
                <a:prstClr val="black"/>
              </a:solidFill>
              <a:latin typeface="Cambria" panose="02040503050406030204" pitchFamily="18" charset="0"/>
              <a:ea typeface="Calibri"/>
              <a:cs typeface="Arial"/>
            </a:endParaRPr>
          </a:p>
        </p:txBody>
      </p:sp>
    </p:spTree>
    <p:extLst>
      <p:ext uri="{BB962C8B-B14F-4D97-AF65-F5344CB8AC3E}">
        <p14:creationId xmlns:p14="http://schemas.microsoft.com/office/powerpoint/2010/main" val="4174754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lv-LV" b="1" dirty="0" smtClean="0">
                <a:latin typeface="Cambria"/>
                <a:ea typeface="MS Mincho"/>
                <a:cs typeface="Times New Roman"/>
              </a:rPr>
              <a:t>Projekts «Inovatīvas </a:t>
            </a:r>
            <a:r>
              <a:rPr lang="lv-LV" b="1" dirty="0">
                <a:latin typeface="Cambria"/>
                <a:ea typeface="MS Mincho"/>
                <a:cs typeface="Times New Roman"/>
              </a:rPr>
              <a:t>dehidratācijas tehnoloģijas pielietojuma izpēte sapropeļa ieguvē, uz sapropeļa bāzes veidotu produktu izmantošanas iespējas augkopībā un </a:t>
            </a:r>
            <a:r>
              <a:rPr lang="lv-LV" b="1" dirty="0" smtClean="0">
                <a:latin typeface="Cambria"/>
                <a:ea typeface="MS Mincho"/>
                <a:cs typeface="Times New Roman"/>
              </a:rPr>
              <a:t>lopkopībā»</a:t>
            </a:r>
            <a:endParaRPr lang="lv-LV" dirty="0"/>
          </a:p>
        </p:txBody>
      </p:sp>
    </p:spTree>
    <p:extLst>
      <p:ext uri="{BB962C8B-B14F-4D97-AF65-F5344CB8AC3E}">
        <p14:creationId xmlns:p14="http://schemas.microsoft.com/office/powerpoint/2010/main" val="13006085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24744"/>
            <a:ext cx="8507288" cy="1143000"/>
          </a:xfrm>
        </p:spPr>
        <p:txBody>
          <a:bodyPr>
            <a:noAutofit/>
          </a:bodyPr>
          <a:lstStyle/>
          <a:p>
            <a:pPr algn="l">
              <a:spcAft>
                <a:spcPts val="0"/>
              </a:spcAft>
            </a:pPr>
            <a:r>
              <a:rPr lang="en-US" sz="2800" b="1" dirty="0">
                <a:latin typeface="Cambria" panose="02040503050406030204" pitchFamily="18" charset="0"/>
                <a:ea typeface="MS Mincho"/>
                <a:cs typeface="Times New Roman"/>
              </a:rPr>
              <a:t>Ivars </a:t>
            </a:r>
            <a:r>
              <a:rPr lang="en-US" sz="2800" b="1" dirty="0" smtClean="0">
                <a:latin typeface="Cambria" panose="02040503050406030204" pitchFamily="18" charset="0"/>
                <a:ea typeface="MS Mincho"/>
                <a:cs typeface="Times New Roman"/>
              </a:rPr>
              <a:t>Lukaševičs</a:t>
            </a:r>
            <a:r>
              <a:rPr lang="lv-LV" sz="2800" b="1" dirty="0" smtClean="0">
                <a:latin typeface="Cambria" panose="02040503050406030204" pitchFamily="18" charset="0"/>
                <a:ea typeface="MS Mincho"/>
                <a:cs typeface="Times New Roman"/>
              </a:rPr>
              <a:t>, </a:t>
            </a:r>
            <a:r>
              <a:rPr lang="en-US" sz="2800" b="1" dirty="0" smtClean="0">
                <a:latin typeface="Cambria" panose="02040503050406030204" pitchFamily="18" charset="0"/>
                <a:ea typeface="MS Mincho"/>
                <a:cs typeface="Times New Roman"/>
              </a:rPr>
              <a:t>SIA </a:t>
            </a:r>
            <a:r>
              <a:rPr lang="en-US" sz="2800" b="1" dirty="0">
                <a:latin typeface="Cambria" panose="02040503050406030204" pitchFamily="18" charset="0"/>
                <a:ea typeface="MS Mincho"/>
                <a:cs typeface="Times New Roman"/>
              </a:rPr>
              <a:t>“Dagdas aita” Valdes loceklis</a:t>
            </a:r>
            <a:r>
              <a:rPr lang="lv-LV" sz="2800" b="1" dirty="0">
                <a:latin typeface="Cambria" panose="02040503050406030204" pitchFamily="18" charset="0"/>
                <a:ea typeface="MS Mincho"/>
                <a:cs typeface="Times New Roman"/>
              </a:rPr>
              <a:t/>
            </a:r>
            <a:br>
              <a:rPr lang="lv-LV" sz="2800" b="1" dirty="0">
                <a:latin typeface="Cambria" panose="02040503050406030204" pitchFamily="18" charset="0"/>
                <a:ea typeface="MS Mincho"/>
                <a:cs typeface="Times New Roman"/>
              </a:rPr>
            </a:br>
            <a:r>
              <a:rPr lang="lv-LV" sz="2800" b="1" dirty="0">
                <a:latin typeface="Cambria" panose="02040503050406030204" pitchFamily="18" charset="0"/>
                <a:ea typeface="MS Mincho"/>
                <a:cs typeface="Times New Roman"/>
              </a:rPr>
              <a:t/>
            </a:r>
            <a:br>
              <a:rPr lang="lv-LV" sz="2800" b="1" dirty="0">
                <a:latin typeface="Cambria" panose="02040503050406030204" pitchFamily="18" charset="0"/>
                <a:ea typeface="MS Mincho"/>
                <a:cs typeface="Times New Roman"/>
              </a:rPr>
            </a:br>
            <a:endParaRPr lang="lv-LV" sz="2800" b="1" dirty="0">
              <a:latin typeface="Cambria" panose="02040503050406030204" pitchFamily="18" charset="0"/>
            </a:endParaRPr>
          </a:p>
        </p:txBody>
      </p:sp>
      <p:sp>
        <p:nvSpPr>
          <p:cNvPr id="3" name="Content Placeholder 2"/>
          <p:cNvSpPr>
            <a:spLocks noGrp="1"/>
          </p:cNvSpPr>
          <p:nvPr>
            <p:ph idx="1"/>
          </p:nvPr>
        </p:nvSpPr>
        <p:spPr>
          <a:xfrm>
            <a:off x="457200" y="1600201"/>
            <a:ext cx="8229600" cy="1828799"/>
          </a:xfrm>
        </p:spPr>
        <p:txBody>
          <a:bodyPr>
            <a:normAutofit lnSpcReduction="10000"/>
          </a:bodyPr>
          <a:lstStyle/>
          <a:p>
            <a:pPr marL="0" indent="0">
              <a:spcAft>
                <a:spcPts val="0"/>
              </a:spcAft>
              <a:buNone/>
            </a:pPr>
            <a:r>
              <a:rPr lang="en-US" sz="2200" dirty="0">
                <a:latin typeface="Cambria" panose="02040503050406030204" pitchFamily="18" charset="0"/>
                <a:ea typeface="MS Mincho"/>
                <a:cs typeface="Times New Roman"/>
              </a:rPr>
              <a:t>Aitkopības nozares attīstībā nepieciešamas inovatīvas metodes.</a:t>
            </a:r>
            <a:endParaRPr lang="lv-LV" sz="2200" dirty="0">
              <a:latin typeface="Cambria" panose="02040503050406030204" pitchFamily="18" charset="0"/>
              <a:ea typeface="MS Mincho"/>
              <a:cs typeface="Times New Roman"/>
            </a:endParaRPr>
          </a:p>
          <a:p>
            <a:pPr marL="0" indent="0">
              <a:spcAft>
                <a:spcPts val="0"/>
              </a:spcAft>
              <a:buNone/>
            </a:pPr>
            <a:r>
              <a:rPr lang="en-US" sz="2200" dirty="0">
                <a:latin typeface="Cambria" panose="02040503050406030204" pitchFamily="18" charset="0"/>
                <a:ea typeface="MS Mincho"/>
                <a:cs typeface="Times New Roman"/>
              </a:rPr>
              <a:t>Sapropeļa lopbarības piedevas izgatavošana varētu būt perspektīva aitu veselības profilakses nodrošināšanā. Šādas zinātniski pētnieciskas izstrādes būtu atbalstāmas visās lopkopības nozarēs, tādēļ esam ieinteresēti piedalīties šādos projektos. </a:t>
            </a:r>
            <a:endParaRPr lang="lv-LV"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4607439"/>
            <a:ext cx="3377952" cy="2250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7544" y="3284984"/>
            <a:ext cx="8496944" cy="1107996"/>
          </a:xfrm>
          <a:prstGeom prst="rect">
            <a:avLst/>
          </a:prstGeom>
          <a:noFill/>
        </p:spPr>
        <p:txBody>
          <a:bodyPr wrap="square" rtlCol="0">
            <a:spAutoFit/>
          </a:bodyPr>
          <a:lstStyle/>
          <a:p>
            <a:pPr lvl="0">
              <a:spcBef>
                <a:spcPct val="20000"/>
              </a:spcBef>
            </a:pPr>
            <a:r>
              <a:rPr lang="en-US" sz="2200" dirty="0">
                <a:solidFill>
                  <a:prstClr val="black"/>
                </a:solidFill>
                <a:latin typeface="Cambria" panose="02040503050406030204" pitchFamily="18" charset="0"/>
                <a:ea typeface="MS Mincho"/>
                <a:cs typeface="Times New Roman"/>
              </a:rPr>
              <a:t>Latvijas dabas bagātību izmantošana inovatīvu produktu radīšanā, kas aizstāj importētas barības piedevas dotu ieguldījumu gan nozares attīstībā, gan Latvijas ekonomikas izaugsmē kopumā.</a:t>
            </a:r>
            <a:endParaRPr lang="lv-LV" sz="2200" dirty="0">
              <a:solidFill>
                <a:prstClr val="black"/>
              </a:solidFill>
              <a:latin typeface="Cambria" panose="02040503050406030204" pitchFamily="18" charset="0"/>
              <a:ea typeface="MS Mincho"/>
              <a:cs typeface="Times New Roman"/>
            </a:endParaRPr>
          </a:p>
        </p:txBody>
      </p:sp>
    </p:spTree>
    <p:extLst>
      <p:ext uri="{BB962C8B-B14F-4D97-AF65-F5344CB8AC3E}">
        <p14:creationId xmlns:p14="http://schemas.microsoft.com/office/powerpoint/2010/main" val="107784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lv-LV" dirty="0" smtClean="0">
                <a:latin typeface="Cambria" panose="02040503050406030204" pitchFamily="18" charset="0"/>
              </a:rPr>
              <a:t>Līga Langmane, SIA «Ogres piens»</a:t>
            </a:r>
          </a:p>
          <a:p>
            <a:r>
              <a:rPr lang="lv-LV" dirty="0" smtClean="0">
                <a:latin typeface="Cambria" panose="02040503050406030204" pitchFamily="18" charset="0"/>
                <a:hlinkClick r:id="rId2" action="ppaction://hlinkfile"/>
              </a:rPr>
              <a:t>video </a:t>
            </a:r>
            <a:r>
              <a:rPr lang="lv-LV" dirty="0" err="1" smtClean="0">
                <a:latin typeface="Cambria" panose="02040503050406030204" pitchFamily="18" charset="0"/>
                <a:hlinkClick r:id="rId2" action="ppaction://hlinkfile"/>
              </a:rPr>
              <a:t>konferencei\Sapropelis</a:t>
            </a:r>
            <a:r>
              <a:rPr lang="lv-LV" dirty="0" smtClean="0">
                <a:latin typeface="Cambria" panose="02040503050406030204" pitchFamily="18" charset="0"/>
                <a:hlinkClick r:id="rId2" action="ppaction://hlinkfile"/>
              </a:rPr>
              <a:t> Ogres piens\IMG_0135 - </a:t>
            </a:r>
            <a:r>
              <a:rPr lang="lv-LV" dirty="0" err="1" smtClean="0">
                <a:latin typeface="Cambria" panose="02040503050406030204" pitchFamily="18" charset="0"/>
                <a:hlinkClick r:id="rId2" action="ppaction://hlinkfile"/>
              </a:rPr>
              <a:t>Copy.MOV</a:t>
            </a:r>
            <a:endParaRPr lang="lv-LV" dirty="0" smtClean="0">
              <a:latin typeface="Cambria" panose="02040503050406030204" pitchFamily="18" charset="0"/>
            </a:endParaRPr>
          </a:p>
          <a:p>
            <a:r>
              <a:rPr lang="lv-LV" dirty="0" smtClean="0">
                <a:latin typeface="Cambria" panose="02040503050406030204" pitchFamily="18" charset="0"/>
              </a:rPr>
              <a:t>Stādu audzētāju biedrība</a:t>
            </a:r>
          </a:p>
          <a:p>
            <a:r>
              <a:rPr lang="lv-LV" dirty="0" smtClean="0">
                <a:latin typeface="Cambria" panose="02040503050406030204" pitchFamily="18" charset="0"/>
                <a:hlinkClick r:id="rId3" action="ppaction://hlinkfile"/>
              </a:rPr>
              <a:t>video </a:t>
            </a:r>
            <a:r>
              <a:rPr lang="lv-LV" dirty="0" err="1" smtClean="0">
                <a:latin typeface="Cambria" panose="02040503050406030204" pitchFamily="18" charset="0"/>
                <a:hlinkClick r:id="rId3" action="ppaction://hlinkfile"/>
              </a:rPr>
              <a:t>konferencei\Sapropelis</a:t>
            </a:r>
            <a:r>
              <a:rPr lang="lv-LV" dirty="0" smtClean="0">
                <a:latin typeface="Cambria" panose="02040503050406030204" pitchFamily="18" charset="0"/>
                <a:hlinkClick r:id="rId3" action="ppaction://hlinkfile"/>
              </a:rPr>
              <a:t> Ogres </a:t>
            </a:r>
            <a:r>
              <a:rPr lang="lv-LV" dirty="0" err="1" smtClean="0">
                <a:latin typeface="Cambria" panose="02040503050406030204" pitchFamily="18" charset="0"/>
                <a:hlinkClick r:id="rId3" action="ppaction://hlinkfile"/>
              </a:rPr>
              <a:t>piens\Stādu</a:t>
            </a:r>
            <a:r>
              <a:rPr lang="lv-LV" dirty="0" smtClean="0">
                <a:latin typeface="Cambria" panose="02040503050406030204" pitchFamily="18" charset="0"/>
                <a:hlinkClick r:id="rId3" action="ppaction://hlinkfile"/>
              </a:rPr>
              <a:t> audzētāju </a:t>
            </a:r>
            <a:r>
              <a:rPr lang="lv-LV" dirty="0" err="1" smtClean="0">
                <a:latin typeface="Cambria" panose="02040503050406030204" pitchFamily="18" charset="0"/>
                <a:hlinkClick r:id="rId3" action="ppaction://hlinkfile"/>
              </a:rPr>
              <a:t>biedrība.xspf</a:t>
            </a:r>
            <a:endParaRPr lang="lv-LV" dirty="0" smtClean="0">
              <a:latin typeface="Cambria" panose="02040503050406030204" pitchFamily="18" charset="0"/>
            </a:endParaRPr>
          </a:p>
        </p:txBody>
      </p:sp>
    </p:spTree>
    <p:extLst>
      <p:ext uri="{BB962C8B-B14F-4D97-AF65-F5344CB8AC3E}">
        <p14:creationId xmlns:p14="http://schemas.microsoft.com/office/powerpoint/2010/main" val="8554420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lv-LV" b="1" dirty="0" smtClean="0">
                <a:latin typeface="Cambria"/>
                <a:ea typeface="MS Mincho"/>
                <a:cs typeface="Times New Roman"/>
              </a:rPr>
              <a:t>Projekts «Probiotiķu </a:t>
            </a:r>
            <a:r>
              <a:rPr lang="lv-LV" b="1" dirty="0">
                <a:latin typeface="Cambria"/>
                <a:ea typeface="MS Mincho"/>
                <a:cs typeface="Times New Roman"/>
              </a:rPr>
              <a:t>iegūšana no siera un biezpiena suliņām un tālāka pielietošana uzlabotu polifunkcionālu piena produktu </a:t>
            </a:r>
            <a:r>
              <a:rPr lang="lv-LV" b="1" dirty="0" smtClean="0">
                <a:latin typeface="Cambria"/>
                <a:ea typeface="MS Mincho"/>
                <a:cs typeface="Times New Roman"/>
              </a:rPr>
              <a:t>ražošanā»</a:t>
            </a:r>
            <a:endParaRPr lang="lv-LV" dirty="0"/>
          </a:p>
        </p:txBody>
      </p:sp>
    </p:spTree>
    <p:extLst>
      <p:ext uri="{BB962C8B-B14F-4D97-AF65-F5344CB8AC3E}">
        <p14:creationId xmlns:p14="http://schemas.microsoft.com/office/powerpoint/2010/main" val="2246582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143000"/>
          </a:xfrm>
        </p:spPr>
        <p:txBody>
          <a:bodyPr>
            <a:normAutofit/>
          </a:bodyPr>
          <a:lstStyle/>
          <a:p>
            <a:r>
              <a:rPr lang="lv-LV" sz="4000" dirty="0">
                <a:latin typeface="Cambria" panose="02040503050406030204" pitchFamily="18" charset="0"/>
              </a:rPr>
              <a:t>Jānis Razminovičs </a:t>
            </a:r>
            <a:r>
              <a:rPr lang="lv-LV" sz="4000" dirty="0" smtClean="0">
                <a:latin typeface="Cambria" panose="02040503050406030204" pitchFamily="18" charset="0"/>
              </a:rPr>
              <a:t>Z/S </a:t>
            </a:r>
            <a:r>
              <a:rPr lang="lv-LV" sz="4000" dirty="0">
                <a:latin typeface="Cambria" panose="02040503050406030204" pitchFamily="18" charset="0"/>
              </a:rPr>
              <a:t>„Lejas Jēci</a:t>
            </a:r>
            <a:r>
              <a:rPr lang="lv-LV" sz="4000" dirty="0" smtClean="0">
                <a:latin typeface="Cambria" panose="02040503050406030204" pitchFamily="18" charset="0"/>
              </a:rPr>
              <a:t>”</a:t>
            </a:r>
            <a:endParaRPr lang="lv-LV" sz="4000" dirty="0">
              <a:latin typeface="Cambria" panose="02040503050406030204" pitchFamily="18" charset="0"/>
            </a:endParaRPr>
          </a:p>
        </p:txBody>
      </p:sp>
      <p:sp>
        <p:nvSpPr>
          <p:cNvPr id="3" name="Content Placeholder 2"/>
          <p:cNvSpPr>
            <a:spLocks noGrp="1"/>
          </p:cNvSpPr>
          <p:nvPr>
            <p:ph idx="1"/>
          </p:nvPr>
        </p:nvSpPr>
        <p:spPr>
          <a:xfrm>
            <a:off x="323528" y="1600200"/>
            <a:ext cx="8712968" cy="4525963"/>
          </a:xfrm>
        </p:spPr>
        <p:txBody>
          <a:bodyPr>
            <a:normAutofit/>
          </a:bodyPr>
          <a:lstStyle/>
          <a:p>
            <a:pPr marL="0" indent="0">
              <a:buNone/>
            </a:pPr>
            <a:r>
              <a:rPr lang="lv-LV" sz="2400" dirty="0" smtClean="0">
                <a:latin typeface="Cambria" panose="02040503050406030204" pitchFamily="18" charset="0"/>
              </a:rPr>
              <a:t>Latvijas </a:t>
            </a:r>
            <a:r>
              <a:rPr lang="lv-LV" sz="2400" dirty="0">
                <a:latin typeface="Cambria" panose="02040503050406030204" pitchFamily="18" charset="0"/>
              </a:rPr>
              <a:t>zemniekiem ir svarīgi, ka tuvumā esošie piena kombināti ar savu produkciju ir pieprasīti tirgū. </a:t>
            </a:r>
            <a:endParaRPr lang="lv-LV" sz="2400" dirty="0" smtClean="0">
              <a:latin typeface="Cambria" panose="02040503050406030204" pitchFamily="18" charset="0"/>
            </a:endParaRPr>
          </a:p>
          <a:p>
            <a:pPr marL="0" indent="0">
              <a:buNone/>
            </a:pPr>
            <a:r>
              <a:rPr lang="lv-LV" sz="2400" dirty="0" smtClean="0">
                <a:latin typeface="Cambria" panose="02040503050406030204" pitchFamily="18" charset="0"/>
              </a:rPr>
              <a:t>Neapšaubāmi</a:t>
            </a:r>
            <a:r>
              <a:rPr lang="lv-LV" sz="2400" dirty="0">
                <a:latin typeface="Cambria" panose="02040503050406030204" pitchFamily="18" charset="0"/>
              </a:rPr>
              <a:t>, ka jauns piena produktu veids, kura ražošanai ir vajadzīgs definēts stabilas kvalitātes piens, paaugstina vietējā piena ražotāja </a:t>
            </a:r>
            <a:r>
              <a:rPr lang="lv-LV" sz="2400" dirty="0" smtClean="0">
                <a:latin typeface="Cambria" panose="02040503050406030204" pitchFamily="18" charset="0"/>
              </a:rPr>
              <a:t>pozīcijas.</a:t>
            </a:r>
          </a:p>
          <a:p>
            <a:pPr marL="0" indent="0">
              <a:buNone/>
            </a:pPr>
            <a:r>
              <a:rPr lang="lv-LV" sz="2400" dirty="0" smtClean="0">
                <a:latin typeface="Cambria" panose="02040503050406030204" pitchFamily="18" charset="0"/>
              </a:rPr>
              <a:t>Mūsu </a:t>
            </a:r>
            <a:r>
              <a:rPr lang="lv-LV" sz="2400" dirty="0">
                <a:latin typeface="Cambria" panose="02040503050406030204" pitchFamily="18" charset="0"/>
              </a:rPr>
              <a:t>piena ražotāji ir elastīgi un spēj nodrošināt regulāru stabilas kvalitātes pienu, kas ir būtiski veselīga piena produkta izgatavošanai</a:t>
            </a:r>
            <a:r>
              <a:rPr lang="lv-LV" sz="2400" dirty="0" smtClean="0">
                <a:latin typeface="Cambria" panose="02040503050406030204" pitchFamily="18" charset="0"/>
              </a:rPr>
              <a:t>.</a:t>
            </a:r>
            <a:endParaRPr lang="lv-LV" sz="2400" dirty="0">
              <a:latin typeface="Cambria" panose="02040503050406030204" pitchFamily="18" charset="0"/>
            </a:endParaRPr>
          </a:p>
        </p:txBody>
      </p:sp>
    </p:spTree>
    <p:extLst>
      <p:ext uri="{BB962C8B-B14F-4D97-AF65-F5344CB8AC3E}">
        <p14:creationId xmlns:p14="http://schemas.microsoft.com/office/powerpoint/2010/main" val="29175540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1106</TotalTime>
  <Words>683</Words>
  <Application>Microsoft Office PowerPoint</Application>
  <PresentationFormat>On-screen Show (4:3)</PresentationFormat>
  <Paragraphs>42</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MS Mincho</vt:lpstr>
      <vt:lpstr>Arial</vt:lpstr>
      <vt:lpstr>Calibri</vt:lpstr>
      <vt:lpstr>Cambria</vt:lpstr>
      <vt:lpstr>Times New Roman</vt:lpstr>
      <vt:lpstr>Office Theme</vt:lpstr>
      <vt:lpstr> Konference «Eiropas inovāciju partnerības darba grupu projekti Latvijā»  </vt:lpstr>
      <vt:lpstr>PowerPoint Presentation</vt:lpstr>
      <vt:lpstr>Inese Karlova SIA “PS Līdums” </vt:lpstr>
      <vt:lpstr>Uldis Vangalis  z/s “Sniedzes” </vt:lpstr>
      <vt:lpstr>PowerPoint Presentation</vt:lpstr>
      <vt:lpstr>Ivars Lukaševičs, SIA “Dagdas aita” Valdes loceklis  </vt:lpstr>
      <vt:lpstr>PowerPoint Presentation</vt:lpstr>
      <vt:lpstr>PowerPoint Presentation</vt:lpstr>
      <vt:lpstr>Jānis Razminovičs Z/S „Lejas Jēci”</vt:lpstr>
      <vt:lpstr>PowerPoint Presentation</vt:lpstr>
      <vt:lpstr>Sergejs Virts, “Rubuļi” Saldus novads</vt:lpstr>
      <vt:lpstr>Kārlis Ruks, ZS “Jaunkalējiņi” Smiltenes novads</vt:lpstr>
      <vt:lpstr>PowerPoint Presentation</vt:lpstr>
      <vt:lpstr>PowerPoint Presentation</vt:lpstr>
      <vt:lpstr>PowerPoint Presentation</vt:lpstr>
      <vt:lpstr>Kārlis Zauers, Jaunpils LIS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Liega Ozola</dc:creator>
  <cp:lastModifiedBy>User</cp:lastModifiedBy>
  <cp:revision>95</cp:revision>
  <cp:lastPrinted>2018-10-30T08:46:05Z</cp:lastPrinted>
  <dcterms:created xsi:type="dcterms:W3CDTF">2017-02-15T07:27:40Z</dcterms:created>
  <dcterms:modified xsi:type="dcterms:W3CDTF">2018-10-30T13:51:47Z</dcterms:modified>
</cp:coreProperties>
</file>