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70" r:id="rId2"/>
    <p:sldMasterId id="2147483683" r:id="rId3"/>
    <p:sldMasterId id="2147483707" r:id="rId4"/>
  </p:sldMasterIdLst>
  <p:notesMasterIdLst>
    <p:notesMasterId r:id="rId20"/>
  </p:notesMasterIdLst>
  <p:handoutMasterIdLst>
    <p:handoutMasterId r:id="rId21"/>
  </p:handoutMasterIdLst>
  <p:sldIdLst>
    <p:sldId id="258" r:id="rId5"/>
    <p:sldId id="283" r:id="rId6"/>
    <p:sldId id="259" r:id="rId7"/>
    <p:sldId id="298" r:id="rId8"/>
    <p:sldId id="303" r:id="rId9"/>
    <p:sldId id="304" r:id="rId10"/>
    <p:sldId id="334" r:id="rId11"/>
    <p:sldId id="281" r:id="rId12"/>
    <p:sldId id="275" r:id="rId13"/>
    <p:sldId id="309" r:id="rId14"/>
    <p:sldId id="308" r:id="rId15"/>
    <p:sldId id="310" r:id="rId16"/>
    <p:sldId id="335" r:id="rId17"/>
    <p:sldId id="289" r:id="rId18"/>
    <p:sldId id="302" r:id="rId19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FF33"/>
    <a:srgbClr val="00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84317" autoAdjust="0"/>
  </p:normalViewPr>
  <p:slideViewPr>
    <p:cSldViewPr>
      <p:cViewPr>
        <p:scale>
          <a:sx n="70" d="100"/>
          <a:sy n="70" d="100"/>
        </p:scale>
        <p:origin x="-91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E4CABD2-0793-4FF6-9C3F-043289E78D7F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1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D4BA06F-3B8C-4717-AFAA-186099B2C1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8050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AE4FB01-7AA5-4FD6-AE47-5C450D910BA6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1"/>
            <a:ext cx="4301544" cy="33988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EB7D166-24EC-4752-9A68-3F5343DE855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52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166-24EC-4752-9A68-3F5343DE855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790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Eiropas Ekonomikas un sociālo lietu komitejas atzinums par tematu “Kooperatīvi un pārstrukturēšana” (pašiniciatīvas atzinums)</a:t>
            </a:r>
          </a:p>
          <a:p>
            <a:r>
              <a:rPr lang="lv-LV" dirty="0" smtClean="0"/>
              <a:t>(2012/C 191/05)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166-24EC-4752-9A68-3F5343DE855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141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1913 Ar KKS starpniecību latvieši izpirka zemi, saimniecības, ražoja, būvēja un ar katru dienu kļuva par lielākiem Latvijas saimniekiem (īpašniekiem)</a:t>
            </a:r>
          </a:p>
          <a:p>
            <a:r>
              <a:rPr lang="lv-LV" dirty="0" smtClean="0"/>
              <a:t>1940 Latviešiem bija sava valsts, savas pašvaldības, kas sadarbībā ar KKS  stiprināja Latvijas pilsoņus par Latvijas saimniekiem.</a:t>
            </a:r>
          </a:p>
          <a:p>
            <a:r>
              <a:rPr lang="lv-LV" dirty="0" smtClean="0"/>
              <a:t>2012 KKS neesamība ļauj starptautiskajam kapitālam Latviju atpirkt (atsavināt) un par patiesajiem Latvijas saimniekiem kļūst citu valstu piederīgie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166-24EC-4752-9A68-3F5343DE855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15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9" name="Rectangle 37"/>
          <p:cNvSpPr>
            <a:spLocks noChangeArrowheads="1"/>
          </p:cNvSpPr>
          <p:nvPr/>
        </p:nvSpPr>
        <p:spPr bwMode="white">
          <a:xfrm>
            <a:off x="179388" y="404813"/>
            <a:ext cx="16478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kumimoji="1" lang="en-US" altLang="ko-KR" sz="2000">
                <a:solidFill>
                  <a:schemeClr val="tx2"/>
                </a:solidFill>
                <a:latin typeface="Arial Black" pitchFamily="34" charset="0"/>
                <a:ea typeface="굴림" charset="-127"/>
              </a:rPr>
              <a:t>L O G O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1558925" y="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989138"/>
            <a:ext cx="8177213" cy="1512887"/>
          </a:xfrm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116013" y="3644900"/>
            <a:ext cx="7019925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6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57213" y="6408738"/>
            <a:ext cx="2719387" cy="333375"/>
          </a:xfrm>
        </p:spPr>
        <p:txBody>
          <a:bodyPr/>
          <a:lstStyle>
            <a:lvl1pPr>
              <a:defRPr sz="1600" b="1">
                <a:solidFill>
                  <a:srgbClr val="663300"/>
                </a:solidFill>
                <a:effectLst/>
              </a:defRPr>
            </a:lvl1pPr>
          </a:lstStyle>
          <a:p>
            <a:fld id="{D29491CA-FAC8-4406-B8DB-B102CBEF7364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437313"/>
            <a:ext cx="2517775" cy="1603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3675" y="6437313"/>
            <a:ext cx="2133600" cy="152400"/>
          </a:xfrm>
        </p:spPr>
        <p:txBody>
          <a:bodyPr/>
          <a:lstStyle>
            <a:lvl1pPr algn="r">
              <a:defRPr/>
            </a:lvl1pPr>
          </a:lstStyle>
          <a:p>
            <a:fld id="{B659B010-FD9F-4393-8EE2-11B1B212CA8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280F1-CE8B-435C-A7FB-A5A8B844C022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10905-4C78-4BDE-966B-BC85EE1E86E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114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438150"/>
            <a:ext cx="2090737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8150"/>
            <a:ext cx="6119813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D9ABE-D6F3-4630-A630-E1D17EBF896F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3DDC-8702-4E05-BB96-8EB3B1AFDEE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63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8150"/>
            <a:ext cx="8351837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025" y="6381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fld id="{4AF0B919-AFFD-4E16-99D2-58669603043E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25" y="360363"/>
            <a:ext cx="2247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75025" y="63976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E8AD7C0-CCEF-4B8F-BA4E-CACB1EA6C83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53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8150"/>
            <a:ext cx="8351837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025" y="6381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fld id="{DE0AB29D-7ACD-4E43-8013-5FC16B92F220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25" y="360363"/>
            <a:ext cx="2247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75025" y="63976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4F1D224C-172B-4755-9853-02EA1C3CA72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75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DA9-D90F-4ACF-A846-BFD3D072BA60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149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EF70-D816-4437-A60B-F7E7C7C2C5EB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217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CF20-3D47-4784-9BC2-ED65461C16B6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1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BF06-E936-431A-BB7C-BCF0164CA360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694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0D92-4F90-433E-8983-A22CA37C0743}" type="datetime1">
              <a:rPr lang="lv-LV" smtClean="0"/>
              <a:t>2014.12.17.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513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1EF8-C7AE-4961-88D3-D6D67275E148}" type="datetime1">
              <a:rPr lang="lv-LV" smtClean="0"/>
              <a:t>2014.12.17.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895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1837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A05E8-58D3-4E7D-AA91-C67776B8ACD6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7053-5279-40B5-9837-7D94B56DF96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7780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7C3A-44E1-4397-ADEE-5CBCE8738D26}" type="datetime1">
              <a:rPr lang="lv-LV" smtClean="0"/>
              <a:t>2014.12.17.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71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8F3-4E66-4DDA-BF25-DC44BC7ED93A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2803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A18A-78E3-46AD-960A-042E825722BA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525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B62E-C36E-45D3-B5DD-633D5A199FC7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943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44CD-CB8A-4F26-82BD-3D8251476F37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5704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4F29-392A-4035-94C5-6A88DB0BD48B}" type="datetime1">
              <a:rPr lang="lv-LV" smtClean="0"/>
              <a:t>2014.12.17.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910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C2AB-6560-40E2-911F-40F8966FB8A4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5666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249F-0A89-4598-9CD7-F85426E6E756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9160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1D47-31F1-4DA4-8E0E-51485B327FAD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3871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8E62-6F7B-4157-8058-09FCC6B88368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136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D8838-2B27-416A-B645-E9D6BC4DB5C7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8B7B-0DC6-4724-AD71-41683E4890F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7369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C2C1-E17F-4F7A-BEDD-A6BF4A97578B}" type="datetime1">
              <a:rPr lang="lv-LV" smtClean="0"/>
              <a:t>2014.12.17.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2123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109D-3D63-4AB9-903A-F0BF6A272260}" type="datetime1">
              <a:rPr lang="lv-LV" smtClean="0"/>
              <a:t>2014.12.17.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3010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7B53-27EC-4109-BBF8-4BFC3E64081C}" type="datetime1">
              <a:rPr lang="lv-LV" smtClean="0"/>
              <a:t>2014.12.17.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7239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6E91-3652-4662-8749-832653A11F66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6773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A585-4A1F-470D-814E-CF422087FB5A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4944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EA2A-50BA-41D4-A56F-9CBCC41B17D4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3055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1446-03A5-4D02-AA0A-A981963C9917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4107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6DA9-D90F-4ACF-A846-BFD3D072BA60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1148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EF70-D816-4437-A60B-F7E7C7C2C5EB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7247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CF20-3D47-4784-9BC2-ED65461C16B6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70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2617-3133-499E-ABEE-B52D9C724091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3D35-98F1-42A8-B5DA-CA506863AC8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8155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BF06-E936-431A-BB7C-BCF0164CA360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991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0D92-4F90-433E-8983-A22CA37C0743}" type="datetime1">
              <a:rPr lang="lv-LV" smtClean="0"/>
              <a:t>2014.12.17.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538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1EF8-C7AE-4961-88D3-D6D67275E148}" type="datetime1">
              <a:rPr lang="lv-LV" smtClean="0"/>
              <a:t>2014.12.17.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8006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7C3A-44E1-4397-ADEE-5CBCE8738D26}" type="datetime1">
              <a:rPr lang="lv-LV" smtClean="0"/>
              <a:t>2014.12.17.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9460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F8F3-4E66-4DDA-BF25-DC44BC7ED93A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0802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A18A-78E3-46AD-960A-042E825722BA}" type="datetime1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0496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B62E-C36E-45D3-B5DD-633D5A199FC7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635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44CD-CB8A-4F26-82BD-3D8251476F37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54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B9046-B1CB-4E00-A9C4-2A9D30CF5B3F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4C36-D552-4DD1-852A-3D57176FAA8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85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6249B-1975-4F8C-8AEE-BFB81EA4CA59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7DAAD-1668-4A08-84B4-D7D9635C1E9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51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044F8-5418-4A9F-887A-4E33B42AA43E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2ED80-F2DD-4424-82D9-263BBB8ED5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57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2E8E6-0031-4C4D-BF2A-1DF0F0633179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7ABC-51D1-4064-85E4-857838E962D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50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77E24-6D94-4047-8F57-746DA292B7F3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6EC85-A79C-4C8B-A6B2-64F0661AB24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03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Rectangle 45"/>
          <p:cNvSpPr>
            <a:spLocks noChangeArrowheads="1"/>
          </p:cNvSpPr>
          <p:nvPr/>
        </p:nvSpPr>
        <p:spPr bwMode="gray">
          <a:xfrm>
            <a:off x="0" y="476250"/>
            <a:ext cx="9144000" cy="6492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>
            <a:off x="6400800" y="331788"/>
            <a:ext cx="2578100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gray">
          <a:xfrm>
            <a:off x="323850" y="381000"/>
            <a:ext cx="8515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438150"/>
            <a:ext cx="83518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27025" y="638175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굴림" charset="-127"/>
              </a:defRPr>
            </a:lvl1pPr>
          </a:lstStyle>
          <a:p>
            <a:fld id="{768F6BD3-62F0-4A0D-9790-6D77AA429CC6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588125" y="360363"/>
            <a:ext cx="224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2"/>
                </a:solidFill>
                <a:latin typeface="+mn-lt"/>
                <a:ea typeface="굴림" charset="-127"/>
              </a:defRPr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375025" y="63976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굴림" charset="-127"/>
              </a:defRPr>
            </a:lvl1pPr>
          </a:lstStyle>
          <a:p>
            <a:fld id="{0BD092D6-18CA-49B0-A78E-148CEBB5E133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4B38-4D93-4045-B3D4-0985B3FE1497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8FAA-D4B3-468A-8E7B-C9A5399CA9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47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E6B7-A092-4397-8EAC-D4E066A0D168}" type="datetime1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Krājaizdevu apvienība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8907-1501-4950-A962-1DBFD62BC2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06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6BD3-62F0-4A0D-9790-6D77AA429CC6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92D6-18CA-49B0-A78E-148CEBB5E133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872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lv-LV" altLang="ko-KR" sz="6000" dirty="0" smtClean="0">
                <a:latin typeface="Balloon XBd TL" panose="03060B02030402060201" pitchFamily="66" charset="0"/>
                <a:ea typeface="굴림" charset="-127"/>
              </a:rPr>
              <a:t>Krāj un aizdod</a:t>
            </a:r>
            <a:endParaRPr lang="ko-KR" altLang="en-US" sz="6000" dirty="0">
              <a:latin typeface="Balloon XBd TL" panose="03060B02030402060201" pitchFamily="66" charset="0"/>
              <a:ea typeface="굴림" charset="-127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429000"/>
            <a:ext cx="7019925" cy="1368152"/>
          </a:xfrm>
        </p:spPr>
        <p:txBody>
          <a:bodyPr/>
          <a:lstStyle/>
          <a:p>
            <a:pPr algn="l"/>
            <a:r>
              <a:rPr lang="lv-LV" altLang="ko-K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Oldst TL" panose="02050503050705020204" pitchFamily="18" charset="0"/>
                <a:ea typeface="굴림" charset="-127"/>
              </a:rPr>
              <a:t>Kas kontrolē mūsu naudu, tas kontrolē mūsu dzīvi! 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2247900" cy="36004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rgbClr val="683D2E"/>
                </a:solidFill>
              </a:rPr>
              <a:t>Krājaizdevu </a:t>
            </a:r>
            <a:r>
              <a:rPr lang="en-US" altLang="ko-KR" dirty="0" err="1" smtClean="0">
                <a:solidFill>
                  <a:srgbClr val="683D2E"/>
                </a:solidFill>
              </a:rPr>
              <a:t>apvienība</a:t>
            </a:r>
            <a:endParaRPr lang="en-US" altLang="ko-KR" dirty="0">
              <a:solidFill>
                <a:srgbClr val="683D2E"/>
              </a:solidFill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536" y="6251580"/>
            <a:ext cx="3046334" cy="504825"/>
            <a:chOff x="-258" y="3911"/>
            <a:chExt cx="2714" cy="345"/>
          </a:xfrm>
        </p:grpSpPr>
        <p:sp>
          <p:nvSpPr>
            <p:cNvPr id="7" name="AutoShape 47"/>
            <p:cNvSpPr>
              <a:spLocks noChangeArrowheads="1"/>
            </p:cNvSpPr>
            <p:nvPr/>
          </p:nvSpPr>
          <p:spPr bwMode="gray">
            <a:xfrm>
              <a:off x="-258" y="3911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lv-LV" dirty="0"/>
            </a:p>
          </p:txBody>
        </p:sp>
        <p:sp>
          <p:nvSpPr>
            <p:cNvPr id="8" name="Text Box 52"/>
            <p:cNvSpPr txBox="1">
              <a:spLocks noChangeArrowheads="1"/>
            </p:cNvSpPr>
            <p:nvPr/>
          </p:nvSpPr>
          <p:spPr bwMode="gray">
            <a:xfrm>
              <a:off x="-125" y="3938"/>
              <a:ext cx="244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lv-LV" altLang="lv-LV" sz="2000" b="1" dirty="0" smtClean="0">
                  <a:solidFill>
                    <a:schemeClr val="bg1">
                      <a:lumMod val="75000"/>
                    </a:schemeClr>
                  </a:solidFill>
                </a:rPr>
                <a:t>Krājaizdevu apvienība</a:t>
              </a:r>
              <a:endParaRPr lang="en-US" altLang="lv-LV" sz="2000" b="1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Ko darīt?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</p:spPr>
        <p:txBody>
          <a:bodyPr/>
          <a:lstStyle/>
          <a:p>
            <a:r>
              <a:rPr lang="lv-LV" dirty="0" smtClean="0"/>
              <a:t>Pirmkārt:</a:t>
            </a:r>
          </a:p>
          <a:p>
            <a:pPr lvl="1"/>
            <a:r>
              <a:rPr lang="lv-LV" sz="2000" dirty="0" smtClean="0"/>
              <a:t>Aktivizēt KKS veidošanu pašvaldībām un uzņēmējiem aktīvāk iesaistoties </a:t>
            </a:r>
            <a:r>
              <a:rPr lang="lv-LV" sz="2000" dirty="0"/>
              <a:t>KKS veidošanā un darbībā</a:t>
            </a:r>
          </a:p>
          <a:p>
            <a:pPr lvl="1"/>
            <a:r>
              <a:rPr lang="lv-LV" sz="2000" dirty="0" smtClean="0"/>
              <a:t>Iedzīvotāji + Uzņēmēji + Pašvaldība = reģionu attīstība</a:t>
            </a:r>
            <a:endParaRPr lang="lv-LV" sz="2000" dirty="0"/>
          </a:p>
          <a:p>
            <a:pPr lvl="1"/>
            <a:r>
              <a:rPr lang="lv-LV" sz="2000" dirty="0" smtClean="0"/>
              <a:t>Izmantot ES iespējas</a:t>
            </a:r>
          </a:p>
          <a:p>
            <a:pPr lvl="2"/>
            <a:r>
              <a:rPr lang="lv-LV" sz="2000" dirty="0" smtClean="0"/>
              <a:t>ES Nodarbinātības un sociālo </a:t>
            </a:r>
            <a:r>
              <a:rPr lang="lv-LV" sz="2000" dirty="0"/>
              <a:t>inovāciju programma (</a:t>
            </a:r>
            <a:r>
              <a:rPr lang="lv-LV" sz="2000" dirty="0" smtClean="0"/>
              <a:t>919 469 000 EUR, 2014-2020)</a:t>
            </a:r>
          </a:p>
          <a:p>
            <a:pPr lvl="3"/>
            <a:r>
              <a:rPr lang="lv-LV" dirty="0" smtClean="0"/>
              <a:t>Mikrofinanšu un sociālās uzņēmējdarbības vektors</a:t>
            </a:r>
          </a:p>
          <a:p>
            <a:pPr lvl="4"/>
            <a:r>
              <a:rPr lang="lv-LV" dirty="0" smtClean="0"/>
              <a:t>Palielināt mikrofinanšu pieejamību iedzīvotāju grupām, kuras </a:t>
            </a:r>
            <a:r>
              <a:rPr lang="lv-LV" dirty="0"/>
              <a:t>vēlas uzsākt vai attīstīt </a:t>
            </a:r>
            <a:r>
              <a:rPr lang="lv-LV" dirty="0" smtClean="0"/>
              <a:t>biznesu un mikrouzņēmumus</a:t>
            </a:r>
          </a:p>
          <a:p>
            <a:pPr lvl="4"/>
            <a:r>
              <a:rPr lang="lv-LV" dirty="0" smtClean="0"/>
              <a:t>Attīstīt mikrokredītu sniedzēju institucionālo kapacitāti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EBE8-BC03-4C41-84A6-B377D0571C8F}" type="datetime1">
              <a:rPr lang="lv-LV" altLang="ko-KR" smtClean="0"/>
              <a:t>2014.12.17.</a:t>
            </a:fld>
            <a:r>
              <a:rPr lang="lv-LV" altLang="ko-KR" dirty="0" smtClean="0"/>
              <a:t>		</a:t>
            </a:r>
            <a:endParaRPr lang="en-US" altLang="ko-K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51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Ko darīt?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Otrkārt:</a:t>
            </a:r>
          </a:p>
          <a:p>
            <a:pPr lvl="1"/>
            <a:r>
              <a:rPr lang="lv-LV" dirty="0" smtClean="0"/>
              <a:t>Nepieciešams grozīt KKS likumu</a:t>
            </a:r>
          </a:p>
          <a:p>
            <a:pPr lvl="2"/>
            <a:r>
              <a:rPr lang="lv-LV" dirty="0" smtClean="0"/>
              <a:t>Tiesības apvienoties un veidot otrā līmeņa KKS – Centrālā krājaizdevu sabiedrība (CKS)</a:t>
            </a:r>
          </a:p>
          <a:p>
            <a:pPr lvl="3"/>
            <a:r>
              <a:rPr lang="lv-LV" dirty="0" smtClean="0"/>
              <a:t>KKS darbības stabilizācijai</a:t>
            </a:r>
          </a:p>
          <a:p>
            <a:pPr lvl="3"/>
            <a:r>
              <a:rPr lang="lv-LV" dirty="0" smtClean="0"/>
              <a:t>Juridiskā, tehniskā palīdzība</a:t>
            </a:r>
          </a:p>
          <a:p>
            <a:pPr lvl="3"/>
            <a:r>
              <a:rPr lang="lv-LV" dirty="0" smtClean="0"/>
              <a:t>Bankas funkciju nodrošināšanai</a:t>
            </a:r>
          </a:p>
          <a:p>
            <a:pPr lvl="4"/>
            <a:r>
              <a:rPr lang="lv-LV" dirty="0" smtClean="0"/>
              <a:t>IT</a:t>
            </a:r>
          </a:p>
          <a:p>
            <a:pPr lvl="4"/>
            <a:r>
              <a:rPr lang="lv-LV" dirty="0" smtClean="0"/>
              <a:t>Pieslēgšanās maksājumu sistēmām</a:t>
            </a:r>
          </a:p>
          <a:p>
            <a:pPr lvl="4"/>
            <a:r>
              <a:rPr lang="lv-LV" dirty="0" smtClean="0"/>
              <a:t>Debeta un kredītkaršu apkalpošana</a:t>
            </a:r>
          </a:p>
          <a:p>
            <a:pPr lvl="4"/>
            <a:r>
              <a:rPr lang="lv-LV" dirty="0" smtClean="0"/>
              <a:t>Iekšējais audits </a:t>
            </a:r>
          </a:p>
          <a:p>
            <a:pPr lvl="4"/>
            <a:r>
              <a:rPr lang="lv-LV" dirty="0" smtClean="0"/>
              <a:t>Kopīga KKS pārstāvniecība 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A30F-70C7-48C5-9C48-3E4E66F15BD8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43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b="1" dirty="0" smtClean="0"/>
              <a:t>Ko darīt? </a:t>
            </a:r>
            <a:endParaRPr lang="lv-LV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7D5-2DA8-44B4-B64F-0DCE84AEF595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12</a:t>
            </a:fld>
            <a:endParaRPr lang="en-US" altLang="ko-KR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1708150" y="2616993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gray">
          <a:xfrm>
            <a:off x="2425700" y="1905000"/>
            <a:ext cx="438943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lv-LV" altLang="lv-LV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Centrālā KKS </a:t>
            </a:r>
            <a:endParaRPr lang="en-US" altLang="lv-LV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881063" y="4481513"/>
            <a:ext cx="1544637" cy="1690687"/>
            <a:chOff x="555" y="2823"/>
            <a:chExt cx="973" cy="1065"/>
          </a:xfrm>
        </p:grpSpPr>
        <p:pic>
          <p:nvPicPr>
            <p:cNvPr id="11" name="Picture 34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5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FF99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pic>
          <p:nvPicPr>
            <p:cNvPr id="15" name="Picture 33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284693" y="5100638"/>
            <a:ext cx="761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2000" b="1" dirty="0" smtClean="0">
                <a:solidFill>
                  <a:srgbClr val="000000"/>
                </a:solidFill>
                <a:latin typeface="Verdana" pitchFamily="34" charset="0"/>
              </a:rPr>
              <a:t>KKS</a:t>
            </a:r>
            <a:endParaRPr lang="en-US" altLang="lv-LV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819400" y="4481513"/>
            <a:ext cx="1544638" cy="1690687"/>
            <a:chOff x="555" y="2823"/>
            <a:chExt cx="973" cy="1065"/>
          </a:xfrm>
        </p:grpSpPr>
        <p:pic>
          <p:nvPicPr>
            <p:cNvPr id="18" name="Picture 38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F0EA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F0EA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21" name="Oval 4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F0EA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pic>
          <p:nvPicPr>
            <p:cNvPr id="22" name="Picture 42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223031" y="5100638"/>
            <a:ext cx="761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2000" b="1" dirty="0" smtClean="0">
                <a:solidFill>
                  <a:srgbClr val="000000"/>
                </a:solidFill>
                <a:latin typeface="Verdana" pitchFamily="34" charset="0"/>
              </a:rPr>
              <a:t>KKS</a:t>
            </a:r>
            <a:endParaRPr lang="en-US" altLang="lv-LV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4800600" y="4481513"/>
            <a:ext cx="1544638" cy="1690687"/>
            <a:chOff x="555" y="2823"/>
            <a:chExt cx="973" cy="1065"/>
          </a:xfrm>
        </p:grpSpPr>
        <p:pic>
          <p:nvPicPr>
            <p:cNvPr id="25" name="Picture 45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4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30C23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27" name="Oval 4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30C23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28" name="Oval 4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30C23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pic>
          <p:nvPicPr>
            <p:cNvPr id="29" name="Picture 49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5175377" y="5100638"/>
            <a:ext cx="761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lv-LV" altLang="lv-LV" sz="2000" b="1" dirty="0" smtClean="0">
                <a:solidFill>
                  <a:srgbClr val="000000"/>
                </a:solidFill>
                <a:latin typeface="Verdana" pitchFamily="34" charset="0"/>
              </a:rPr>
              <a:t>KKS</a:t>
            </a:r>
            <a:endParaRPr lang="en-US" altLang="lv-LV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1" name="Group 51"/>
          <p:cNvGrpSpPr>
            <a:grpSpLocks/>
          </p:cNvGrpSpPr>
          <p:nvPr/>
        </p:nvGrpSpPr>
        <p:grpSpPr bwMode="auto">
          <a:xfrm>
            <a:off x="6781800" y="4481513"/>
            <a:ext cx="1544638" cy="1690687"/>
            <a:chOff x="555" y="2823"/>
            <a:chExt cx="973" cy="1065"/>
          </a:xfrm>
        </p:grpSpPr>
        <p:pic>
          <p:nvPicPr>
            <p:cNvPr id="32" name="Picture 52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5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4" name="Oval 5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AE50E2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5" name="Oval 5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pic>
          <p:nvPicPr>
            <p:cNvPr id="36" name="Picture 56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7156577" y="5100638"/>
            <a:ext cx="761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lv-LV" altLang="lv-LV" sz="2000" b="1" dirty="0" smtClean="0">
                <a:solidFill>
                  <a:srgbClr val="000000"/>
                </a:solidFill>
                <a:latin typeface="Verdana" pitchFamily="34" charset="0"/>
              </a:rPr>
              <a:t>KKS</a:t>
            </a:r>
            <a:endParaRPr lang="en-US" altLang="lv-LV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4356219" y="5150644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lv-LV" sz="2000" b="1" dirty="0" smtClean="0">
                <a:latin typeface="Verdana" pitchFamily="34" charset="0"/>
              </a:rPr>
              <a:t>...</a:t>
            </a:r>
            <a:endParaRPr lang="en-US" altLang="lv-LV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Ko darīt?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Treškārt:</a:t>
            </a:r>
          </a:p>
          <a:p>
            <a:pPr lvl="1"/>
            <a:r>
              <a:rPr lang="lv-LV" dirty="0" smtClean="0"/>
              <a:t>Grozīt </a:t>
            </a:r>
            <a:r>
              <a:rPr lang="lv-LV" dirty="0"/>
              <a:t>Kredītiestāžu likumu, lai var veidot kooperatīvo </a:t>
            </a:r>
            <a:r>
              <a:rPr lang="lv-LV" dirty="0" smtClean="0"/>
              <a:t>banku, kas pieder KKS, kas, savukārt, pieder iedzīvotājiem, uzņēmējiem un pašvaldībām</a:t>
            </a:r>
            <a:endParaRPr lang="lv-LV" dirty="0"/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5E8-58D3-4E7D-AA91-C67776B8ACD6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6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 smtClean="0"/>
              <a:t>Biedrība «Krājaizdevu apvienība»</a:t>
            </a:r>
            <a:endParaRPr lang="lv-LV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smtClean="0"/>
              <a:t>Brīvprātīga </a:t>
            </a:r>
            <a:r>
              <a:rPr lang="lv-LV" sz="2400" dirty="0"/>
              <a:t>personu apvienība, kam nav peļņas gūšanas </a:t>
            </a:r>
            <a:r>
              <a:rPr lang="lv-LV" sz="2400" dirty="0" smtClean="0"/>
              <a:t>mērķa</a:t>
            </a:r>
          </a:p>
          <a:p>
            <a:r>
              <a:rPr lang="lv-LV" sz="2400" dirty="0" smtClean="0"/>
              <a:t>Mērķi</a:t>
            </a:r>
          </a:p>
          <a:p>
            <a:pPr lvl="1"/>
            <a:r>
              <a:rPr lang="lv-LV" dirty="0"/>
              <a:t>P</a:t>
            </a:r>
            <a:r>
              <a:rPr lang="lv-LV" dirty="0" smtClean="0"/>
              <a:t>ārņemt </a:t>
            </a:r>
            <a:r>
              <a:rPr lang="lv-LV" dirty="0"/>
              <a:t>Eiropas </a:t>
            </a:r>
            <a:r>
              <a:rPr lang="lv-LV" dirty="0" smtClean="0"/>
              <a:t>pieredzi</a:t>
            </a:r>
          </a:p>
          <a:p>
            <a:pPr lvl="1"/>
            <a:r>
              <a:rPr lang="lv-LV" dirty="0"/>
              <a:t>A</a:t>
            </a:r>
            <a:r>
              <a:rPr lang="lv-LV" dirty="0" smtClean="0"/>
              <a:t>tbalstīt KKS attīstību Latvijā</a:t>
            </a:r>
            <a:endParaRPr lang="lv-LV" dirty="0"/>
          </a:p>
          <a:p>
            <a:pPr lvl="1"/>
            <a:r>
              <a:rPr lang="lv-LV" dirty="0"/>
              <a:t>L</a:t>
            </a:r>
            <a:r>
              <a:rPr lang="lv-LV" dirty="0" smtClean="0"/>
              <a:t>obēt nepieciešamās izmaiņas LR likumos</a:t>
            </a:r>
          </a:p>
          <a:p>
            <a:pPr lvl="1"/>
            <a:r>
              <a:rPr lang="lv-LV" dirty="0" smtClean="0"/>
              <a:t>Piesaistīt finansējumu</a:t>
            </a:r>
          </a:p>
          <a:p>
            <a:pPr marL="0" indent="0" algn="ctr">
              <a:buNone/>
            </a:pPr>
            <a:r>
              <a:rPr lang="lv-LV" sz="4000" dirty="0" smtClean="0"/>
              <a:t>Papildus informācija </a:t>
            </a:r>
            <a:r>
              <a:rPr lang="lv-LV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www.kaa.lv</a:t>
            </a:r>
            <a:endParaRPr lang="lv-LV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1BAE-FE1B-4C72-B4EF-3048C7563A7D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30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2088232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669900"/>
                </a:solidFill>
                <a:latin typeface="PosterBodoni It TL" panose="02070A02080905090204" pitchFamily="18" charset="0"/>
              </a:rPr>
              <a:t>Mēs paši varam kontrolēt savu naudu un dzīvi!!!</a:t>
            </a:r>
            <a:endParaRPr lang="lv-LV" dirty="0">
              <a:solidFill>
                <a:srgbClr val="669900"/>
              </a:solidFill>
              <a:latin typeface="PosterBodoni It TL" panose="02070A020809050902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9431-3F7A-4305-BBB1-321BB5ABDB55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8B7B-0DC6-4724-AD71-41683E4890F5}" type="slidenum">
              <a:rPr lang="ko-KR" altLang="en-US" smtClean="0"/>
              <a:pPr/>
              <a:t>15</a:t>
            </a:fld>
            <a:endParaRPr lang="en-US" altLang="ko-K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0"/>
            <a:ext cx="91440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7704" y="4293096"/>
            <a:ext cx="8216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lv-LV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Bodoni It TL" panose="02070A02080905090204" pitchFamily="18" charset="0"/>
              </a:rPr>
              <a:t>Paldies par uzmanību!!!</a:t>
            </a:r>
          </a:p>
        </p:txBody>
      </p:sp>
    </p:spTree>
    <p:extLst>
      <p:ext uri="{BB962C8B-B14F-4D97-AF65-F5344CB8AC3E}">
        <p14:creationId xmlns:p14="http://schemas.microsoft.com/office/powerpoint/2010/main" val="27299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Kas ir Krājaizdevu sabiedrība (KKS)?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2400" dirty="0" smtClean="0"/>
              <a:t>To nosaka</a:t>
            </a:r>
          </a:p>
          <a:p>
            <a:pPr lvl="1"/>
            <a:r>
              <a:rPr lang="lv-LV" sz="2000" dirty="0" smtClean="0"/>
              <a:t>Krājaizdevu </a:t>
            </a:r>
            <a:r>
              <a:rPr lang="lv-LV" sz="2000" dirty="0"/>
              <a:t>sabiedrību </a:t>
            </a:r>
            <a:r>
              <a:rPr lang="lv-LV" sz="2000" dirty="0" smtClean="0"/>
              <a:t>likums </a:t>
            </a:r>
          </a:p>
          <a:p>
            <a:pPr lvl="1"/>
            <a:r>
              <a:rPr lang="lv-LV" sz="2000" dirty="0" smtClean="0"/>
              <a:t>Kooperatīvo sabiedrību likums</a:t>
            </a:r>
            <a:endParaRPr lang="lv-LV" sz="2000" dirty="0"/>
          </a:p>
          <a:p>
            <a:r>
              <a:rPr lang="lv-LV" sz="2400" dirty="0" smtClean="0"/>
              <a:t>KKS ir finanšu kooperatīvs</a:t>
            </a:r>
          </a:p>
          <a:p>
            <a:r>
              <a:rPr lang="lv-LV" sz="2400" dirty="0" smtClean="0"/>
              <a:t>Dibina fiziskas personas</a:t>
            </a:r>
          </a:p>
          <a:p>
            <a:r>
              <a:rPr lang="lv-LV" sz="2400" dirty="0" smtClean="0"/>
              <a:t>Par biedriem var kļūt arī pašvaldības un citas juridiskas personas</a:t>
            </a:r>
          </a:p>
          <a:p>
            <a:r>
              <a:rPr lang="lv-LV" sz="2400" dirty="0" smtClean="0"/>
              <a:t>Katram biedram viena balss</a:t>
            </a:r>
          </a:p>
          <a:p>
            <a:r>
              <a:rPr lang="lv-LV" sz="2400" dirty="0" smtClean="0"/>
              <a:t>Tikai biedrs var noguldīt un saņemt kredītu</a:t>
            </a:r>
          </a:p>
          <a:p>
            <a:r>
              <a:rPr lang="lv-LV" sz="2400" dirty="0" smtClean="0"/>
              <a:t>Noguldījumus līdz 100’000 EUR garantē Noguldījumu garantiju fonds, kuru veido bankas un KKS</a:t>
            </a:r>
            <a:endParaRPr lang="lv-LV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3A07-9796-4768-A802-547AB3AA76A1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2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ko-KR" sz="4000" b="1" dirty="0" smtClean="0">
                <a:ea typeface="굴림" charset="-127"/>
              </a:rPr>
              <a:t>Krājaizdevu sabiedrību mērķis</a:t>
            </a:r>
            <a:endParaRPr lang="en-US" altLang="ko-KR" sz="4000" b="1" dirty="0">
              <a:ea typeface="굴림" charset="-127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1463"/>
            <a:ext cx="8507288" cy="4783137"/>
          </a:xfrm>
        </p:spPr>
        <p:txBody>
          <a:bodyPr/>
          <a:lstStyle/>
          <a:p>
            <a:pPr marL="0" indent="0">
              <a:buNone/>
            </a:pPr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lv-LV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ekmēt </a:t>
            </a:r>
          </a:p>
          <a:p>
            <a:pPr>
              <a:buFontTx/>
              <a:buChar char="-"/>
            </a:pPr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finanšu resursu pieejamību</a:t>
            </a:r>
          </a:p>
          <a:p>
            <a:pPr>
              <a:buFontTx/>
              <a:buChar char="-"/>
            </a:pPr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reģionālo attīstību </a:t>
            </a:r>
          </a:p>
          <a:p>
            <a:pPr>
              <a:buFontTx/>
              <a:buChar char="-"/>
            </a:pPr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indivīdu līdzdarbošanos tautsaimniecībā</a:t>
            </a:r>
          </a:p>
          <a:p>
            <a:pPr marL="0" indent="0" algn="r">
              <a:buNone/>
            </a:pPr>
            <a:r>
              <a:rPr lang="lv-LV" altLang="ko-K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KKS likums, 1. pants</a:t>
            </a:r>
            <a:endParaRPr lang="lv-LV" altLang="ko-K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4842-E688-4763-AA3E-205291DDC1CF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76672"/>
            <a:ext cx="91440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lv-LV" dirty="0" smtClean="0">
                <a:solidFill>
                  <a:schemeClr val="tx1"/>
                </a:solidFill>
              </a:rPr>
              <a:t>KKS veidošanas principi</a:t>
            </a:r>
            <a:endParaRPr lang="en-US" altLang="lv-LV" sz="1600" kern="0" dirty="0">
              <a:solidFill>
                <a:schemeClr val="tx1"/>
              </a:solidFill>
            </a:endParaRP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2057400" y="1905000"/>
            <a:ext cx="4648200" cy="685800"/>
            <a:chOff x="1296" y="1200"/>
            <a:chExt cx="2928" cy="43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lv-LV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lv-LV" altLang="lv-LV" sz="2400" b="1" dirty="0">
                  <a:solidFill>
                    <a:srgbClr val="000000"/>
                  </a:solidFill>
                </a:rPr>
                <a:t>T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eritoriāl</a:t>
              </a:r>
              <a:r>
                <a:rPr lang="lv-LV" altLang="lv-LV" sz="2400" b="1" dirty="0" err="1" smtClean="0">
                  <a:solidFill>
                    <a:srgbClr val="000000"/>
                  </a:solidFill>
                </a:rPr>
                <a:t>ais</a:t>
              </a:r>
              <a:r>
                <a:rPr lang="en-US" altLang="lv-LV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princip</a:t>
              </a:r>
              <a:r>
                <a:rPr lang="lv-LV" altLang="lv-LV" sz="2400" b="1" dirty="0" smtClean="0">
                  <a:solidFill>
                    <a:srgbClr val="000000"/>
                  </a:solidFill>
                </a:rPr>
                <a:t>s</a:t>
              </a:r>
              <a:endParaRPr lang="en-US" altLang="lv-LV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5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17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18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pic>
            <p:nvPicPr>
              <p:cNvPr id="19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lv-LV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0" name="Group 90"/>
          <p:cNvGrpSpPr>
            <a:grpSpLocks/>
          </p:cNvGrpSpPr>
          <p:nvPr/>
        </p:nvGrpSpPr>
        <p:grpSpPr bwMode="auto">
          <a:xfrm>
            <a:off x="2057400" y="2667000"/>
            <a:ext cx="5035550" cy="685800"/>
            <a:chOff x="1296" y="1680"/>
            <a:chExt cx="3172" cy="432"/>
          </a:xfrm>
        </p:grpSpPr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lv-LV"/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6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lv-LV" altLang="lv-LV" sz="2400" b="1" dirty="0" err="1">
                  <a:solidFill>
                    <a:srgbClr val="000000"/>
                  </a:solidFill>
                </a:rPr>
                <a:t>N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odarbinātības</a:t>
              </a:r>
              <a:r>
                <a:rPr lang="en-US" altLang="lv-LV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princip</a:t>
              </a:r>
              <a:r>
                <a:rPr lang="lv-LV" altLang="lv-LV" sz="2400" b="1" dirty="0" smtClean="0">
                  <a:solidFill>
                    <a:srgbClr val="000000"/>
                  </a:solidFill>
                </a:rPr>
                <a:t>s</a:t>
              </a:r>
              <a:endParaRPr lang="en-US" altLang="lv-LV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25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26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pic>
            <p:nvPicPr>
              <p:cNvPr id="27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lv-LV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8" name="Group 91"/>
          <p:cNvGrpSpPr>
            <a:grpSpLocks/>
          </p:cNvGrpSpPr>
          <p:nvPr/>
        </p:nvGrpSpPr>
        <p:grpSpPr bwMode="auto">
          <a:xfrm>
            <a:off x="2057400" y="3505200"/>
            <a:ext cx="4648200" cy="685800"/>
            <a:chOff x="1296" y="2208"/>
            <a:chExt cx="2928" cy="432"/>
          </a:xfrm>
        </p:grpSpPr>
        <p:sp>
          <p:nvSpPr>
            <p:cNvPr id="29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lv-LV"/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4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lv-LV" altLang="lv-LV" sz="2400" b="1" dirty="0" err="1">
                  <a:solidFill>
                    <a:srgbClr val="000000"/>
                  </a:solidFill>
                </a:rPr>
                <a:t>I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nterešu</a:t>
              </a:r>
              <a:r>
                <a:rPr lang="en-US" altLang="lv-LV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kopības</a:t>
              </a:r>
              <a:r>
                <a:rPr lang="en-US" altLang="lv-LV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lv-LV" sz="2400" b="1" dirty="0" err="1" smtClean="0">
                  <a:solidFill>
                    <a:srgbClr val="000000"/>
                  </a:solidFill>
                </a:rPr>
                <a:t>princip</a:t>
              </a:r>
              <a:r>
                <a:rPr lang="lv-LV" altLang="lv-LV" sz="2400" b="1" dirty="0" smtClean="0">
                  <a:solidFill>
                    <a:srgbClr val="000000"/>
                  </a:solidFill>
                </a:rPr>
                <a:t>s</a:t>
              </a:r>
              <a:endParaRPr lang="en-US" altLang="lv-LV" sz="24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31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33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34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lv-LV"/>
              </a:p>
            </p:txBody>
          </p:sp>
          <p:pic>
            <p:nvPicPr>
              <p:cNvPr id="35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lv-LV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444208" y="5913283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dirty="0" smtClean="0"/>
              <a:t>KKS likums, 4. pants</a:t>
            </a:r>
            <a:endParaRPr lang="lv-LV" sz="2000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BB05-74B4-4753-BCF7-F669808ABAFF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ED80-F2DD-4424-82D9-263BBB8ED5F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6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b="1" dirty="0"/>
              <a:t>Eiropas Ekonomikas un sociālo lietu komitejas atzinums par tematu “Kooperatīvi un pārstrukturēšana” (2012/C 191/05)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/>
              <a:t>K</a:t>
            </a:r>
            <a:r>
              <a:rPr lang="lv-LV" sz="2400" dirty="0" smtClean="0"/>
              <a:t>ooperatīvi krīzes </a:t>
            </a:r>
            <a:r>
              <a:rPr lang="lv-LV" sz="2400" dirty="0"/>
              <a:t>laikā ir izturīgāki pret satricinājumiem un stabilāki nekā citu veidu uzņēmumi, turklāt tie attīsta jaunas uzņēmējdarbības </a:t>
            </a:r>
            <a:r>
              <a:rPr lang="lv-LV" sz="2400" dirty="0" smtClean="0"/>
              <a:t>iniciatīvas</a:t>
            </a:r>
          </a:p>
          <a:p>
            <a:r>
              <a:rPr lang="lv-LV" sz="2400" dirty="0" smtClean="0"/>
              <a:t>To </a:t>
            </a:r>
            <a:r>
              <a:rPr lang="lv-LV" sz="2400" dirty="0"/>
              <a:t>ietekmē kooperatīvo uzņēmumu </a:t>
            </a:r>
            <a:r>
              <a:rPr lang="lv-LV" sz="2400" dirty="0" smtClean="0"/>
              <a:t>specifika:</a:t>
            </a:r>
          </a:p>
          <a:p>
            <a:pPr lvl="1"/>
            <a:r>
              <a:rPr lang="lv-LV" sz="2000" dirty="0" smtClean="0"/>
              <a:t>ilgtermiņa pieeja</a:t>
            </a:r>
          </a:p>
          <a:p>
            <a:pPr lvl="1"/>
            <a:r>
              <a:rPr lang="lv-LV" sz="2000" dirty="0" smtClean="0"/>
              <a:t>stipras </a:t>
            </a:r>
            <a:r>
              <a:rPr lang="lv-LV" sz="2000" dirty="0"/>
              <a:t>teritoriālās </a:t>
            </a:r>
            <a:r>
              <a:rPr lang="lv-LV" sz="2000" dirty="0" smtClean="0"/>
              <a:t>saknes</a:t>
            </a:r>
          </a:p>
          <a:p>
            <a:pPr lvl="1"/>
            <a:r>
              <a:rPr lang="lv-LV" sz="2000" dirty="0" smtClean="0"/>
              <a:t>biedru </a:t>
            </a:r>
            <a:r>
              <a:rPr lang="lv-LV" sz="2000" dirty="0"/>
              <a:t>interešu </a:t>
            </a:r>
            <a:r>
              <a:rPr lang="lv-LV" sz="2000" dirty="0" smtClean="0"/>
              <a:t>aizstāvēšana</a:t>
            </a:r>
          </a:p>
          <a:p>
            <a:pPr lvl="1"/>
            <a:r>
              <a:rPr lang="lv-LV" sz="2000" dirty="0" smtClean="0"/>
              <a:t>pievēršanās savstarpējai </a:t>
            </a:r>
            <a:r>
              <a:rPr lang="lv-LV" sz="2000" dirty="0"/>
              <a:t>sadarbībai</a:t>
            </a:r>
            <a:endParaRPr lang="lv-LV" sz="2000" dirty="0" smtClean="0"/>
          </a:p>
          <a:p>
            <a:endParaRPr lang="lv-LV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8B2B-D7B4-4BE0-BD43-DAE1B26B8DB6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03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b="1" dirty="0"/>
              <a:t>Eiropas Ekonomikas un sociālo lietu komitejas atzinums par tematu “Kooperatīvi un pārstrukturēšana” (2012/C 191/05)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smtClean="0"/>
              <a:t>Kooperācijas principu ievērošanas pozitīvais efekts krīzes </a:t>
            </a:r>
            <a:r>
              <a:rPr lang="lv-LV" sz="2400" dirty="0"/>
              <a:t>laikā </a:t>
            </a:r>
            <a:r>
              <a:rPr lang="lv-LV" sz="2400" dirty="0" smtClean="0"/>
              <a:t>jo </a:t>
            </a:r>
            <a:r>
              <a:rPr lang="lv-LV" sz="2400" dirty="0"/>
              <a:t>īpaši spilgti </a:t>
            </a:r>
            <a:r>
              <a:rPr lang="lv-LV" sz="2400" dirty="0" smtClean="0"/>
              <a:t>ir </a:t>
            </a:r>
            <a:r>
              <a:rPr lang="lv-LV" sz="2400" dirty="0"/>
              <a:t>redzams </a:t>
            </a:r>
            <a:r>
              <a:rPr lang="lv-LV" sz="2400" dirty="0" smtClean="0"/>
              <a:t>ES banku </a:t>
            </a:r>
            <a:r>
              <a:rPr lang="lv-LV" sz="2400" dirty="0"/>
              <a:t>sektorā. Neviena kooperatīvā banka Eiropas Savienībā vēl nav </a:t>
            </a:r>
            <a:r>
              <a:rPr lang="lv-LV" sz="2400" dirty="0" smtClean="0"/>
              <a:t>bankrotējusi</a:t>
            </a:r>
          </a:p>
          <a:p>
            <a:r>
              <a:rPr lang="lv-LV" sz="2400" dirty="0" smtClean="0"/>
              <a:t>Kooperatīvās </a:t>
            </a:r>
            <a:r>
              <a:rPr lang="lv-LV" sz="2400" dirty="0"/>
              <a:t>bankas ir sekmīgi izturējušas finanšu </a:t>
            </a:r>
            <a:r>
              <a:rPr lang="lv-LV" sz="2400" dirty="0" smtClean="0"/>
              <a:t>krīzi, jo:</a:t>
            </a:r>
          </a:p>
          <a:p>
            <a:pPr lvl="1"/>
            <a:r>
              <a:rPr lang="lv-LV" sz="2000" dirty="0" smtClean="0"/>
              <a:t>Ir piesaistītas </a:t>
            </a:r>
            <a:r>
              <a:rPr lang="lv-LV" sz="2000" dirty="0"/>
              <a:t>vienai </a:t>
            </a:r>
            <a:r>
              <a:rPr lang="lv-LV" sz="2000" dirty="0" smtClean="0"/>
              <a:t>teritorijai</a:t>
            </a:r>
          </a:p>
          <a:p>
            <a:pPr lvl="1"/>
            <a:r>
              <a:rPr lang="lv-LV" sz="2000" dirty="0" smtClean="0"/>
              <a:t>Koncentrējas </a:t>
            </a:r>
            <a:r>
              <a:rPr lang="lv-LV" sz="2000" dirty="0"/>
              <a:t>uz kooperatīva biedru </a:t>
            </a:r>
            <a:r>
              <a:rPr lang="lv-LV" sz="2000" dirty="0" smtClean="0"/>
              <a:t>interesēm</a:t>
            </a:r>
          </a:p>
          <a:p>
            <a:pPr lvl="1"/>
            <a:r>
              <a:rPr lang="lv-LV" sz="2000" dirty="0" smtClean="0"/>
              <a:t>Veicina sadarbību</a:t>
            </a:r>
            <a:endParaRPr lang="lv-LV" sz="2000" dirty="0"/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80A6-9C5C-429C-81F1-2F5DC197C547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70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Eiropa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Eiropas Kooperatīvās bankas: </a:t>
            </a:r>
          </a:p>
          <a:p>
            <a:pPr lvl="1"/>
            <a:r>
              <a:rPr lang="lv-LV" dirty="0" smtClean="0"/>
              <a:t>pārstāv 56 milj. biedru un to tirgus daļa ir ap 20%</a:t>
            </a:r>
          </a:p>
          <a:p>
            <a:pPr lvl="1"/>
            <a:r>
              <a:rPr lang="lv-LV" dirty="0" smtClean="0"/>
              <a:t>To skaits sasniedz 3,700 ar 71 000 filiālēm un tās apkalpo vairāk kā 215 milj. klientu</a:t>
            </a:r>
          </a:p>
          <a:p>
            <a:r>
              <a:rPr lang="lv-LV" dirty="0" smtClean="0"/>
              <a:t>Itālijā, Francijā, Vācijā un Nīderlandē kooperatīvo banku tirgus daļa kreditēšanā sastāda 25% līdz 45%</a:t>
            </a:r>
            <a:endParaRPr lang="lv-LV" dirty="0"/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05E8-58D3-4E7D-AA91-C67776B8ACD6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97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Eiropa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2400" dirty="0" smtClean="0"/>
              <a:t>Vācijā – </a:t>
            </a:r>
            <a:r>
              <a:rPr lang="lv-LV" sz="2400" dirty="0" err="1" smtClean="0"/>
              <a:t>Deutsche</a:t>
            </a:r>
            <a:r>
              <a:rPr lang="lv-LV" sz="2400" dirty="0" smtClean="0"/>
              <a:t> </a:t>
            </a:r>
            <a:r>
              <a:rPr lang="lv-LV" sz="2400" dirty="0" err="1" smtClean="0"/>
              <a:t>Zentral-Genossenschaftsbank</a:t>
            </a:r>
            <a:r>
              <a:rPr lang="lv-LV" sz="2400" dirty="0" smtClean="0"/>
              <a:t> (kredītsabiedrību centrālā banka) </a:t>
            </a:r>
          </a:p>
          <a:p>
            <a:pPr lvl="1"/>
            <a:r>
              <a:rPr lang="lv-LV" sz="2000" dirty="0" smtClean="0"/>
              <a:t>407,2 miljardi EUR, </a:t>
            </a:r>
          </a:p>
          <a:p>
            <a:pPr lvl="1"/>
            <a:r>
              <a:rPr lang="lv-LV" sz="2000" dirty="0" smtClean="0"/>
              <a:t>900 kooperatīvās bankas ar 12 000 filiālēm (KKS)</a:t>
            </a:r>
          </a:p>
          <a:p>
            <a:r>
              <a:rPr lang="lv-LV" sz="2400" dirty="0" smtClean="0"/>
              <a:t>Īrija - </a:t>
            </a:r>
            <a:r>
              <a:rPr lang="en-US" sz="2400" dirty="0" smtClean="0"/>
              <a:t>Irish League of Credit Unions</a:t>
            </a:r>
            <a:r>
              <a:rPr lang="lv-LV" sz="2400" dirty="0" smtClean="0"/>
              <a:t>, </a:t>
            </a:r>
          </a:p>
          <a:p>
            <a:pPr lvl="1"/>
            <a:r>
              <a:rPr lang="lv-LV" sz="2000" dirty="0" smtClean="0"/>
              <a:t>498 KKS, </a:t>
            </a:r>
          </a:p>
          <a:p>
            <a:pPr lvl="1"/>
            <a:r>
              <a:rPr lang="lv-LV" sz="2000" dirty="0" smtClean="0"/>
              <a:t>11,5 miljardi EUR, </a:t>
            </a:r>
          </a:p>
          <a:p>
            <a:pPr lvl="1"/>
            <a:r>
              <a:rPr lang="lv-LV" sz="2000" dirty="0" smtClean="0"/>
              <a:t>3,11 milj. biedri (67,7% iedzīvotāju)</a:t>
            </a:r>
          </a:p>
          <a:p>
            <a:r>
              <a:rPr lang="it-IT" sz="2400" dirty="0" smtClean="0"/>
              <a:t>Itālijā – Banco Populare, Unione di Banche Italiane</a:t>
            </a:r>
            <a:endParaRPr lang="lv-LV" sz="2400" dirty="0" smtClean="0"/>
          </a:p>
          <a:p>
            <a:r>
              <a:rPr lang="it-IT" sz="2400" dirty="0" smtClean="0"/>
              <a:t>Nīderlandē – Rabobank</a:t>
            </a:r>
          </a:p>
          <a:p>
            <a:r>
              <a:rPr lang="it-IT" sz="2400" dirty="0" smtClean="0"/>
              <a:t>Austrija – Raiffeisen</a:t>
            </a:r>
          </a:p>
          <a:p>
            <a:r>
              <a:rPr lang="it-IT" sz="2400" dirty="0" smtClean="0"/>
              <a:t>Francija – Credit Agricole, Banque Populaire</a:t>
            </a:r>
          </a:p>
          <a:p>
            <a:endParaRPr lang="it-IT" sz="2400" dirty="0" smtClean="0"/>
          </a:p>
          <a:p>
            <a:endParaRPr lang="lv-LV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4091-B3B4-4ECF-841B-F6FEC50387C7}" type="datetime1">
              <a:rPr lang="lv-LV" altLang="ko-KR" smtClean="0"/>
              <a:t>2014.12.17.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7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ea typeface="굴림" charset="-127"/>
              </a:rPr>
              <a:t>Latvijas</a:t>
            </a:r>
            <a:r>
              <a:rPr lang="en-US" altLang="ko-KR" b="1" dirty="0" smtClean="0">
                <a:ea typeface="굴림" charset="-127"/>
              </a:rPr>
              <a:t> </a:t>
            </a:r>
            <a:r>
              <a:rPr lang="en-US" altLang="ko-KR" b="1" dirty="0" err="1" smtClean="0">
                <a:ea typeface="굴림" charset="-127"/>
              </a:rPr>
              <a:t>pieredze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DACF-8A63-4E8D-863D-E726B97E8B43}" type="datetime1">
              <a:rPr lang="lv-LV" altLang="ko-KR" smtClean="0"/>
              <a:t>2014.12.17.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Krājaizdevu apvienība</a:t>
            </a:r>
            <a:endParaRPr lang="en-US" altLang="ko-K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053-5279-40B5-9837-7D94B56DF96E}" type="slidenum">
              <a:rPr lang="ko-KR" altLang="en-US" smtClean="0"/>
              <a:pPr/>
              <a:t>9</a:t>
            </a:fld>
            <a:endParaRPr lang="en-US" altLang="ko-KR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6588224" y="3301206"/>
            <a:ext cx="2016224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3851920" y="3309381"/>
            <a:ext cx="2088231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1143000" y="3359150"/>
            <a:ext cx="1988840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1187450" y="3500438"/>
            <a:ext cx="194439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72941"/>
                        <a:invGamma/>
                        <a:alpha val="39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236 KKS</a:t>
            </a:r>
            <a:endParaRPr lang="lv-LV" altLang="ko-KR" sz="1400" b="1" dirty="0" smtClean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endParaRPr lang="lv-LV" altLang="ko-KR" sz="1400" b="1" dirty="0" smtClean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121</a:t>
            </a: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 </a:t>
            </a: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514</a:t>
            </a: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 biedri</a:t>
            </a:r>
          </a:p>
          <a:p>
            <a:pPr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65,9 milj. Zelta rubļi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3851920" y="3466083"/>
            <a:ext cx="208823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72941"/>
                        <a:invGamma/>
                        <a:alpha val="39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lv-LV" altLang="ko-KR" sz="1400" b="1" dirty="0">
                <a:latin typeface="Verdana" pitchFamily="34" charset="0"/>
                <a:ea typeface="굴림" charset="-127"/>
              </a:rPr>
              <a:t>6</a:t>
            </a: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34 KKS</a:t>
            </a:r>
          </a:p>
          <a:p>
            <a:pPr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208 504</a:t>
            </a: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 biedri</a:t>
            </a:r>
          </a:p>
          <a:p>
            <a:pPr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11</a:t>
            </a: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3 milj. Ls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algn="ctr"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6660232" y="3508613"/>
            <a:ext cx="194421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72941"/>
                        <a:invGamma/>
                        <a:alpha val="39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ko-KR" sz="18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35 KKS</a:t>
            </a:r>
            <a:endParaRPr lang="lv-LV" altLang="ko-KR" sz="1400" b="1" dirty="0" smtClean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26 000 biedri</a:t>
            </a:r>
          </a:p>
          <a:p>
            <a:pPr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>
              <a:buFontTx/>
              <a:buChar char="•"/>
            </a:pPr>
            <a:r>
              <a:rPr lang="lv-LV" altLang="ko-KR" sz="1400" b="1" dirty="0" smtClean="0">
                <a:latin typeface="Verdana" pitchFamily="34" charset="0"/>
                <a:ea typeface="굴림" charset="-127"/>
              </a:rPr>
              <a:t>14 milj. Ls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gray">
          <a:xfrm rot="3419336">
            <a:off x="1371600" y="1949451"/>
            <a:ext cx="923925" cy="10033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lv-LV"/>
          </a:p>
        </p:txBody>
      </p:sp>
      <p:sp>
        <p:nvSpPr>
          <p:cNvPr id="78899" name="AutoShape 51"/>
          <p:cNvSpPr>
            <a:spLocks noChangeArrowheads="1"/>
          </p:cNvSpPr>
          <p:nvPr/>
        </p:nvSpPr>
        <p:spPr bwMode="white">
          <a:xfrm>
            <a:off x="1257300" y="2206506"/>
            <a:ext cx="1216025" cy="51935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lv-LV" altLang="ko-KR" sz="1800" b="1" dirty="0" smtClean="0">
                <a:solidFill>
                  <a:srgbClr val="FFFFFF"/>
                </a:solidFill>
                <a:latin typeface="Arial" charset="0"/>
                <a:ea typeface="굴림" charset="-127"/>
              </a:rPr>
              <a:t>1913</a:t>
            </a:r>
            <a:endParaRPr lang="en-US" altLang="ko-KR" sz="1800" b="1" dirty="0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  <p:sp>
        <p:nvSpPr>
          <p:cNvPr id="78901" name="Rectangle 53"/>
          <p:cNvSpPr>
            <a:spLocks noChangeArrowheads="1"/>
          </p:cNvSpPr>
          <p:nvPr/>
        </p:nvSpPr>
        <p:spPr bwMode="gray">
          <a:xfrm rot="3419336">
            <a:off x="7107809" y="1963737"/>
            <a:ext cx="923925" cy="1004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lv-LV"/>
          </a:p>
        </p:txBody>
      </p:sp>
      <p:sp>
        <p:nvSpPr>
          <p:cNvPr id="78902" name="AutoShape 54"/>
          <p:cNvSpPr>
            <a:spLocks noChangeArrowheads="1"/>
          </p:cNvSpPr>
          <p:nvPr/>
        </p:nvSpPr>
        <p:spPr bwMode="white">
          <a:xfrm>
            <a:off x="6967889" y="2206505"/>
            <a:ext cx="1295400" cy="51935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lv-LV" altLang="ko-KR" sz="1800" b="1" dirty="0" smtClean="0">
                <a:solidFill>
                  <a:srgbClr val="FFFFFF"/>
                </a:solidFill>
                <a:latin typeface="Arial" charset="0"/>
                <a:ea typeface="굴림" charset="-127"/>
              </a:rPr>
              <a:t>2013</a:t>
            </a:r>
            <a:endParaRPr lang="en-US" altLang="ko-KR" sz="1800" b="1" dirty="0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  <p:sp>
        <p:nvSpPr>
          <p:cNvPr id="78903" name="Rectangle 55"/>
          <p:cNvSpPr>
            <a:spLocks noChangeArrowheads="1"/>
          </p:cNvSpPr>
          <p:nvPr/>
        </p:nvSpPr>
        <p:spPr bwMode="gray">
          <a:xfrm rot="3419336">
            <a:off x="4278990" y="1963738"/>
            <a:ext cx="923925" cy="10048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lv-LV"/>
          </a:p>
        </p:txBody>
      </p:sp>
      <p:sp>
        <p:nvSpPr>
          <p:cNvPr id="78904" name="AutoShape 56"/>
          <p:cNvSpPr>
            <a:spLocks noChangeArrowheads="1"/>
          </p:cNvSpPr>
          <p:nvPr/>
        </p:nvSpPr>
        <p:spPr bwMode="white">
          <a:xfrm>
            <a:off x="4277792" y="2191425"/>
            <a:ext cx="1066800" cy="51935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2353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lv-LV" altLang="ko-KR" sz="1800" b="1" dirty="0" smtClean="0">
                <a:solidFill>
                  <a:srgbClr val="FFFFFF"/>
                </a:solidFill>
                <a:latin typeface="Arial" charset="0"/>
                <a:ea typeface="굴림" charset="-127"/>
              </a:rPr>
              <a:t>1940</a:t>
            </a:r>
            <a:endParaRPr lang="en-US" altLang="ko-KR" sz="1800" b="1" dirty="0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</p:bldLst>
  </p:timing>
</p:sld>
</file>

<file path=ppt/theme/theme1.xml><?xml version="1.0" encoding="utf-8"?>
<a:theme xmlns:a="http://schemas.openxmlformats.org/drawingml/2006/main" name="c045TGp_finance_diagram">
  <a:themeElements>
    <a:clrScheme name="psh_13 1">
      <a:dk1>
        <a:srgbClr val="683D2E"/>
      </a:dk1>
      <a:lt1>
        <a:srgbClr val="FFFFFF"/>
      </a:lt1>
      <a:dk2>
        <a:srgbClr val="CC6600"/>
      </a:dk2>
      <a:lt2>
        <a:srgbClr val="FFFFCC"/>
      </a:lt2>
      <a:accent1>
        <a:srgbClr val="998F33"/>
      </a:accent1>
      <a:accent2>
        <a:srgbClr val="FFCC00"/>
      </a:accent2>
      <a:accent3>
        <a:srgbClr val="E2B8AA"/>
      </a:accent3>
      <a:accent4>
        <a:srgbClr val="DADADA"/>
      </a:accent4>
      <a:accent5>
        <a:srgbClr val="CAC6AD"/>
      </a:accent5>
      <a:accent6>
        <a:srgbClr val="E7B900"/>
      </a:accent6>
      <a:hlink>
        <a:srgbClr val="DB8647"/>
      </a:hlink>
      <a:folHlink>
        <a:srgbClr val="90B7CA"/>
      </a:folHlink>
    </a:clrScheme>
    <a:fontScheme name="psh_13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lv-LV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lv-LV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sh_13 1">
        <a:dk1>
          <a:srgbClr val="683D2E"/>
        </a:dk1>
        <a:lt1>
          <a:srgbClr val="FFFFFF"/>
        </a:lt1>
        <a:dk2>
          <a:srgbClr val="CC6600"/>
        </a:dk2>
        <a:lt2>
          <a:srgbClr val="FFFFCC"/>
        </a:lt2>
        <a:accent1>
          <a:srgbClr val="998F33"/>
        </a:accent1>
        <a:accent2>
          <a:srgbClr val="FFCC00"/>
        </a:accent2>
        <a:accent3>
          <a:srgbClr val="E2B8AA"/>
        </a:accent3>
        <a:accent4>
          <a:srgbClr val="DADADA"/>
        </a:accent4>
        <a:accent5>
          <a:srgbClr val="CAC6AD"/>
        </a:accent5>
        <a:accent6>
          <a:srgbClr val="E7B900"/>
        </a:accent6>
        <a:hlink>
          <a:srgbClr val="DB8647"/>
        </a:hlink>
        <a:folHlink>
          <a:srgbClr val="90B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h_13 2">
        <a:dk1>
          <a:srgbClr val="3D593F"/>
        </a:dk1>
        <a:lt1>
          <a:srgbClr val="FFFFCC"/>
        </a:lt1>
        <a:dk2>
          <a:srgbClr val="669900"/>
        </a:dk2>
        <a:lt2>
          <a:srgbClr val="FFFFFF"/>
        </a:lt2>
        <a:accent1>
          <a:srgbClr val="21ABAB"/>
        </a:accent1>
        <a:accent2>
          <a:srgbClr val="FF9933"/>
        </a:accent2>
        <a:accent3>
          <a:srgbClr val="B8CAAA"/>
        </a:accent3>
        <a:accent4>
          <a:srgbClr val="DADAAE"/>
        </a:accent4>
        <a:accent5>
          <a:srgbClr val="ABD2D2"/>
        </a:accent5>
        <a:accent6>
          <a:srgbClr val="E78A2D"/>
        </a:accent6>
        <a:hlink>
          <a:srgbClr val="4B84D7"/>
        </a:hlink>
        <a:folHlink>
          <a:srgbClr val="90BF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h_13 3">
        <a:dk1>
          <a:srgbClr val="273F6F"/>
        </a:dk1>
        <a:lt1>
          <a:srgbClr val="FFFFCC"/>
        </a:lt1>
        <a:dk2>
          <a:srgbClr val="336699"/>
        </a:dk2>
        <a:lt2>
          <a:srgbClr val="FFFFFF"/>
        </a:lt2>
        <a:accent1>
          <a:srgbClr val="8ABB11"/>
        </a:accent1>
        <a:accent2>
          <a:srgbClr val="CC9900"/>
        </a:accent2>
        <a:accent3>
          <a:srgbClr val="ADB8CA"/>
        </a:accent3>
        <a:accent4>
          <a:srgbClr val="DADAAE"/>
        </a:accent4>
        <a:accent5>
          <a:srgbClr val="C4DAAA"/>
        </a:accent5>
        <a:accent6>
          <a:srgbClr val="B98A00"/>
        </a:accent6>
        <a:hlink>
          <a:srgbClr val="3673EC"/>
        </a:hlink>
        <a:folHlink>
          <a:srgbClr val="A2B8A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c045TGp_finance_diagram</Template>
  <TotalTime>1568</TotalTime>
  <Words>738</Words>
  <Application>Microsoft Office PowerPoint</Application>
  <PresentationFormat>On-screen Show (4:3)</PresentationFormat>
  <Paragraphs>172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c045TGp_finance_diagram</vt:lpstr>
      <vt:lpstr>Custom Design</vt:lpstr>
      <vt:lpstr>1_Custom Design</vt:lpstr>
      <vt:lpstr>Office Theme</vt:lpstr>
      <vt:lpstr>Krāj un aizdod</vt:lpstr>
      <vt:lpstr>Kas ir Krājaizdevu sabiedrība (KKS)?</vt:lpstr>
      <vt:lpstr>Krājaizdevu sabiedrību mērķis</vt:lpstr>
      <vt:lpstr>PowerPoint Presentation</vt:lpstr>
      <vt:lpstr>Eiropas Ekonomikas un sociālo lietu komitejas atzinums par tematu “Kooperatīvi un pārstrukturēšana” (2012/C 191/05)</vt:lpstr>
      <vt:lpstr>Eiropas Ekonomikas un sociālo lietu komitejas atzinums par tematu “Kooperatīvi un pārstrukturēšana” (2012/C 191/05)</vt:lpstr>
      <vt:lpstr>Eiropa</vt:lpstr>
      <vt:lpstr>Eiropa</vt:lpstr>
      <vt:lpstr>Latvijas pieredze</vt:lpstr>
      <vt:lpstr>Ko darīt?</vt:lpstr>
      <vt:lpstr>Ko darīt?</vt:lpstr>
      <vt:lpstr>Ko darīt? </vt:lpstr>
      <vt:lpstr>Ko darīt?</vt:lpstr>
      <vt:lpstr>Biedrība «Krājaizdevu apvienība»</vt:lpstr>
      <vt:lpstr>Mēs paši varam kontrolēt savu naudu un dzīvi!!!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Krāj un aizdod</dc:title>
  <dc:creator>Inesis</dc:creator>
  <cp:lastModifiedBy>Ilze Rūtenberga</cp:lastModifiedBy>
  <cp:revision>96</cp:revision>
  <cp:lastPrinted>2014-12-03T13:40:58Z</cp:lastPrinted>
  <dcterms:created xsi:type="dcterms:W3CDTF">2013-10-15T12:48:04Z</dcterms:created>
  <dcterms:modified xsi:type="dcterms:W3CDTF">2014-12-17T09:30:30Z</dcterms:modified>
</cp:coreProperties>
</file>