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1" r:id="rId2"/>
    <p:sldId id="257" r:id="rId3"/>
    <p:sldId id="266" r:id="rId4"/>
    <p:sldId id="267" r:id="rId5"/>
    <p:sldId id="268" r:id="rId6"/>
    <p:sldId id="260" r:id="rId7"/>
    <p:sldId id="269" r:id="rId8"/>
    <p:sldId id="258" r:id="rId9"/>
    <p:sldId id="265" r:id="rId10"/>
    <p:sldId id="274" r:id="rId11"/>
    <p:sldId id="262" r:id="rId12"/>
    <p:sldId id="264" r:id="rId13"/>
    <p:sldId id="259" r:id="rId14"/>
    <p:sldId id="261" r:id="rId15"/>
    <p:sldId id="276" r:id="rId16"/>
    <p:sldId id="273" r:id="rId17"/>
    <p:sldId id="277" r:id="rId18"/>
    <p:sldId id="278" r:id="rId19"/>
    <p:sldId id="279" r:id="rId20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E65"/>
    <a:srgbClr val="C55A11"/>
    <a:srgbClr val="4D4D4B"/>
    <a:srgbClr val="403F43"/>
    <a:srgbClr val="222125"/>
    <a:srgbClr val="312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A6221-D092-44AB-BA8D-B93E5C20B399}" type="doc">
      <dgm:prSet loTypeId="urn:microsoft.com/office/officeart/2005/8/layout/radial3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lv-LV"/>
        </a:p>
      </dgm:t>
    </dgm:pt>
    <dgm:pt modelId="{7C953B66-5858-4FE3-A8A7-2FD49CCA9052}">
      <dgm:prSet phldrT="[Text]" custT="1"/>
      <dgm:spPr/>
      <dgm:t>
        <a:bodyPr/>
        <a:lstStyle/>
        <a:p>
          <a:r>
            <a:rPr lang="lv-LV" sz="1600" dirty="0" smtClean="0">
              <a:solidFill>
                <a:schemeClr val="accent6">
                  <a:lumMod val="50000"/>
                </a:schemeClr>
              </a:solidFill>
              <a:effectLst/>
            </a:rPr>
            <a:t>Inovatīvas dehidratācijas tehnoloģijas pielietojuma izpēte sapropeļa ieguvē, uz sapropeļa bāzes veidotu produktu izmantošanas iespējas augkopībā un lopkopībā</a:t>
          </a:r>
          <a:endParaRPr lang="lv-LV" sz="1600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4410B951-4FE0-42EA-A3DE-4FFBF0DE991A}" type="sibTrans" cxnId="{013283E5-0ABE-4EA1-A086-2CB76949196B}">
      <dgm:prSet/>
      <dgm:spPr/>
      <dgm:t>
        <a:bodyPr/>
        <a:lstStyle/>
        <a:p>
          <a:endParaRPr lang="lv-LV"/>
        </a:p>
      </dgm:t>
    </dgm:pt>
    <dgm:pt modelId="{21578988-1903-4C09-B3A3-4FE4A9B07C54}" type="parTrans" cxnId="{013283E5-0ABE-4EA1-A086-2CB76949196B}">
      <dgm:prSet/>
      <dgm:spPr/>
      <dgm:t>
        <a:bodyPr/>
        <a:lstStyle/>
        <a:p>
          <a:endParaRPr lang="lv-LV"/>
        </a:p>
      </dgm:t>
    </dgm:pt>
    <dgm:pt modelId="{117B62B8-3BEE-4EC8-936F-3896048115A5}">
      <dgm:prSet/>
      <dgm:spPr/>
      <dgm:t>
        <a:bodyPr/>
        <a:lstStyle/>
        <a:p>
          <a:endParaRPr lang="lv-LV" dirty="0"/>
        </a:p>
      </dgm:t>
    </dgm:pt>
    <dgm:pt modelId="{E866EE2B-F861-4774-8847-903D09AA5245}" type="sibTrans" cxnId="{F56A4538-3259-41AF-A5EF-BA94DE192EDC}">
      <dgm:prSet/>
      <dgm:spPr/>
      <dgm:t>
        <a:bodyPr/>
        <a:lstStyle/>
        <a:p>
          <a:endParaRPr lang="lv-LV"/>
        </a:p>
      </dgm:t>
    </dgm:pt>
    <dgm:pt modelId="{095EA61C-D716-49DE-856A-87A99FBA5BA1}" type="parTrans" cxnId="{F56A4538-3259-41AF-A5EF-BA94DE192EDC}">
      <dgm:prSet/>
      <dgm:spPr/>
      <dgm:t>
        <a:bodyPr/>
        <a:lstStyle/>
        <a:p>
          <a:endParaRPr lang="lv-LV"/>
        </a:p>
      </dgm:t>
    </dgm:pt>
    <dgm:pt modelId="{C25A393A-A626-42B6-98F5-2455DF4F3EB9}">
      <dgm:prSet phldrT="[Text]"/>
      <dgm:spPr/>
      <dgm:t>
        <a:bodyPr/>
        <a:lstStyle/>
        <a:p>
          <a:r>
            <a:rPr lang="lv-LV" dirty="0" smtClean="0"/>
            <a:t>SIA «Ogres piens»</a:t>
          </a:r>
          <a:endParaRPr lang="lv-LV" dirty="0"/>
        </a:p>
      </dgm:t>
    </dgm:pt>
    <dgm:pt modelId="{9705C704-09AE-4A8E-AC56-5CA31A5A61DD}" type="parTrans" cxnId="{8AD5B9CE-25AE-4D04-99B7-4F58B1392D2B}">
      <dgm:prSet/>
      <dgm:spPr/>
      <dgm:t>
        <a:bodyPr/>
        <a:lstStyle/>
        <a:p>
          <a:endParaRPr lang="lv-LV"/>
        </a:p>
      </dgm:t>
    </dgm:pt>
    <dgm:pt modelId="{667422FA-2951-4B64-AFD9-C8A725600B00}" type="sibTrans" cxnId="{8AD5B9CE-25AE-4D04-99B7-4F58B1392D2B}">
      <dgm:prSet/>
      <dgm:spPr/>
      <dgm:t>
        <a:bodyPr/>
        <a:lstStyle/>
        <a:p>
          <a:endParaRPr lang="lv-LV"/>
        </a:p>
      </dgm:t>
    </dgm:pt>
    <dgm:pt modelId="{F240967A-70D6-4C47-9224-F0F32605D3BA}">
      <dgm:prSet phldrT="[Text]"/>
      <dgm:spPr/>
      <dgm:t>
        <a:bodyPr/>
        <a:lstStyle/>
        <a:p>
          <a:r>
            <a:rPr lang="lv-LV" dirty="0" smtClean="0"/>
            <a:t>SIA «Ainava GG»</a:t>
          </a:r>
          <a:endParaRPr lang="lv-LV" dirty="0"/>
        </a:p>
      </dgm:t>
    </dgm:pt>
    <dgm:pt modelId="{E5E3A4E6-8ECF-4955-9136-864E70D28308}" type="parTrans" cxnId="{AD1E80DA-2FCD-4844-BE4D-8678F6E7035A}">
      <dgm:prSet/>
      <dgm:spPr/>
      <dgm:t>
        <a:bodyPr/>
        <a:lstStyle/>
        <a:p>
          <a:endParaRPr lang="lv-LV"/>
        </a:p>
      </dgm:t>
    </dgm:pt>
    <dgm:pt modelId="{CFFD7DBB-329D-4FF4-A557-1467CE3906C0}" type="sibTrans" cxnId="{AD1E80DA-2FCD-4844-BE4D-8678F6E7035A}">
      <dgm:prSet/>
      <dgm:spPr/>
      <dgm:t>
        <a:bodyPr/>
        <a:lstStyle/>
        <a:p>
          <a:endParaRPr lang="lv-LV"/>
        </a:p>
      </dgm:t>
    </dgm:pt>
    <dgm:pt modelId="{5D2CDC74-226C-4032-89B3-8E8939284A28}">
      <dgm:prSet phldrT="[Text]"/>
      <dgm:spPr/>
      <dgm:t>
        <a:bodyPr/>
        <a:lstStyle/>
        <a:p>
          <a:r>
            <a:rPr lang="lv-LV" dirty="0" smtClean="0"/>
            <a:t>AREI Priekuļu pētniecības centrs</a:t>
          </a:r>
          <a:endParaRPr lang="lv-LV" dirty="0"/>
        </a:p>
      </dgm:t>
    </dgm:pt>
    <dgm:pt modelId="{A68E58FE-43D3-4BF7-9D8A-A4FE1E40D55E}" type="parTrans" cxnId="{F43DF1CA-685D-43A7-A32F-1B279D3BBE5D}">
      <dgm:prSet/>
      <dgm:spPr/>
      <dgm:t>
        <a:bodyPr/>
        <a:lstStyle/>
        <a:p>
          <a:endParaRPr lang="lv-LV"/>
        </a:p>
      </dgm:t>
    </dgm:pt>
    <dgm:pt modelId="{D62CBDC1-E40D-4280-B978-A9783816926D}" type="sibTrans" cxnId="{F43DF1CA-685D-43A7-A32F-1B279D3BBE5D}">
      <dgm:prSet/>
      <dgm:spPr/>
      <dgm:t>
        <a:bodyPr/>
        <a:lstStyle/>
        <a:p>
          <a:endParaRPr lang="lv-LV"/>
        </a:p>
      </dgm:t>
    </dgm:pt>
    <dgm:pt modelId="{E3D7B3C3-1E48-420F-9B86-6062C620CB6E}">
      <dgm:prSet/>
      <dgm:spPr/>
      <dgm:t>
        <a:bodyPr/>
        <a:lstStyle/>
        <a:p>
          <a:r>
            <a:rPr lang="lv-LV" dirty="0" smtClean="0"/>
            <a:t>SIA «Dagdas aita»</a:t>
          </a:r>
          <a:endParaRPr lang="lv-LV" dirty="0"/>
        </a:p>
      </dgm:t>
    </dgm:pt>
    <dgm:pt modelId="{2136B116-82E8-4C87-A128-077F7AFFE47E}" type="parTrans" cxnId="{11B84E58-3615-4386-8E1B-5E3C1DD48F79}">
      <dgm:prSet/>
      <dgm:spPr/>
      <dgm:t>
        <a:bodyPr/>
        <a:lstStyle/>
        <a:p>
          <a:endParaRPr lang="lv-LV"/>
        </a:p>
      </dgm:t>
    </dgm:pt>
    <dgm:pt modelId="{2D5475C6-C77C-493E-9369-60A91DF150FF}" type="sibTrans" cxnId="{11B84E58-3615-4386-8E1B-5E3C1DD48F79}">
      <dgm:prSet/>
      <dgm:spPr/>
      <dgm:t>
        <a:bodyPr/>
        <a:lstStyle/>
        <a:p>
          <a:endParaRPr lang="lv-LV"/>
        </a:p>
      </dgm:t>
    </dgm:pt>
    <dgm:pt modelId="{5A50127C-CAF1-4AFF-B84B-B220A856744E}">
      <dgm:prSet/>
      <dgm:spPr/>
      <dgm:t>
        <a:bodyPr/>
        <a:lstStyle/>
        <a:p>
          <a:r>
            <a:rPr lang="lv-LV" dirty="0" smtClean="0"/>
            <a:t>SIA stādu audzētava «Dimzas»</a:t>
          </a:r>
          <a:endParaRPr lang="lv-LV" dirty="0"/>
        </a:p>
      </dgm:t>
    </dgm:pt>
    <dgm:pt modelId="{7C91428D-6FDF-4C06-8869-E4F640814A20}" type="parTrans" cxnId="{E8B820B2-F327-473F-A370-3DF214C87F70}">
      <dgm:prSet/>
      <dgm:spPr/>
      <dgm:t>
        <a:bodyPr/>
        <a:lstStyle/>
        <a:p>
          <a:endParaRPr lang="lv-LV"/>
        </a:p>
      </dgm:t>
    </dgm:pt>
    <dgm:pt modelId="{9EB737EE-FC09-443A-BA77-831EABBD081D}" type="sibTrans" cxnId="{E8B820B2-F327-473F-A370-3DF214C87F70}">
      <dgm:prSet/>
      <dgm:spPr/>
      <dgm:t>
        <a:bodyPr/>
        <a:lstStyle/>
        <a:p>
          <a:endParaRPr lang="lv-LV"/>
        </a:p>
      </dgm:t>
    </dgm:pt>
    <dgm:pt modelId="{7A2DCB61-9AB1-4805-BCA0-7B246235D10D}">
      <dgm:prSet/>
      <dgm:spPr/>
      <dgm:t>
        <a:bodyPr/>
        <a:lstStyle/>
        <a:p>
          <a:r>
            <a:rPr lang="lv-LV" dirty="0" smtClean="0"/>
            <a:t>LOSP</a:t>
          </a:r>
          <a:endParaRPr lang="lv-LV" dirty="0"/>
        </a:p>
      </dgm:t>
    </dgm:pt>
    <dgm:pt modelId="{B4D17263-4D06-47FC-BDA8-A7C697325A7A}" type="parTrans" cxnId="{54D2FA3D-F666-481C-9B97-423C43C2AEF7}">
      <dgm:prSet/>
      <dgm:spPr/>
      <dgm:t>
        <a:bodyPr/>
        <a:lstStyle/>
        <a:p>
          <a:endParaRPr lang="lv-LV"/>
        </a:p>
      </dgm:t>
    </dgm:pt>
    <dgm:pt modelId="{3FDA4560-D1B8-4BF4-A51B-823F687846AE}" type="sibTrans" cxnId="{54D2FA3D-F666-481C-9B97-423C43C2AEF7}">
      <dgm:prSet/>
      <dgm:spPr/>
      <dgm:t>
        <a:bodyPr/>
        <a:lstStyle/>
        <a:p>
          <a:endParaRPr lang="lv-LV"/>
        </a:p>
      </dgm:t>
    </dgm:pt>
    <dgm:pt modelId="{D1841DCD-F2D5-4A06-BDA4-2548C23B4302}">
      <dgm:prSet/>
      <dgm:spPr/>
      <dgm:t>
        <a:bodyPr/>
        <a:lstStyle/>
        <a:p>
          <a:r>
            <a:rPr lang="lv-LV" dirty="0" smtClean="0"/>
            <a:t>LBLA</a:t>
          </a:r>
          <a:endParaRPr lang="lv-LV" dirty="0"/>
        </a:p>
      </dgm:t>
    </dgm:pt>
    <dgm:pt modelId="{6CDF773E-D9FF-4CCB-BEA6-21CD19D7F80B}" type="parTrans" cxnId="{0022CA6B-3133-4B2D-BF36-BA38C1058557}">
      <dgm:prSet/>
      <dgm:spPr/>
      <dgm:t>
        <a:bodyPr/>
        <a:lstStyle/>
        <a:p>
          <a:endParaRPr lang="lv-LV"/>
        </a:p>
      </dgm:t>
    </dgm:pt>
    <dgm:pt modelId="{F5C1DE71-5933-4472-816B-EF3311449219}" type="sibTrans" cxnId="{0022CA6B-3133-4B2D-BF36-BA38C1058557}">
      <dgm:prSet/>
      <dgm:spPr/>
      <dgm:t>
        <a:bodyPr/>
        <a:lstStyle/>
        <a:p>
          <a:endParaRPr lang="lv-LV"/>
        </a:p>
      </dgm:t>
    </dgm:pt>
    <dgm:pt modelId="{D39DB0A0-1B13-4F96-9233-9B33554BB9D0}">
      <dgm:prSet/>
      <dgm:spPr/>
      <dgm:t>
        <a:bodyPr/>
        <a:lstStyle/>
        <a:p>
          <a:r>
            <a:rPr lang="lv-LV" dirty="0" smtClean="0"/>
            <a:t>Stādu audzētāju biedrība</a:t>
          </a:r>
          <a:endParaRPr lang="lv-LV" dirty="0"/>
        </a:p>
      </dgm:t>
    </dgm:pt>
    <dgm:pt modelId="{D70FF995-D241-444C-880B-56F8F8D9DB8C}" type="parTrans" cxnId="{D31763FB-3975-4E5C-9B10-D8F57876D6D9}">
      <dgm:prSet/>
      <dgm:spPr/>
      <dgm:t>
        <a:bodyPr/>
        <a:lstStyle/>
        <a:p>
          <a:endParaRPr lang="lv-LV"/>
        </a:p>
      </dgm:t>
    </dgm:pt>
    <dgm:pt modelId="{D0540C7F-6F9D-40B9-85B4-11ADD8939CBC}" type="sibTrans" cxnId="{D31763FB-3975-4E5C-9B10-D8F57876D6D9}">
      <dgm:prSet/>
      <dgm:spPr/>
      <dgm:t>
        <a:bodyPr/>
        <a:lstStyle/>
        <a:p>
          <a:endParaRPr lang="lv-LV"/>
        </a:p>
      </dgm:t>
    </dgm:pt>
    <dgm:pt modelId="{27BBF800-DEC7-4929-B11D-74365B138519}">
      <dgm:prSet/>
      <dgm:spPr/>
      <dgm:t>
        <a:bodyPr/>
        <a:lstStyle/>
        <a:p>
          <a:r>
            <a:rPr lang="lv-LV" dirty="0" smtClean="0"/>
            <a:t>LLU</a:t>
          </a:r>
          <a:endParaRPr lang="lv-LV" dirty="0"/>
        </a:p>
      </dgm:t>
    </dgm:pt>
    <dgm:pt modelId="{F1DF7617-44BB-45B3-8A41-9B08AB3294E7}" type="parTrans" cxnId="{55E529A1-FF6A-4711-AA0C-C6BC9D8EB7AC}">
      <dgm:prSet/>
      <dgm:spPr/>
      <dgm:t>
        <a:bodyPr/>
        <a:lstStyle/>
        <a:p>
          <a:endParaRPr lang="lv-LV"/>
        </a:p>
      </dgm:t>
    </dgm:pt>
    <dgm:pt modelId="{3C00EDFA-B65E-451B-9327-E3B0F11D474A}" type="sibTrans" cxnId="{55E529A1-FF6A-4711-AA0C-C6BC9D8EB7AC}">
      <dgm:prSet/>
      <dgm:spPr/>
      <dgm:t>
        <a:bodyPr/>
        <a:lstStyle/>
        <a:p>
          <a:endParaRPr lang="lv-LV"/>
        </a:p>
      </dgm:t>
    </dgm:pt>
    <dgm:pt modelId="{5D11A82B-EF7D-48FD-B565-3BEFDF423175}" type="pres">
      <dgm:prSet presAssocID="{606A6221-D092-44AB-BA8D-B93E5C20B399}" presName="composite" presStyleCnt="0">
        <dgm:presLayoutVars>
          <dgm:chMax val="1"/>
          <dgm:dir val="rev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C3FBABB7-1BA4-4CD9-9E45-84C02E9ECF1E}" type="pres">
      <dgm:prSet presAssocID="{606A6221-D092-44AB-BA8D-B93E5C20B399}" presName="radial" presStyleCnt="0">
        <dgm:presLayoutVars>
          <dgm:animLvl val="ctr"/>
        </dgm:presLayoutVars>
      </dgm:prSet>
      <dgm:spPr/>
      <dgm:t>
        <a:bodyPr/>
        <a:lstStyle/>
        <a:p>
          <a:endParaRPr lang="lv-LV"/>
        </a:p>
      </dgm:t>
    </dgm:pt>
    <dgm:pt modelId="{4D1D6024-0603-4F1F-A504-B37FD0E756CC}" type="pres">
      <dgm:prSet presAssocID="{7C953B66-5858-4FE3-A8A7-2FD49CCA9052}" presName="centerShape" presStyleLbl="vennNode1" presStyleIdx="0" presStyleCnt="10"/>
      <dgm:spPr/>
      <dgm:t>
        <a:bodyPr/>
        <a:lstStyle/>
        <a:p>
          <a:endParaRPr lang="lv-LV"/>
        </a:p>
      </dgm:t>
    </dgm:pt>
    <dgm:pt modelId="{F2BFEF6B-7C3F-4DF7-8F5E-AA784F13DE7A}" type="pres">
      <dgm:prSet presAssocID="{F240967A-70D6-4C47-9224-F0F32605D3B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5A5E058-8596-4BB2-8E38-8C003B767D78}" type="pres">
      <dgm:prSet presAssocID="{C25A393A-A626-42B6-98F5-2455DF4F3EB9}" presName="node" presStyleLbl="vennNode1" presStyleIdx="2" presStyleCnt="10" custRadScaleRad="99951" custRadScaleInc="-83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B421F4A-A9F4-4868-92AD-0C612D5BE1FB}" type="pres">
      <dgm:prSet presAssocID="{5D2CDC74-226C-4032-89B3-8E8939284A28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24094FC-03D6-4231-A848-A3343980480C}" type="pres">
      <dgm:prSet presAssocID="{E3D7B3C3-1E48-420F-9B86-6062C620CB6E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5B10780-96BD-4821-953C-DBAC80C1D668}" type="pres">
      <dgm:prSet presAssocID="{5A50127C-CAF1-4AFF-B84B-B220A856744E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E18C382-4ECD-4AF0-9496-ADEACFF240D6}" type="pres">
      <dgm:prSet presAssocID="{7A2DCB61-9AB1-4805-BCA0-7B246235D10D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8CBC4CE-45B7-4B91-A8EB-C0D554876851}" type="pres">
      <dgm:prSet presAssocID="{D1841DCD-F2D5-4A06-BDA4-2548C23B4302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8207620-FCE3-4AB1-B358-31B3216AFCC2}" type="pres">
      <dgm:prSet presAssocID="{D39DB0A0-1B13-4F96-9233-9B33554BB9D0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A354FF0-E7C8-4333-A140-E4BEB8977655}" type="pres">
      <dgm:prSet presAssocID="{27BBF800-DEC7-4929-B11D-74365B138519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AD46740F-43CC-429A-A04A-9DC7AA228A05}" type="presOf" srcId="{5A50127C-CAF1-4AFF-B84B-B220A856744E}" destId="{25B10780-96BD-4821-953C-DBAC80C1D668}" srcOrd="0" destOrd="0" presId="urn:microsoft.com/office/officeart/2005/8/layout/radial3"/>
    <dgm:cxn modelId="{0A8CB9A1-C448-44C2-BAAE-2155FB7AD2D4}" type="presOf" srcId="{7A2DCB61-9AB1-4805-BCA0-7B246235D10D}" destId="{BE18C382-4ECD-4AF0-9496-ADEACFF240D6}" srcOrd="0" destOrd="0" presId="urn:microsoft.com/office/officeart/2005/8/layout/radial3"/>
    <dgm:cxn modelId="{8D666F80-4883-4F46-94A4-3935606C638A}" type="presOf" srcId="{F240967A-70D6-4C47-9224-F0F32605D3BA}" destId="{F2BFEF6B-7C3F-4DF7-8F5E-AA784F13DE7A}" srcOrd="0" destOrd="0" presId="urn:microsoft.com/office/officeart/2005/8/layout/radial3"/>
    <dgm:cxn modelId="{E8B820B2-F327-473F-A370-3DF214C87F70}" srcId="{7C953B66-5858-4FE3-A8A7-2FD49CCA9052}" destId="{5A50127C-CAF1-4AFF-B84B-B220A856744E}" srcOrd="4" destOrd="0" parTransId="{7C91428D-6FDF-4C06-8869-E4F640814A20}" sibTransId="{9EB737EE-FC09-443A-BA77-831EABBD081D}"/>
    <dgm:cxn modelId="{54D2FA3D-F666-481C-9B97-423C43C2AEF7}" srcId="{7C953B66-5858-4FE3-A8A7-2FD49CCA9052}" destId="{7A2DCB61-9AB1-4805-BCA0-7B246235D10D}" srcOrd="5" destOrd="0" parTransId="{B4D17263-4D06-47FC-BDA8-A7C697325A7A}" sibTransId="{3FDA4560-D1B8-4BF4-A51B-823F687846AE}"/>
    <dgm:cxn modelId="{F56A4538-3259-41AF-A5EF-BA94DE192EDC}" srcId="{606A6221-D092-44AB-BA8D-B93E5C20B399}" destId="{117B62B8-3BEE-4EC8-936F-3896048115A5}" srcOrd="1" destOrd="0" parTransId="{095EA61C-D716-49DE-856A-87A99FBA5BA1}" sibTransId="{E866EE2B-F861-4774-8847-903D09AA5245}"/>
    <dgm:cxn modelId="{42A8B4A5-3B91-4949-B6AD-7F90FCB1B64E}" type="presOf" srcId="{27BBF800-DEC7-4929-B11D-74365B138519}" destId="{FA354FF0-E7C8-4333-A140-E4BEB8977655}" srcOrd="0" destOrd="0" presId="urn:microsoft.com/office/officeart/2005/8/layout/radial3"/>
    <dgm:cxn modelId="{8F853786-5526-4292-AE0D-94007519D0D0}" type="presOf" srcId="{5D2CDC74-226C-4032-89B3-8E8939284A28}" destId="{7B421F4A-A9F4-4868-92AD-0C612D5BE1FB}" srcOrd="0" destOrd="0" presId="urn:microsoft.com/office/officeart/2005/8/layout/radial3"/>
    <dgm:cxn modelId="{B4C8CC4B-C437-45D9-8BA7-EA3B2087856D}" type="presOf" srcId="{E3D7B3C3-1E48-420F-9B86-6062C620CB6E}" destId="{724094FC-03D6-4231-A848-A3343980480C}" srcOrd="0" destOrd="0" presId="urn:microsoft.com/office/officeart/2005/8/layout/radial3"/>
    <dgm:cxn modelId="{AD1E80DA-2FCD-4844-BE4D-8678F6E7035A}" srcId="{7C953B66-5858-4FE3-A8A7-2FD49CCA9052}" destId="{F240967A-70D6-4C47-9224-F0F32605D3BA}" srcOrd="0" destOrd="0" parTransId="{E5E3A4E6-8ECF-4955-9136-864E70D28308}" sibTransId="{CFFD7DBB-329D-4FF4-A557-1467CE3906C0}"/>
    <dgm:cxn modelId="{0022CA6B-3133-4B2D-BF36-BA38C1058557}" srcId="{7C953B66-5858-4FE3-A8A7-2FD49CCA9052}" destId="{D1841DCD-F2D5-4A06-BDA4-2548C23B4302}" srcOrd="6" destOrd="0" parTransId="{6CDF773E-D9FF-4CCB-BEA6-21CD19D7F80B}" sibTransId="{F5C1DE71-5933-4472-816B-EF3311449219}"/>
    <dgm:cxn modelId="{683C2879-08D1-4D7B-A49C-C921F3EEE886}" type="presOf" srcId="{D1841DCD-F2D5-4A06-BDA4-2548C23B4302}" destId="{48CBC4CE-45B7-4B91-A8EB-C0D554876851}" srcOrd="0" destOrd="0" presId="urn:microsoft.com/office/officeart/2005/8/layout/radial3"/>
    <dgm:cxn modelId="{013283E5-0ABE-4EA1-A086-2CB76949196B}" srcId="{606A6221-D092-44AB-BA8D-B93E5C20B399}" destId="{7C953B66-5858-4FE3-A8A7-2FD49CCA9052}" srcOrd="0" destOrd="0" parTransId="{21578988-1903-4C09-B3A3-4FE4A9B07C54}" sibTransId="{4410B951-4FE0-42EA-A3DE-4FFBF0DE991A}"/>
    <dgm:cxn modelId="{11B84E58-3615-4386-8E1B-5E3C1DD48F79}" srcId="{7C953B66-5858-4FE3-A8A7-2FD49CCA9052}" destId="{E3D7B3C3-1E48-420F-9B86-6062C620CB6E}" srcOrd="3" destOrd="0" parTransId="{2136B116-82E8-4C87-A128-077F7AFFE47E}" sibTransId="{2D5475C6-C77C-493E-9369-60A91DF150FF}"/>
    <dgm:cxn modelId="{D31763FB-3975-4E5C-9B10-D8F57876D6D9}" srcId="{7C953B66-5858-4FE3-A8A7-2FD49CCA9052}" destId="{D39DB0A0-1B13-4F96-9233-9B33554BB9D0}" srcOrd="7" destOrd="0" parTransId="{D70FF995-D241-444C-880B-56F8F8D9DB8C}" sibTransId="{D0540C7F-6F9D-40B9-85B4-11ADD8939CBC}"/>
    <dgm:cxn modelId="{8AD5B9CE-25AE-4D04-99B7-4F58B1392D2B}" srcId="{7C953B66-5858-4FE3-A8A7-2FD49CCA9052}" destId="{C25A393A-A626-42B6-98F5-2455DF4F3EB9}" srcOrd="1" destOrd="0" parTransId="{9705C704-09AE-4A8E-AC56-5CA31A5A61DD}" sibTransId="{667422FA-2951-4B64-AFD9-C8A725600B00}"/>
    <dgm:cxn modelId="{857AE485-64E8-4F08-A798-827CF5BCF547}" type="presOf" srcId="{7C953B66-5858-4FE3-A8A7-2FD49CCA9052}" destId="{4D1D6024-0603-4F1F-A504-B37FD0E756CC}" srcOrd="0" destOrd="0" presId="urn:microsoft.com/office/officeart/2005/8/layout/radial3"/>
    <dgm:cxn modelId="{0DF53C18-8A33-4701-BA13-38D9564E4859}" type="presOf" srcId="{D39DB0A0-1B13-4F96-9233-9B33554BB9D0}" destId="{18207620-FCE3-4AB1-B358-31B3216AFCC2}" srcOrd="0" destOrd="0" presId="urn:microsoft.com/office/officeart/2005/8/layout/radial3"/>
    <dgm:cxn modelId="{55E529A1-FF6A-4711-AA0C-C6BC9D8EB7AC}" srcId="{7C953B66-5858-4FE3-A8A7-2FD49CCA9052}" destId="{27BBF800-DEC7-4929-B11D-74365B138519}" srcOrd="8" destOrd="0" parTransId="{F1DF7617-44BB-45B3-8A41-9B08AB3294E7}" sibTransId="{3C00EDFA-B65E-451B-9327-E3B0F11D474A}"/>
    <dgm:cxn modelId="{A3E73354-B0F1-45DF-A488-7EEC8EA2DD5F}" type="presOf" srcId="{C25A393A-A626-42B6-98F5-2455DF4F3EB9}" destId="{15A5E058-8596-4BB2-8E38-8C003B767D78}" srcOrd="0" destOrd="0" presId="urn:microsoft.com/office/officeart/2005/8/layout/radial3"/>
    <dgm:cxn modelId="{F43DF1CA-685D-43A7-A32F-1B279D3BBE5D}" srcId="{7C953B66-5858-4FE3-A8A7-2FD49CCA9052}" destId="{5D2CDC74-226C-4032-89B3-8E8939284A28}" srcOrd="2" destOrd="0" parTransId="{A68E58FE-43D3-4BF7-9D8A-A4FE1E40D55E}" sibTransId="{D62CBDC1-E40D-4280-B978-A9783816926D}"/>
    <dgm:cxn modelId="{B6E04DA3-8FBB-4DBF-AD3C-09AA311B846C}" type="presOf" srcId="{606A6221-D092-44AB-BA8D-B93E5C20B399}" destId="{5D11A82B-EF7D-48FD-B565-3BEFDF423175}" srcOrd="0" destOrd="0" presId="urn:microsoft.com/office/officeart/2005/8/layout/radial3"/>
    <dgm:cxn modelId="{6C394F2C-642E-4BFD-B018-F3AD4AD72340}" type="presParOf" srcId="{5D11A82B-EF7D-48FD-B565-3BEFDF423175}" destId="{C3FBABB7-1BA4-4CD9-9E45-84C02E9ECF1E}" srcOrd="0" destOrd="0" presId="urn:microsoft.com/office/officeart/2005/8/layout/radial3"/>
    <dgm:cxn modelId="{E2E16119-E232-4CBB-A23F-1732B46442F2}" type="presParOf" srcId="{C3FBABB7-1BA4-4CD9-9E45-84C02E9ECF1E}" destId="{4D1D6024-0603-4F1F-A504-B37FD0E756CC}" srcOrd="0" destOrd="0" presId="urn:microsoft.com/office/officeart/2005/8/layout/radial3"/>
    <dgm:cxn modelId="{54136E70-8BDC-4381-A9C9-98FA3A9986E5}" type="presParOf" srcId="{C3FBABB7-1BA4-4CD9-9E45-84C02E9ECF1E}" destId="{F2BFEF6B-7C3F-4DF7-8F5E-AA784F13DE7A}" srcOrd="1" destOrd="0" presId="urn:microsoft.com/office/officeart/2005/8/layout/radial3"/>
    <dgm:cxn modelId="{FFD6F13D-AF5D-498C-A2E4-43E54AE65C06}" type="presParOf" srcId="{C3FBABB7-1BA4-4CD9-9E45-84C02E9ECF1E}" destId="{15A5E058-8596-4BB2-8E38-8C003B767D78}" srcOrd="2" destOrd="0" presId="urn:microsoft.com/office/officeart/2005/8/layout/radial3"/>
    <dgm:cxn modelId="{B50EFEBA-9E8E-40C1-9E2C-498363824B6E}" type="presParOf" srcId="{C3FBABB7-1BA4-4CD9-9E45-84C02E9ECF1E}" destId="{7B421F4A-A9F4-4868-92AD-0C612D5BE1FB}" srcOrd="3" destOrd="0" presId="urn:microsoft.com/office/officeart/2005/8/layout/radial3"/>
    <dgm:cxn modelId="{4B624584-9761-40B3-92EE-98ECEF3A459D}" type="presParOf" srcId="{C3FBABB7-1BA4-4CD9-9E45-84C02E9ECF1E}" destId="{724094FC-03D6-4231-A848-A3343980480C}" srcOrd="4" destOrd="0" presId="urn:microsoft.com/office/officeart/2005/8/layout/radial3"/>
    <dgm:cxn modelId="{389C983B-EE0F-4693-A80F-FB98BCDDA74E}" type="presParOf" srcId="{C3FBABB7-1BA4-4CD9-9E45-84C02E9ECF1E}" destId="{25B10780-96BD-4821-953C-DBAC80C1D668}" srcOrd="5" destOrd="0" presId="urn:microsoft.com/office/officeart/2005/8/layout/radial3"/>
    <dgm:cxn modelId="{C12F45CE-0F81-4C75-B292-2CDD0AF5EEB3}" type="presParOf" srcId="{C3FBABB7-1BA4-4CD9-9E45-84C02E9ECF1E}" destId="{BE18C382-4ECD-4AF0-9496-ADEACFF240D6}" srcOrd="6" destOrd="0" presId="urn:microsoft.com/office/officeart/2005/8/layout/radial3"/>
    <dgm:cxn modelId="{AC6C0614-E76A-47A8-B33F-0E4CB42AD72E}" type="presParOf" srcId="{C3FBABB7-1BA4-4CD9-9E45-84C02E9ECF1E}" destId="{48CBC4CE-45B7-4B91-A8EB-C0D554876851}" srcOrd="7" destOrd="0" presId="urn:microsoft.com/office/officeart/2005/8/layout/radial3"/>
    <dgm:cxn modelId="{1ECD14DE-D234-4320-AE5B-6668F1A85E95}" type="presParOf" srcId="{C3FBABB7-1BA4-4CD9-9E45-84C02E9ECF1E}" destId="{18207620-FCE3-4AB1-B358-31B3216AFCC2}" srcOrd="8" destOrd="0" presId="urn:microsoft.com/office/officeart/2005/8/layout/radial3"/>
    <dgm:cxn modelId="{63E973ED-0B75-45A5-8FC7-C1AE9AD386B8}" type="presParOf" srcId="{C3FBABB7-1BA4-4CD9-9E45-84C02E9ECF1E}" destId="{FA354FF0-E7C8-4333-A140-E4BEB8977655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D6024-0603-4F1F-A504-B37FD0E756CC}">
      <dsp:nvSpPr>
        <dsp:cNvPr id="0" name=""/>
        <dsp:cNvSpPr/>
      </dsp:nvSpPr>
      <dsp:spPr>
        <a:xfrm>
          <a:off x="2447619" y="1315110"/>
          <a:ext cx="3194816" cy="31948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solidFill>
                <a:schemeClr val="accent6">
                  <a:lumMod val="50000"/>
                </a:schemeClr>
              </a:solidFill>
              <a:effectLst/>
            </a:rPr>
            <a:t>Inovatīvas dehidratācijas tehnoloģijas pielietojuma izpēte sapropeļa ieguvē, uz sapropeļa bāzes veidotu produktu izmantošanas iespējas augkopībā un lopkopībā</a:t>
          </a:r>
          <a:endParaRPr lang="lv-LV" sz="1600" kern="1200" dirty="0">
            <a:solidFill>
              <a:schemeClr val="accent6">
                <a:lumMod val="50000"/>
              </a:schemeClr>
            </a:solidFill>
            <a:effectLst/>
          </a:endParaRPr>
        </a:p>
      </dsp:txBody>
      <dsp:txXfrm>
        <a:off x="2915489" y="1782980"/>
        <a:ext cx="2259076" cy="2259076"/>
      </dsp:txXfrm>
    </dsp:sp>
    <dsp:sp modelId="{F2BFEF6B-7C3F-4DF7-8F5E-AA784F13DE7A}">
      <dsp:nvSpPr>
        <dsp:cNvPr id="0" name=""/>
        <dsp:cNvSpPr/>
      </dsp:nvSpPr>
      <dsp:spPr>
        <a:xfrm>
          <a:off x="3246323" y="31589"/>
          <a:ext cx="1597408" cy="15974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817038"/>
                <a:satOff val="-1136"/>
                <a:lumOff val="-43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817038"/>
                <a:satOff val="-1136"/>
                <a:lumOff val="-43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817038"/>
                <a:satOff val="-1136"/>
                <a:lumOff val="-43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SIA «Ainava GG»</a:t>
          </a:r>
          <a:endParaRPr lang="lv-LV" sz="1800" kern="1200" dirty="0"/>
        </a:p>
      </dsp:txBody>
      <dsp:txXfrm>
        <a:off x="3480258" y="265524"/>
        <a:ext cx="1129538" cy="1129538"/>
      </dsp:txXfrm>
    </dsp:sp>
    <dsp:sp modelId="{15A5E058-8596-4BB2-8E38-8C003B767D78}">
      <dsp:nvSpPr>
        <dsp:cNvPr id="0" name=""/>
        <dsp:cNvSpPr/>
      </dsp:nvSpPr>
      <dsp:spPr>
        <a:xfrm>
          <a:off x="1899269" y="527353"/>
          <a:ext cx="1597408" cy="15974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634077"/>
                <a:satOff val="-2273"/>
                <a:lumOff val="-87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1634077"/>
                <a:satOff val="-2273"/>
                <a:lumOff val="-87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1634077"/>
                <a:satOff val="-2273"/>
                <a:lumOff val="-87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SIA «Ogres piens»</a:t>
          </a:r>
          <a:endParaRPr lang="lv-LV" sz="1800" kern="1200" dirty="0"/>
        </a:p>
      </dsp:txBody>
      <dsp:txXfrm>
        <a:off x="2133204" y="761288"/>
        <a:ext cx="1129538" cy="1129538"/>
      </dsp:txXfrm>
    </dsp:sp>
    <dsp:sp modelId="{7B421F4A-A9F4-4868-92AD-0C612D5BE1FB}">
      <dsp:nvSpPr>
        <dsp:cNvPr id="0" name=""/>
        <dsp:cNvSpPr/>
      </dsp:nvSpPr>
      <dsp:spPr>
        <a:xfrm>
          <a:off x="1195732" y="1752239"/>
          <a:ext cx="1597408" cy="15974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AREI Priekuļu pētniecības centrs</a:t>
          </a:r>
          <a:endParaRPr lang="lv-LV" sz="1800" kern="1200" dirty="0"/>
        </a:p>
      </dsp:txBody>
      <dsp:txXfrm>
        <a:off x="1429667" y="1986174"/>
        <a:ext cx="1129538" cy="1129538"/>
      </dsp:txXfrm>
    </dsp:sp>
    <dsp:sp modelId="{724094FC-03D6-4231-A848-A3343980480C}">
      <dsp:nvSpPr>
        <dsp:cNvPr id="0" name=""/>
        <dsp:cNvSpPr/>
      </dsp:nvSpPr>
      <dsp:spPr>
        <a:xfrm>
          <a:off x="1443064" y="3154926"/>
          <a:ext cx="1597408" cy="15974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268154"/>
                <a:satOff val="-4546"/>
                <a:lumOff val="-17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3268154"/>
                <a:satOff val="-4546"/>
                <a:lumOff val="-17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3268154"/>
                <a:satOff val="-4546"/>
                <a:lumOff val="-17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SIA «Dagdas aita»</a:t>
          </a:r>
          <a:endParaRPr lang="lv-LV" sz="1800" kern="1200" dirty="0"/>
        </a:p>
      </dsp:txBody>
      <dsp:txXfrm>
        <a:off x="1676999" y="3388861"/>
        <a:ext cx="1129538" cy="1129538"/>
      </dsp:txXfrm>
    </dsp:sp>
    <dsp:sp modelId="{25B10780-96BD-4821-953C-DBAC80C1D668}">
      <dsp:nvSpPr>
        <dsp:cNvPr id="0" name=""/>
        <dsp:cNvSpPr/>
      </dsp:nvSpPr>
      <dsp:spPr>
        <a:xfrm>
          <a:off x="2534161" y="4070465"/>
          <a:ext cx="1597408" cy="15974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085192"/>
                <a:satOff val="-5682"/>
                <a:lumOff val="-21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4085192"/>
                <a:satOff val="-5682"/>
                <a:lumOff val="-21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4085192"/>
                <a:satOff val="-5682"/>
                <a:lumOff val="-21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SIA stādu audzētava «Dimzas»</a:t>
          </a:r>
          <a:endParaRPr lang="lv-LV" sz="1800" kern="1200" dirty="0"/>
        </a:p>
      </dsp:txBody>
      <dsp:txXfrm>
        <a:off x="2768096" y="4304400"/>
        <a:ext cx="1129538" cy="1129538"/>
      </dsp:txXfrm>
    </dsp:sp>
    <dsp:sp modelId="{BE18C382-4ECD-4AF0-9496-ADEACFF240D6}">
      <dsp:nvSpPr>
        <dsp:cNvPr id="0" name=""/>
        <dsp:cNvSpPr/>
      </dsp:nvSpPr>
      <dsp:spPr>
        <a:xfrm>
          <a:off x="3958486" y="4070465"/>
          <a:ext cx="1597408" cy="15974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02231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4902231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4902231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LOSP</a:t>
          </a:r>
          <a:endParaRPr lang="lv-LV" sz="1800" kern="1200" dirty="0"/>
        </a:p>
      </dsp:txBody>
      <dsp:txXfrm>
        <a:off x="4192421" y="4304400"/>
        <a:ext cx="1129538" cy="1129538"/>
      </dsp:txXfrm>
    </dsp:sp>
    <dsp:sp modelId="{48CBC4CE-45B7-4B91-A8EB-C0D554876851}">
      <dsp:nvSpPr>
        <dsp:cNvPr id="0" name=""/>
        <dsp:cNvSpPr/>
      </dsp:nvSpPr>
      <dsp:spPr>
        <a:xfrm>
          <a:off x="5049583" y="3154926"/>
          <a:ext cx="1597408" cy="15974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719269"/>
                <a:satOff val="-7955"/>
                <a:lumOff val="-30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5719269"/>
                <a:satOff val="-7955"/>
                <a:lumOff val="-30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5719269"/>
                <a:satOff val="-7955"/>
                <a:lumOff val="-30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LBLA</a:t>
          </a:r>
          <a:endParaRPr lang="lv-LV" sz="1800" kern="1200" dirty="0"/>
        </a:p>
      </dsp:txBody>
      <dsp:txXfrm>
        <a:off x="5283518" y="3388861"/>
        <a:ext cx="1129538" cy="1129538"/>
      </dsp:txXfrm>
    </dsp:sp>
    <dsp:sp modelId="{18207620-FCE3-4AB1-B358-31B3216AFCC2}">
      <dsp:nvSpPr>
        <dsp:cNvPr id="0" name=""/>
        <dsp:cNvSpPr/>
      </dsp:nvSpPr>
      <dsp:spPr>
        <a:xfrm>
          <a:off x="5296915" y="1752239"/>
          <a:ext cx="1597408" cy="15974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536307"/>
                <a:satOff val="-9092"/>
                <a:lumOff val="-34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6536307"/>
                <a:satOff val="-9092"/>
                <a:lumOff val="-34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6536307"/>
                <a:satOff val="-9092"/>
                <a:lumOff val="-34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Stādu audzētāju biedrība</a:t>
          </a:r>
          <a:endParaRPr lang="lv-LV" sz="1800" kern="1200" dirty="0"/>
        </a:p>
      </dsp:txBody>
      <dsp:txXfrm>
        <a:off x="5530850" y="1986174"/>
        <a:ext cx="1129538" cy="1129538"/>
      </dsp:txXfrm>
    </dsp:sp>
    <dsp:sp modelId="{FA354FF0-E7C8-4333-A140-E4BEB8977655}">
      <dsp:nvSpPr>
        <dsp:cNvPr id="0" name=""/>
        <dsp:cNvSpPr/>
      </dsp:nvSpPr>
      <dsp:spPr>
        <a:xfrm>
          <a:off x="4584752" y="518737"/>
          <a:ext cx="1597408" cy="15974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353345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7353345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7353345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LLU</a:t>
          </a:r>
          <a:endParaRPr lang="lv-LV" sz="1800" kern="1200" dirty="0"/>
        </a:p>
      </dsp:txBody>
      <dsp:txXfrm>
        <a:off x="4818687" y="752672"/>
        <a:ext cx="1129538" cy="1129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7C1CF-7283-4218-8B7B-074FA5908062}" type="datetimeFigureOut">
              <a:rPr lang="lv-LV" smtClean="0"/>
              <a:t>2018.10.30.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77491-ACEB-4451-BA07-6553C67AE4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5873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B5273-3C5E-417B-BEBE-B80D879454CC}" type="datetimeFigureOut">
              <a:rPr lang="lv-LV" smtClean="0"/>
              <a:t>2018.10.30.</a:t>
            </a:fld>
            <a:endParaRPr lang="lv-LV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4E3B5-36A5-4108-8828-0880784A4BD0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7733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E3B5-36A5-4108-8828-0880784A4BD0}" type="slidenum">
              <a:rPr lang="lv-LV" smtClean="0"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6353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E3B5-36A5-4108-8828-0880784A4BD0}" type="slidenum">
              <a:rPr lang="lv-LV" smtClean="0"/>
              <a:t>13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3972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6231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1829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7578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2308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7400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2680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1733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0635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5223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2620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249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84B8-A19D-4471-B288-6EEA2B5EBD3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6452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004" y="1841186"/>
            <a:ext cx="8515928" cy="2463396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lv-LV" sz="1600" dirty="0"/>
              <a:t>ES  ELFLA </a:t>
            </a:r>
            <a:br>
              <a:rPr lang="lv-LV" sz="1600" dirty="0"/>
            </a:br>
            <a:r>
              <a:rPr lang="lv-LV" sz="1600" dirty="0"/>
              <a:t>Latvijas Lauku attīstības programmas 2014.–2020.gadam </a:t>
            </a:r>
            <a:br>
              <a:rPr lang="lv-LV" sz="1600" dirty="0"/>
            </a:br>
            <a:r>
              <a:rPr lang="lv-LV" sz="1600" dirty="0"/>
              <a:t>projekta idejas iesniegums pasākuma "Sadarbība" 16.1. apakšpasākumam "Atbalsts Eiropas Inovāciju partnerības lauksaimniecības ražīgumam un ilgtspējai lauksaimniecības ražīguma un ilgtspējas darba grupu projektu īstenošanai“</a:t>
            </a:r>
            <a:br>
              <a:rPr lang="lv-LV" sz="1600" dirty="0"/>
            </a:br>
            <a:r>
              <a:rPr lang="lv-LV" sz="3200" dirty="0"/>
              <a:t/>
            </a:r>
            <a:br>
              <a:rPr lang="lv-LV" sz="3200" dirty="0"/>
            </a:br>
            <a:r>
              <a:rPr lang="lv-LV" sz="3200" dirty="0"/>
              <a:t/>
            </a:r>
            <a:br>
              <a:rPr lang="lv-LV" sz="3200" dirty="0"/>
            </a:br>
            <a:endParaRPr lang="lv-LV" sz="3200" dirty="0"/>
          </a:p>
        </p:txBody>
      </p:sp>
      <p:pic>
        <p:nvPicPr>
          <p:cNvPr id="1030" name="Picture 6" descr="Картинки по запросу LAD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1004" y="203201"/>
            <a:ext cx="2016392" cy="1378857"/>
          </a:xfrm>
          <a:prstGeom prst="rect">
            <a:avLst/>
          </a:prstGeom>
          <a:noFill/>
        </p:spPr>
      </p:pic>
      <p:sp>
        <p:nvSpPr>
          <p:cNvPr id="1044" name="AutoShape 20" descr="Картинки по запросу NAP 2020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dirty="0"/>
          </a:p>
        </p:txBody>
      </p:sp>
      <p:pic>
        <p:nvPicPr>
          <p:cNvPr id="1045" name="Picture 21" descr="C:\Documents and Settings\User\Desktop\NAP_LEADER_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7397" y="203201"/>
            <a:ext cx="6499536" cy="14817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150420"/>
            <a:ext cx="12191999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3600" dirty="0"/>
              <a:t>Inovatīvas dehidratācijas tehnoloģijas pielietojuma izpēte sapropeļa ieguvē, uz sapropeļa bāzes veidotu produktu izmantošanas iespējas augkopībā un lopkopībā</a:t>
            </a:r>
          </a:p>
        </p:txBody>
      </p:sp>
    </p:spTree>
    <p:extLst>
      <p:ext uri="{BB962C8B-B14F-4D97-AF65-F5344CB8AC3E}">
        <p14:creationId xmlns:p14="http://schemas.microsoft.com/office/powerpoint/2010/main" val="32111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963"/>
            <a:ext cx="10515600" cy="1325563"/>
          </a:xfrm>
        </p:spPr>
        <p:txBody>
          <a:bodyPr/>
          <a:lstStyle/>
          <a:p>
            <a:pPr algn="ctr"/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PROJEKTA REALIZĀCIJA</a:t>
            </a:r>
            <a:endParaRPr lang="lv-LV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636" y="1494526"/>
            <a:ext cx="8643241" cy="48618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10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539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301" y="283781"/>
            <a:ext cx="7869499" cy="1325563"/>
          </a:xfrm>
        </p:spPr>
        <p:txBody>
          <a:bodyPr/>
          <a:lstStyle/>
          <a:p>
            <a:r>
              <a:rPr lang="lv-LV" b="1" dirty="0" smtClean="0">
                <a:solidFill>
                  <a:srgbClr val="C55A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Pētījuma vietas izvēle </a:t>
            </a:r>
            <a:endParaRPr lang="lv-LV" b="1" dirty="0">
              <a:solidFill>
                <a:srgbClr val="C55A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5256" y="1569450"/>
            <a:ext cx="6638544" cy="4351338"/>
          </a:xfrm>
        </p:spPr>
        <p:txBody>
          <a:bodyPr>
            <a:normAutofit/>
          </a:bodyPr>
          <a:lstStyle/>
          <a:p>
            <a:r>
              <a:rPr lang="lv-LV" sz="2400" dirty="0" smtClean="0"/>
              <a:t>Pagājušā gadsimta 90-jos gados veikta sapropeļa ieguve </a:t>
            </a:r>
            <a:r>
              <a:rPr lang="lv-LV" sz="1600" i="1" dirty="0"/>
              <a:t>(izmeltas 38 tūkst.t</a:t>
            </a:r>
            <a:r>
              <a:rPr lang="lv-LV" sz="1600" dirty="0" smtClean="0"/>
              <a:t>.);</a:t>
            </a:r>
          </a:p>
          <a:p>
            <a:endParaRPr lang="lv-LV" sz="2400" dirty="0" smtClean="0"/>
          </a:p>
          <a:p>
            <a:r>
              <a:rPr lang="lv-LV" sz="2400" dirty="0" smtClean="0"/>
              <a:t>Sapropeļa krājumi 6,5 mlj. M</a:t>
            </a:r>
            <a:r>
              <a:rPr lang="lv-LV" sz="2400" baseline="30000" dirty="0" smtClean="0"/>
              <a:t>3</a:t>
            </a:r>
          </a:p>
          <a:p>
            <a:endParaRPr lang="lv-LV" sz="2400" baseline="30000" dirty="0" smtClean="0"/>
          </a:p>
          <a:p>
            <a:r>
              <a:rPr lang="lv-LV" sz="2400" dirty="0" smtClean="0"/>
              <a:t>Ieguves ezera vid. dziļums 1,1 m;</a:t>
            </a:r>
          </a:p>
          <a:p>
            <a:endParaRPr lang="lv-LV" sz="2400" dirty="0" smtClean="0"/>
          </a:p>
          <a:p>
            <a:r>
              <a:rPr lang="lv-LV" sz="2400" dirty="0" smtClean="0"/>
              <a:t>Ekoloģiskais aspekts: intensīva eitrofikācija – aizaugšana; Regulāra zivju slāpšana </a:t>
            </a:r>
            <a:r>
              <a:rPr lang="lv-LV" sz="1600" i="1" dirty="0" smtClean="0"/>
              <a:t>(pēc nozvejas 3 lielākais ezers reģionā; 14 zivju sugas)</a:t>
            </a:r>
            <a:r>
              <a:rPr lang="lv-LV" sz="1600" dirty="0" smtClean="0"/>
              <a:t>;</a:t>
            </a:r>
          </a:p>
          <a:p>
            <a:endParaRPr lang="lv-LV" sz="2400" dirty="0"/>
          </a:p>
        </p:txBody>
      </p:sp>
      <p:pic>
        <p:nvPicPr>
          <p:cNvPr id="1026" name="Picture 2" descr="AttÄlu rezultÄti vaicÄjumam âlatvija karte kontÅ«raâ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52" y="77152"/>
            <a:ext cx="3112124" cy="190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962656" y="1529557"/>
            <a:ext cx="79200" cy="797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7" name="Rectangle 6"/>
          <p:cNvSpPr/>
          <p:nvPr/>
        </p:nvSpPr>
        <p:spPr>
          <a:xfrm>
            <a:off x="2441010" y="1193275"/>
            <a:ext cx="10432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Bižas ez.</a:t>
            </a:r>
            <a:endParaRPr lang="lv-LV" sz="1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52" y="2431000"/>
            <a:ext cx="3602290" cy="2302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1179725" y="3705225"/>
            <a:ext cx="79200" cy="797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4" name="Oval 13"/>
          <p:cNvSpPr/>
          <p:nvPr/>
        </p:nvSpPr>
        <p:spPr>
          <a:xfrm>
            <a:off x="462114" y="5146175"/>
            <a:ext cx="79200" cy="797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>
            <a:off x="501714" y="5016791"/>
            <a:ext cx="2126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i="1" dirty="0" smtClean="0"/>
              <a:t>sapropeļa ieguves vieta</a:t>
            </a:r>
            <a:endParaRPr lang="lv-LV" sz="1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11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254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C55A11"/>
                </a:solidFill>
              </a:rPr>
              <a:t>Projekta pirmā kārta </a:t>
            </a:r>
            <a:r>
              <a:rPr lang="lv-LV" dirty="0" smtClean="0"/>
              <a:t>– </a:t>
            </a:r>
            <a:br>
              <a:rPr lang="lv-LV" dirty="0" smtClean="0"/>
            </a:br>
            <a:r>
              <a:rPr lang="lv-LV" i="1" dirty="0" smtClean="0"/>
              <a:t>sapropeļa ieguve un dehidratācija</a:t>
            </a:r>
            <a:endParaRPr lang="lv-LV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562" y="1857375"/>
            <a:ext cx="3800475" cy="4048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 rot="1511345">
            <a:off x="1073369" y="2173882"/>
            <a:ext cx="484621" cy="75487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2935717"/>
            <a:ext cx="4560843" cy="3420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3350" y="3911203"/>
            <a:ext cx="4438650" cy="294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Arc 19"/>
          <p:cNvSpPr/>
          <p:nvPr/>
        </p:nvSpPr>
        <p:spPr>
          <a:xfrm>
            <a:off x="1200288" y="2457143"/>
            <a:ext cx="1905001" cy="1077705"/>
          </a:xfrm>
          <a:prstGeom prst="arc">
            <a:avLst>
              <a:gd name="adj1" fmla="val 13024186"/>
              <a:gd name="adj2" fmla="val 21182948"/>
            </a:avLst>
          </a:prstGeom>
          <a:ln w="38100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1" name="Arc 20"/>
          <p:cNvSpPr/>
          <p:nvPr/>
        </p:nvSpPr>
        <p:spPr>
          <a:xfrm rot="1467613" flipH="1">
            <a:off x="7077959" y="4322598"/>
            <a:ext cx="1493656" cy="1428551"/>
          </a:xfrm>
          <a:prstGeom prst="arc">
            <a:avLst>
              <a:gd name="adj1" fmla="val 13024186"/>
              <a:gd name="adj2" fmla="val 21182948"/>
            </a:avLst>
          </a:prstGeom>
          <a:ln w="38100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12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075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2287"/>
            <a:ext cx="10515600" cy="1325563"/>
          </a:xfrm>
        </p:spPr>
        <p:txBody>
          <a:bodyPr/>
          <a:lstStyle/>
          <a:p>
            <a:r>
              <a:rPr lang="lv-LV" dirty="0" smtClean="0">
                <a:solidFill>
                  <a:srgbClr val="C55A11"/>
                </a:solidFill>
              </a:rPr>
              <a:t>Projekta pirmā kārta </a:t>
            </a:r>
            <a:r>
              <a:rPr lang="lv-LV" dirty="0" smtClean="0"/>
              <a:t>– sapropeļa atūdeņošana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68436" y="1942420"/>
            <a:ext cx="3751989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dirty="0"/>
              <a:t>Absolūtais mitrums </a:t>
            </a:r>
            <a:r>
              <a:rPr lang="lv-LV" sz="2000" dirty="0" smtClean="0"/>
              <a:t>tikko izsmeltajā sapropelī vid. 96,65</a:t>
            </a:r>
            <a:r>
              <a:rPr lang="lv-LV" sz="2000" dirty="0"/>
              <a:t>%</a:t>
            </a:r>
            <a:endParaRPr lang="lv-LV" sz="2000" dirty="0" smtClean="0"/>
          </a:p>
          <a:p>
            <a:endParaRPr lang="lv-LV" sz="2000" dirty="0" smtClean="0"/>
          </a:p>
          <a:p>
            <a:r>
              <a:rPr lang="lv-LV" sz="2000" dirty="0" smtClean="0"/>
              <a:t>no </a:t>
            </a:r>
            <a:r>
              <a:rPr lang="lv-LV" sz="2000" dirty="0"/>
              <a:t>27.06.–</a:t>
            </a:r>
            <a:r>
              <a:rPr lang="lv-LV" sz="2000" dirty="0" smtClean="0"/>
              <a:t>26.09. </a:t>
            </a:r>
            <a:r>
              <a:rPr lang="lv-LV" sz="2000" dirty="0"/>
              <a:t>sapropeļa </a:t>
            </a:r>
            <a:r>
              <a:rPr lang="lv-LV" sz="2000" dirty="0" smtClean="0"/>
              <a:t>mitrums geotube </a:t>
            </a:r>
            <a:r>
              <a:rPr lang="lv-LV" sz="2000" dirty="0"/>
              <a:t>maisos </a:t>
            </a:r>
            <a:r>
              <a:rPr lang="lv-LV" sz="2000" dirty="0" smtClean="0"/>
              <a:t>krities par 10,1%</a:t>
            </a:r>
          </a:p>
          <a:p>
            <a:endParaRPr lang="lv-LV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27921"/>
            <a:ext cx="6130845" cy="391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52695" y="3105613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solidFill>
                  <a:srgbClr val="FF0000"/>
                </a:solidFill>
              </a:rPr>
              <a:t>86,7%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7694" y="2011601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smtClean="0">
                <a:solidFill>
                  <a:srgbClr val="FF0000"/>
                </a:solidFill>
              </a:rPr>
              <a:t>96,65</a:t>
            </a:r>
            <a:r>
              <a:rPr lang="lv-LV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13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793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7078"/>
          </a:xfrm>
        </p:spPr>
        <p:txBody>
          <a:bodyPr/>
          <a:lstStyle/>
          <a:p>
            <a:r>
              <a:rPr lang="lv-LV" dirty="0" smtClean="0">
                <a:solidFill>
                  <a:srgbClr val="C55A11"/>
                </a:solidFill>
              </a:rPr>
              <a:t>Projekta pirmā kārta </a:t>
            </a:r>
            <a:r>
              <a:rPr lang="lv-LV" dirty="0" smtClean="0"/>
              <a:t>– sapropeļa sastāvs</a:t>
            </a:r>
            <a:endParaRPr lang="lv-LV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072676"/>
              </p:ext>
            </p:extLst>
          </p:nvPr>
        </p:nvGraphicFramePr>
        <p:xfrm>
          <a:off x="1641176" y="849878"/>
          <a:ext cx="4337649" cy="558824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80725">
                  <a:extLst>
                    <a:ext uri="{9D8B030D-6E8A-4147-A177-3AD203B41FA5}">
                      <a16:colId xmlns="" xmlns:a16="http://schemas.microsoft.com/office/drawing/2014/main" val="1485129116"/>
                    </a:ext>
                  </a:extLst>
                </a:gridCol>
                <a:gridCol w="1656924">
                  <a:extLst>
                    <a:ext uri="{9D8B030D-6E8A-4147-A177-3AD203B41FA5}">
                      <a16:colId xmlns="" xmlns:a16="http://schemas.microsoft.com/office/drawing/2014/main" val="3843085497"/>
                    </a:ext>
                  </a:extLst>
                </a:gridCol>
              </a:tblGrid>
              <a:tr h="262603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Sausna, %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5.05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4237238557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Sausna, % (absolūtā)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95.02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1194436032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Kopslāpeklis/Kopproteīns, 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2.58/16.10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505631300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Tīrproteīns, 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14.33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1286369216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Kokšķiedra, 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Nevar noteikt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2862526632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NDF, %(sausnā)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69.8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2207942437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ADF, 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57.23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2751049841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NEL, MJ/kg sausnas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4.04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1338089293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Tauki, 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0.37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2950133722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Koppelni 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53.96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377305641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Kalcijs (Ca) 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 </a:t>
                      </a:r>
                      <a:r>
                        <a:rPr lang="lv-LV" sz="1400" i="1" u="none" strike="noStrike" dirty="0" smtClean="0">
                          <a:effectLst/>
                        </a:rPr>
                        <a:t>-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2832371102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Fosfors (P) 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0.09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659805077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Etiķskābe, %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0.19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3629676210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Sviestskābe, %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Nav konst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177149060"/>
                  </a:ext>
                </a:extLst>
              </a:tr>
              <a:tr h="24325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Pienskābe, %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Nav konst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3347642710"/>
                  </a:ext>
                </a:extLst>
              </a:tr>
              <a:tr h="24325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Vides reakcija (pH) 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6.25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3368222607"/>
                  </a:ext>
                </a:extLst>
              </a:tr>
              <a:tr h="28709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Amonija slāpeklis (N/NH</a:t>
                      </a:r>
                      <a:r>
                        <a:rPr lang="lv-LV" sz="1400" i="1" u="none" strike="noStrike" baseline="-25000" dirty="0">
                          <a:effectLst/>
                        </a:rPr>
                        <a:t>4</a:t>
                      </a:r>
                      <a:r>
                        <a:rPr lang="lv-LV" sz="1400" i="1" u="none" strike="noStrike" dirty="0">
                          <a:effectLst/>
                        </a:rPr>
                        <a:t>), g/kg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0.03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499666826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Ogleklis%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25.7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3893954949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Sērs, % (sausnā)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0.47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3936176686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Sagremojamība, %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i="1" u="none" strike="noStrike" dirty="0">
                          <a:effectLst/>
                        </a:rPr>
                        <a:t>44.32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6" marR="8126" marT="8126" marB="0" anchor="ctr"/>
                </a:tc>
                <a:extLst>
                  <a:ext uri="{0D108BD9-81ED-4DB2-BD59-A6C34878D82A}">
                    <a16:rowId xmlns="" xmlns:a16="http://schemas.microsoft.com/office/drawing/2014/main" val="37570637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95607" y="849878"/>
            <a:ext cx="3791102" cy="1477328"/>
          </a:xfrm>
          <a:prstGeom prst="rect">
            <a:avLst/>
          </a:prstGeom>
          <a:solidFill>
            <a:srgbClr val="F29E65"/>
          </a:solidFill>
        </p:spPr>
        <p:txBody>
          <a:bodyPr wrap="none" rtlCol="0">
            <a:spAutoFit/>
          </a:bodyPr>
          <a:lstStyle/>
          <a:p>
            <a:pPr algn="ctr"/>
            <a:endParaRPr lang="lv-LV" dirty="0" smtClean="0">
              <a:solidFill>
                <a:schemeClr val="bg1"/>
              </a:solidFill>
            </a:endParaRPr>
          </a:p>
          <a:p>
            <a:pPr algn="ctr"/>
            <a:r>
              <a:rPr lang="lv-LV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Iegūtais sapropelis atbilst </a:t>
            </a:r>
          </a:p>
          <a:p>
            <a:pPr algn="ctr"/>
            <a:r>
              <a:rPr lang="lv-LV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organogēnajam silikātu sapropelim, </a:t>
            </a:r>
          </a:p>
          <a:p>
            <a:pPr algn="ctr"/>
            <a:r>
              <a:rPr lang="lv-LV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 ir izmantojams augsnes ielabošanā</a:t>
            </a:r>
          </a:p>
          <a:p>
            <a:pPr algn="ctr"/>
            <a:endParaRPr lang="lv-LV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14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849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255" y="373917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dirty="0">
                <a:solidFill>
                  <a:srgbClr val="C55A11"/>
                </a:solidFill>
              </a:rPr>
              <a:t>Projekta pirmā kārta </a:t>
            </a:r>
            <a:r>
              <a:rPr lang="lv-LV" sz="3600" dirty="0"/>
              <a:t>– </a:t>
            </a:r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lv-LV" sz="3600" dirty="0" smtClean="0"/>
              <a:t>Mikrobioloģiskās un fermentatīvās aktivitātes mērījumi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770" y="1868024"/>
            <a:ext cx="10027931" cy="2117379"/>
          </a:xfrm>
          <a:solidFill>
            <a:srgbClr val="F29E65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lv-LV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Tikko izsmeltā sapropelī mikrobioloģiskās aktivitātes un fermentatīvās darbības rādītāji augsti ar tendenci uzglabāšanas laikā samazināties.</a:t>
            </a:r>
          </a:p>
          <a:p>
            <a:pPr marL="0" indent="0">
              <a:buNone/>
            </a:pPr>
            <a:endParaRPr lang="lv-LV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15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944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385ABC-CD13-4496-86E8-3F8EF338748C}"/>
              </a:ext>
            </a:extLst>
          </p:cNvPr>
          <p:cNvSpPr/>
          <p:nvPr/>
        </p:nvSpPr>
        <p:spPr>
          <a:xfrm>
            <a:off x="1817834" y="2686812"/>
            <a:ext cx="1886527" cy="36394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lv-LV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C2FB8A-5A7B-4DB3-972C-FED29BB655D4}"/>
              </a:ext>
            </a:extLst>
          </p:cNvPr>
          <p:cNvSpPr/>
          <p:nvPr/>
        </p:nvSpPr>
        <p:spPr>
          <a:xfrm>
            <a:off x="1817831" y="2018225"/>
            <a:ext cx="1886529" cy="7609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lv-LV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1828DB-2FC0-4D3F-88A7-A78005750BCC}"/>
              </a:ext>
            </a:extLst>
          </p:cNvPr>
          <p:cNvSpPr txBox="1"/>
          <p:nvPr/>
        </p:nvSpPr>
        <p:spPr>
          <a:xfrm>
            <a:off x="1894178" y="2046148"/>
            <a:ext cx="1801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lv-LV" sz="1400" b="1" dirty="0">
                <a:solidFill>
                  <a:srgbClr val="FF0000"/>
                </a:solidFill>
                <a:latin typeface="Calibri"/>
              </a:rPr>
              <a:t>Sapropeļa ieguve, primārā </a:t>
            </a:r>
            <a:r>
              <a:rPr lang="lv-LV" sz="1400" b="1" dirty="0">
                <a:solidFill>
                  <a:prstClr val="black"/>
                </a:solidFill>
                <a:latin typeface="Calibri"/>
              </a:rPr>
              <a:t>un sekundārā </a:t>
            </a:r>
            <a:r>
              <a:rPr lang="lv-LV" sz="1400" b="1" dirty="0">
                <a:solidFill>
                  <a:srgbClr val="FF0000"/>
                </a:solidFill>
                <a:latin typeface="Calibri"/>
              </a:rPr>
              <a:t>dehidratācija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432DF5-BA2B-41A7-92E1-368E99D40DA9}"/>
              </a:ext>
            </a:extLst>
          </p:cNvPr>
          <p:cNvSpPr txBox="1"/>
          <p:nvPr/>
        </p:nvSpPr>
        <p:spPr>
          <a:xfrm>
            <a:off x="1817833" y="2846266"/>
            <a:ext cx="18865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r>
              <a:rPr lang="lv-LV" sz="1400" dirty="0">
                <a:solidFill>
                  <a:srgbClr val="FF0000"/>
                </a:solidFill>
                <a:latin typeface="Calibri"/>
              </a:rPr>
              <a:t>Sapropeļa ieguves izpēte ar inovatīvu dehidratācijas tehnoloģiju </a:t>
            </a:r>
          </a:p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r>
              <a:rPr lang="lv-LV" sz="1400" dirty="0">
                <a:solidFill>
                  <a:srgbClr val="FF0000"/>
                </a:solidFill>
                <a:latin typeface="Calibri"/>
              </a:rPr>
              <a:t>Izmantoto tehnoloģiju, glabāšanas apstākļu ietekme uz sapropeļa īpašībām;</a:t>
            </a:r>
          </a:p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r>
              <a:rPr lang="lv-LV" sz="1400" dirty="0">
                <a:solidFill>
                  <a:prstClr val="black"/>
                </a:solidFill>
                <a:latin typeface="Calibri"/>
              </a:rPr>
              <a:t>Izmantoto tehnoloģiju ekonomiskais izvērtējums un pielietošana produkta komercializācijā.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7255F11-A945-4B53-B3CD-F449788AB24E}"/>
              </a:ext>
            </a:extLst>
          </p:cNvPr>
          <p:cNvSpPr/>
          <p:nvPr/>
        </p:nvSpPr>
        <p:spPr>
          <a:xfrm>
            <a:off x="3972217" y="2686812"/>
            <a:ext cx="1941944" cy="3639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lv-LV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8B8A2D8-FA27-4767-B22C-EDA28D33D744}"/>
              </a:ext>
            </a:extLst>
          </p:cNvPr>
          <p:cNvSpPr/>
          <p:nvPr/>
        </p:nvSpPr>
        <p:spPr>
          <a:xfrm>
            <a:off x="3972217" y="2031246"/>
            <a:ext cx="1941944" cy="7555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lv-LV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4E3D53-8FBE-4F34-A8FB-04709A1B9A19}"/>
              </a:ext>
            </a:extLst>
          </p:cNvPr>
          <p:cNvSpPr txBox="1"/>
          <p:nvPr/>
        </p:nvSpPr>
        <p:spPr>
          <a:xfrm>
            <a:off x="3972217" y="2040481"/>
            <a:ext cx="1941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lv-LV" sz="1400" b="1" dirty="0">
                <a:solidFill>
                  <a:prstClr val="black"/>
                </a:solidFill>
                <a:latin typeface="Calibri"/>
              </a:rPr>
              <a:t>Sapropeļa izmantošana bioloģiskajā lauksaimniecībā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F27B07-C15B-4977-BFD8-65DD32155B78}"/>
              </a:ext>
            </a:extLst>
          </p:cNvPr>
          <p:cNvSpPr txBox="1"/>
          <p:nvPr/>
        </p:nvSpPr>
        <p:spPr>
          <a:xfrm>
            <a:off x="3972216" y="2846774"/>
            <a:ext cx="18969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r>
              <a:rPr lang="lv-LV" sz="1400" dirty="0">
                <a:solidFill>
                  <a:prstClr val="black"/>
                </a:solidFill>
                <a:latin typeface="Calibri"/>
              </a:rPr>
              <a:t>Efektīvas un ilgtspējīgas mēslošanas sistēmas izstrāde bioloģiskajā lauksaimniecībā, izmantojot sapropeli kā mēslojumu tīrvielā 3 gadu augsekas plānā (kvieši, kartupeļi un pupas)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23F723E-1299-40D0-9B90-AA4498855CC9}"/>
              </a:ext>
            </a:extLst>
          </p:cNvPr>
          <p:cNvSpPr/>
          <p:nvPr/>
        </p:nvSpPr>
        <p:spPr>
          <a:xfrm>
            <a:off x="6125443" y="2686810"/>
            <a:ext cx="1896917" cy="3639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lv-LV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4CEE18-CD23-4965-B3D2-56CA105046A0}"/>
              </a:ext>
            </a:extLst>
          </p:cNvPr>
          <p:cNvSpPr/>
          <p:nvPr/>
        </p:nvSpPr>
        <p:spPr>
          <a:xfrm>
            <a:off x="6125442" y="2012556"/>
            <a:ext cx="1896914" cy="7665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lv-LV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D661B01-9241-4AA0-8539-D7D87C8C9862}"/>
              </a:ext>
            </a:extLst>
          </p:cNvPr>
          <p:cNvSpPr txBox="1"/>
          <p:nvPr/>
        </p:nvSpPr>
        <p:spPr>
          <a:xfrm>
            <a:off x="6125444" y="2040481"/>
            <a:ext cx="1896915" cy="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lv-LV" sz="1400" b="1" dirty="0">
                <a:solidFill>
                  <a:prstClr val="black"/>
                </a:solidFill>
                <a:latin typeface="Calibri"/>
              </a:rPr>
              <a:t>Sapropeļa produktu izmantošana dārzkopībā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B0FE00-A876-4E15-ABC6-43142B4DB9B6}"/>
              </a:ext>
            </a:extLst>
          </p:cNvPr>
          <p:cNvSpPr txBox="1"/>
          <p:nvPr/>
        </p:nvSpPr>
        <p:spPr>
          <a:xfrm>
            <a:off x="6136989" y="2846267"/>
            <a:ext cx="18969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r>
              <a:rPr lang="lv-LV" sz="1400" dirty="0">
                <a:solidFill>
                  <a:prstClr val="black"/>
                </a:solidFill>
                <a:latin typeface="Calibri"/>
              </a:rPr>
              <a:t>Jauna produkta  - sapropeļa substrāta izstrāde;</a:t>
            </a:r>
          </a:p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r>
              <a:rPr lang="lv-LV" sz="1400" dirty="0">
                <a:solidFill>
                  <a:prstClr val="black"/>
                </a:solidFill>
                <a:latin typeface="Calibri"/>
              </a:rPr>
              <a:t>Jaunizveidotā produkta pielietojums un efektivitāte dārzkopībā, konteinerstādiem;</a:t>
            </a:r>
          </a:p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r>
              <a:rPr lang="lv-LV" sz="1400" dirty="0">
                <a:solidFill>
                  <a:prstClr val="black"/>
                </a:solidFill>
                <a:latin typeface="Calibri"/>
              </a:rPr>
              <a:t>Jaunā produkta pielietojums un efektivitāte segtajās platībās (zaļie garšaugi un ziemcietes).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0D1558D-3FEE-4681-8621-0907110497E9}"/>
              </a:ext>
            </a:extLst>
          </p:cNvPr>
          <p:cNvSpPr/>
          <p:nvPr/>
        </p:nvSpPr>
        <p:spPr>
          <a:xfrm>
            <a:off x="8270585" y="2705500"/>
            <a:ext cx="1910776" cy="3620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lv-LV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31999D0-F0DE-49FC-A21B-3B9678C08F9D}"/>
              </a:ext>
            </a:extLst>
          </p:cNvPr>
          <p:cNvSpPr/>
          <p:nvPr/>
        </p:nvSpPr>
        <p:spPr>
          <a:xfrm>
            <a:off x="8270585" y="2016558"/>
            <a:ext cx="1910776" cy="770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lv-LV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46C6B09-A074-424C-9D87-136BCAF9E219}"/>
              </a:ext>
            </a:extLst>
          </p:cNvPr>
          <p:cNvSpPr txBox="1"/>
          <p:nvPr/>
        </p:nvSpPr>
        <p:spPr>
          <a:xfrm>
            <a:off x="8270585" y="2122852"/>
            <a:ext cx="191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lv-LV" sz="1400" b="1" dirty="0">
                <a:solidFill>
                  <a:prstClr val="black"/>
                </a:solidFill>
                <a:latin typeface="Calibri"/>
              </a:rPr>
              <a:t>Sapropeļa produktu izmantošana lopkopībā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599217A-A5DE-4A3A-9690-CBF45B9A262A}"/>
              </a:ext>
            </a:extLst>
          </p:cNvPr>
          <p:cNvSpPr txBox="1"/>
          <p:nvPr/>
        </p:nvSpPr>
        <p:spPr>
          <a:xfrm>
            <a:off x="8270585" y="2846267"/>
            <a:ext cx="1910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r>
              <a:rPr lang="lv-LV" sz="1400" dirty="0">
                <a:solidFill>
                  <a:prstClr val="black"/>
                </a:solidFill>
                <a:latin typeface="Calibri"/>
              </a:rPr>
              <a:t>Sapropeļa barības piedevas formas un devas izstrāde;</a:t>
            </a:r>
          </a:p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r>
              <a:rPr lang="lv-LV" sz="1400" dirty="0">
                <a:solidFill>
                  <a:prstClr val="black"/>
                </a:solidFill>
                <a:latin typeface="Calibri"/>
              </a:rPr>
              <a:t>Jaunizveidotā produkta ietekmes uz nobarojamo piena teļu veselības stāvokli un imunitāti novērtējums;</a:t>
            </a:r>
          </a:p>
          <a:p>
            <a:pPr marL="92075" indent="-92075" defTabSz="457200">
              <a:buFont typeface="Arial" panose="020B0604020202020204" pitchFamily="34" charset="0"/>
              <a:buChar char="•"/>
              <a:defRPr/>
            </a:pPr>
            <a:r>
              <a:rPr lang="lv-LV" sz="1400" dirty="0">
                <a:solidFill>
                  <a:prstClr val="black"/>
                </a:solidFill>
                <a:latin typeface="Calibri"/>
              </a:rPr>
              <a:t>Jaunizveidotā produkta ietekmes uz nobarojamo gaļas jēru ražošanas rādītājiem novērtējums.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26FCB8EB-FC60-41D3-9177-0CF390AA1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14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lv-LV" sz="4000" dirty="0" smtClean="0"/>
              <a:t>	Projekta </a:t>
            </a:r>
            <a:r>
              <a:rPr lang="lv-LV" sz="4000" dirty="0"/>
              <a:t>shēma</a:t>
            </a:r>
          </a:p>
        </p:txBody>
      </p:sp>
      <p:sp>
        <p:nvSpPr>
          <p:cNvPr id="26" name="Curved Down Arrow 25"/>
          <p:cNvSpPr/>
          <p:nvPr/>
        </p:nvSpPr>
        <p:spPr>
          <a:xfrm>
            <a:off x="2758210" y="1573187"/>
            <a:ext cx="1892300" cy="449538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lv-LV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urved Down Arrow 26"/>
          <p:cNvSpPr/>
          <p:nvPr/>
        </p:nvSpPr>
        <p:spPr>
          <a:xfrm>
            <a:off x="2662961" y="1287380"/>
            <a:ext cx="4279900" cy="725395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lv-LV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Curved Down Arrow 29"/>
          <p:cNvSpPr/>
          <p:nvPr/>
        </p:nvSpPr>
        <p:spPr>
          <a:xfrm>
            <a:off x="2448792" y="1071480"/>
            <a:ext cx="7353300" cy="941295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lv-LV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 rot="19487782">
            <a:off x="1437437" y="1893625"/>
            <a:ext cx="915635" cy="369332"/>
          </a:xfrm>
          <a:prstGeom prst="rect">
            <a:avLst/>
          </a:prstGeom>
          <a:solidFill>
            <a:srgbClr val="F29E65"/>
          </a:solidFill>
        </p:spPr>
        <p:txBody>
          <a:bodyPr wrap="none" rtlCol="0">
            <a:spAutoFit/>
          </a:bodyPr>
          <a:lstStyle/>
          <a:p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posms</a:t>
            </a:r>
            <a:endParaRPr lang="lv-LV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16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770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850" y="414487"/>
            <a:ext cx="8692178" cy="639762"/>
          </a:xfrm>
        </p:spPr>
        <p:txBody>
          <a:bodyPr>
            <a:noAutofit/>
          </a:bodyPr>
          <a:lstStyle/>
          <a:p>
            <a:r>
              <a:rPr lang="lv-LV" sz="3600" dirty="0"/>
              <a:t>Nākamā posma uzdevumi (2018.-2019. gadā)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484833"/>
              </p:ext>
            </p:extLst>
          </p:nvPr>
        </p:nvGraphicFramePr>
        <p:xfrm>
          <a:off x="1491728" y="1515914"/>
          <a:ext cx="8843124" cy="480483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904156">
                  <a:extLst>
                    <a:ext uri="{9D8B030D-6E8A-4147-A177-3AD203B41FA5}">
                      <a16:colId xmlns="" xmlns:a16="http://schemas.microsoft.com/office/drawing/2014/main" val="1109950910"/>
                    </a:ext>
                  </a:extLst>
                </a:gridCol>
                <a:gridCol w="5938968"/>
              </a:tblGrid>
              <a:tr h="77745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SIA "Ainava GG"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 smtClean="0">
                          <a:effectLst/>
                        </a:rPr>
                        <a:t>1. Turpinās </a:t>
                      </a:r>
                      <a:r>
                        <a:rPr lang="lv-LV" sz="1600" u="none" strike="noStrike" dirty="0">
                          <a:effectLst/>
                        </a:rPr>
                        <a:t>darbs pie sapropeļa ieguves tehnoloģijas, t.sk. - Ietekmes uz vidi novērtējums (IVN), Ģeoloģiskās izpēte (ĢI), sapropeļa izsmelšanas tehnoloģijas apraksts.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29917"/>
                  </a:ext>
                </a:extLst>
              </a:tr>
              <a:tr h="78530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LLU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 smtClean="0">
                          <a:effectLst/>
                        </a:rPr>
                        <a:t>2. Turpinās </a:t>
                      </a:r>
                      <a:r>
                        <a:rPr lang="lv-LV" sz="1600" u="none" strike="noStrike" dirty="0">
                          <a:effectLst/>
                        </a:rPr>
                        <a:t>darbs pie sapropeļa paraugu testēšanas primārās dehidratēšanas laikā -sapropeļa mitruma, ķīmiskā, vitamīnu, minerālā sastāva un fermentatīvās aktivitātes pētījumi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05632661"/>
                  </a:ext>
                </a:extLst>
              </a:tr>
              <a:tr h="34424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SIA "Ogres piens", </a:t>
                      </a:r>
                      <a:br>
                        <a:rPr lang="lv-LV" sz="1600" b="1" u="none" strike="noStrike" dirty="0">
                          <a:effectLst/>
                        </a:rPr>
                      </a:br>
                      <a:r>
                        <a:rPr lang="lv-LV" sz="1600" b="1" u="none" strike="noStrike" dirty="0">
                          <a:effectLst/>
                        </a:rPr>
                        <a:t>LLU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 smtClean="0">
                          <a:effectLst/>
                        </a:rPr>
                        <a:t>3. Sapropeļa </a:t>
                      </a:r>
                      <a:r>
                        <a:rPr lang="lv-LV" sz="1600" u="none" strike="noStrike" dirty="0">
                          <a:effectLst/>
                        </a:rPr>
                        <a:t>ieguves ekonomiskās efektivitātes izpēte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51293075"/>
                  </a:ext>
                </a:extLst>
              </a:tr>
              <a:tr h="74637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LLU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 smtClean="0">
                          <a:effectLst/>
                        </a:rPr>
                        <a:t>4. Sapropeļa </a:t>
                      </a:r>
                      <a:r>
                        <a:rPr lang="lv-LV" sz="1600" u="none" strike="noStrike" dirty="0">
                          <a:effectLst/>
                        </a:rPr>
                        <a:t>sekundārās dehidratēšanas uzsākšana – sapropeļa žāvēšana līdz 10% mitrumam dažādos temperaturas režīmos (laboratorijā)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92607077"/>
                  </a:ext>
                </a:extLst>
              </a:tr>
              <a:tr h="50042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LLU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 smtClean="0">
                          <a:effectLst/>
                        </a:rPr>
                        <a:t>5. Pēc </a:t>
                      </a:r>
                      <a:r>
                        <a:rPr lang="lv-LV" sz="1600" u="none" strike="noStrike" dirty="0">
                          <a:effectLst/>
                        </a:rPr>
                        <a:t>primārās un sekundārās dehidratēšanas iegūtā sapropeļa uzglabāšanas pētījumu </a:t>
                      </a:r>
                      <a:r>
                        <a:rPr lang="lv-LV" sz="1600" u="none" strike="noStrike" dirty="0" smtClean="0">
                          <a:effectLst/>
                        </a:rPr>
                        <a:t>uzsākšana</a:t>
                      </a:r>
                      <a:r>
                        <a:rPr lang="lv-LV" sz="1600" u="none" strike="noStrike" baseline="0" dirty="0" smtClean="0">
                          <a:effectLst/>
                        </a:rPr>
                        <a:t>.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32109151"/>
                  </a:ext>
                </a:extLst>
              </a:tr>
              <a:tr h="45126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LLU</a:t>
                      </a:r>
                      <a:br>
                        <a:rPr lang="lv-LV" sz="1600" b="1" u="none" strike="noStrike" dirty="0">
                          <a:effectLst/>
                        </a:rPr>
                      </a:br>
                      <a:r>
                        <a:rPr lang="lv-LV" sz="1600" b="1" u="none" strike="noStrike" dirty="0">
                          <a:effectLst/>
                        </a:rPr>
                        <a:t>SIA Stādu audzētava “Dimzas” 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 smtClean="0">
                          <a:effectLst/>
                        </a:rPr>
                        <a:t>6.</a:t>
                      </a:r>
                      <a:r>
                        <a:rPr lang="lv-LV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lv-LV" sz="1600" u="none" strike="noStrike" dirty="0" smtClean="0">
                          <a:effectLst/>
                        </a:rPr>
                        <a:t>Sapropeļa </a:t>
                      </a:r>
                      <a:r>
                        <a:rPr lang="lv-LV" sz="1600" u="none" strike="noStrike" dirty="0">
                          <a:effectLst/>
                        </a:rPr>
                        <a:t>pielietojuma izpēte </a:t>
                      </a:r>
                      <a:r>
                        <a:rPr lang="lv-LV" sz="1600" u="none" strike="noStrike" dirty="0" smtClean="0">
                          <a:effectLst/>
                        </a:rPr>
                        <a:t>dārzkopībā (aktivitāti plānots uzsākt ātrāk, nekā sākotnēji paredzēts) 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02597578"/>
                  </a:ext>
                </a:extLst>
              </a:tr>
              <a:tr h="50042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AREI Priekuļu pētniecības centrs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 smtClean="0">
                          <a:effectLst/>
                        </a:rPr>
                        <a:t>7.</a:t>
                      </a:r>
                      <a:r>
                        <a:rPr lang="lv-LV" sz="1600" u="none" strike="noStrike" baseline="0" dirty="0" smtClean="0">
                          <a:effectLst/>
                        </a:rPr>
                        <a:t> S</a:t>
                      </a:r>
                      <a:r>
                        <a:rPr lang="lv-LV" sz="1600" u="none" strike="noStrike" dirty="0" smtClean="0">
                          <a:effectLst/>
                        </a:rPr>
                        <a:t>apropeļa </a:t>
                      </a:r>
                      <a:r>
                        <a:rPr lang="lv-LV" sz="1600" u="none" strike="noStrike" dirty="0">
                          <a:effectLst/>
                        </a:rPr>
                        <a:t>pielietojuma izpēte laukkopībā bioloģiskajā lauksaimniecībā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5204901"/>
                  </a:ext>
                </a:extLst>
              </a:tr>
              <a:tr h="50042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Visi partneri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strike="noStrike" dirty="0" smtClean="0">
                          <a:effectLst/>
                        </a:rPr>
                        <a:t>8.</a:t>
                      </a:r>
                      <a:r>
                        <a:rPr lang="lv-LV" sz="1600" u="none" strike="noStrike" baseline="0" dirty="0" smtClean="0">
                          <a:effectLst/>
                        </a:rPr>
                        <a:t> D</a:t>
                      </a:r>
                      <a:r>
                        <a:rPr lang="lv-LV" sz="1600" dirty="0" smtClean="0"/>
                        <a:t>alība partneru sanāksmēs, sasniedzamo mērķu izpildes kontrole un uzraudzība. </a:t>
                      </a:r>
                      <a:r>
                        <a:rPr lang="lv-LV" sz="1600" u="none" strike="noStrike" dirty="0" smtClean="0">
                          <a:effectLst/>
                        </a:rPr>
                        <a:t>(Plānotās sanāksmes 2019</a:t>
                      </a:r>
                      <a:r>
                        <a:rPr lang="lv-LV" sz="1600" u="none" strike="noStrike" dirty="0">
                          <a:effectLst/>
                        </a:rPr>
                        <a:t>. gada marts, septembris)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5349215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80970" y="1054249"/>
            <a:ext cx="8875058" cy="461665"/>
          </a:xfrm>
          <a:prstGeom prst="rect">
            <a:avLst/>
          </a:prstGeom>
          <a:solidFill>
            <a:srgbClr val="F29E65"/>
          </a:solidFill>
        </p:spPr>
        <p:txBody>
          <a:bodyPr wrap="square">
            <a:spAutoFit/>
          </a:bodyPr>
          <a:lstStyle/>
          <a:p>
            <a:r>
              <a:rPr lang="lv-LV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lv-LV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Iesaistītie partneri</a:t>
            </a:r>
            <a:r>
              <a:rPr lang="lv-LV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              Darbība</a:t>
            </a:r>
            <a:r>
              <a:rPr lang="lv-LV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lv-LV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lv-LV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17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645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45544" y="4295894"/>
            <a:ext cx="10515600" cy="13255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Pateicos par uzmanību!</a:t>
            </a:r>
            <a:endParaRPr lang="lv-LV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18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983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2" y="4120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lv-LV" dirty="0"/>
              <a:t>Ivars </a:t>
            </a:r>
            <a:r>
              <a:rPr lang="lv-LV" dirty="0"/>
              <a:t>Lukaševičs</a:t>
            </a:r>
            <a:r>
              <a:rPr lang="lv-LV" dirty="0"/>
              <a:t>, SIA “Dagdas aita” Valdes loceklis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016" y="12629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Aitkopības nozares attīstībā nepieciešamas inovatīvas metodes.</a:t>
            </a:r>
          </a:p>
          <a:p>
            <a:pPr marL="0" indent="0">
              <a:buNone/>
            </a:pPr>
            <a:r>
              <a:rPr lang="lv-LV" dirty="0"/>
              <a:t>Sapropeļa lopbarības piedevas izgatavošana varētu būt perspektīva aitu veselības profilakses nodrošināšanā. Šādas zinātniski pētnieciskas izstrādes būtu atbalstāmas visās lopkopības nozarēs, tādēļ esam ieinteresēti piedalīties šādos projektos. </a:t>
            </a:r>
          </a:p>
          <a:p>
            <a:pPr marL="0" indent="0">
              <a:buNone/>
            </a:pPr>
            <a:r>
              <a:rPr lang="lv-LV" dirty="0"/>
              <a:t>Latvijas dabas bagātību izmantošana inovatīvu produktu radīšanā, kas aizstāj importētas barības piedevas dotu ieguldījumu gan nozares attīstībā, gan Latvijas ekonomikas izaugsmē kopumā.</a:t>
            </a:r>
          </a:p>
          <a:p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19</a:t>
            </a:fld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08" y="4249494"/>
            <a:ext cx="33782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7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178" y="23701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>
                <a:solidFill>
                  <a:srgbClr val="403F43"/>
                </a:solidFill>
              </a:rPr>
              <a:t>Saldūdens baseinu ūdeņos nogulsnēta ūdenī dzīvojošo dzīvnieku un augu atlieku masa, kas pamatā sastāv no organiskajām vielām (15-95%) un  minerālvielām Ca, P, Mn, Co, Cu, Zn, B u.c.</a:t>
            </a:r>
          </a:p>
          <a:p>
            <a:pPr marL="0" indent="0">
              <a:buNone/>
            </a:pPr>
            <a:endParaRPr lang="lv-LV" dirty="0">
              <a:solidFill>
                <a:srgbClr val="403F43"/>
              </a:solidFill>
            </a:endParaRPr>
          </a:p>
        </p:txBody>
      </p:sp>
      <p:pic>
        <p:nvPicPr>
          <p:cNvPr id="1026" name="Picture 2" descr="SaistÄ«ts attÄl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3" y="0"/>
            <a:ext cx="12188097" cy="21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5347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Sapropelis</a:t>
            </a:r>
            <a:endParaRPr lang="lv-LV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766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2" name="Rectangle 1"/>
          <p:cNvSpPr/>
          <p:nvPr/>
        </p:nvSpPr>
        <p:spPr>
          <a:xfrm>
            <a:off x="6996054" y="2959963"/>
            <a:ext cx="2736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000" dirty="0">
                <a:solidFill>
                  <a:schemeClr val="accent2">
                    <a:lumMod val="75000"/>
                  </a:schemeClr>
                </a:solidFill>
              </a:rPr>
              <a:t>20–30% </a:t>
            </a:r>
            <a:endParaRPr lang="lv-LV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lv-LV" sz="2000" dirty="0" smtClean="0">
                <a:solidFill>
                  <a:schemeClr val="accent2">
                    <a:lumMod val="75000"/>
                  </a:schemeClr>
                </a:solidFill>
              </a:rPr>
              <a:t>proteīnus </a:t>
            </a:r>
            <a:r>
              <a:rPr lang="lv-LV" sz="2000" dirty="0">
                <a:solidFill>
                  <a:schemeClr val="accent2">
                    <a:lumMod val="75000"/>
                  </a:schemeClr>
                </a:solidFill>
              </a:rPr>
              <a:t>un </a:t>
            </a:r>
            <a:r>
              <a:rPr lang="lv-LV" sz="2000" dirty="0" smtClean="0">
                <a:solidFill>
                  <a:schemeClr val="accent2">
                    <a:lumMod val="75000"/>
                  </a:schemeClr>
                </a:solidFill>
              </a:rPr>
              <a:t>ogļhidrātus</a:t>
            </a:r>
            <a:endParaRPr lang="lv-LV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1295" y="102168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lv-LV" sz="2000" dirty="0" smtClean="0">
                <a:solidFill>
                  <a:schemeClr val="accent2">
                    <a:lumMod val="75000"/>
                  </a:schemeClr>
                </a:solidFill>
              </a:rPr>
              <a:t>bitumenus</a:t>
            </a:r>
            <a:r>
              <a:rPr lang="lv-LV" sz="2000" dirty="0">
                <a:solidFill>
                  <a:schemeClr val="accent2">
                    <a:lumMod val="75000"/>
                  </a:schemeClr>
                </a:solidFill>
              </a:rPr>
              <a:t>, vitamīnus </a:t>
            </a:r>
            <a:endParaRPr lang="lv-LV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algn="ctr"/>
            <a:r>
              <a:rPr lang="lv-LV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lv-LV" sz="2000" dirty="0">
                <a:solidFill>
                  <a:schemeClr val="accent2">
                    <a:lumMod val="75000"/>
                  </a:schemeClr>
                </a:solidFill>
              </a:rPr>
              <a:t>B1, B2, B6, B12, D un E), </a:t>
            </a:r>
            <a:r>
              <a:rPr lang="lv-LV" sz="2000" dirty="0" smtClean="0">
                <a:solidFill>
                  <a:schemeClr val="accent2">
                    <a:lumMod val="75000"/>
                  </a:schemeClr>
                </a:solidFill>
              </a:rPr>
              <a:t>lipīdus</a:t>
            </a:r>
            <a:endParaRPr lang="lv-LV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5730" y="2916572"/>
            <a:ext cx="1554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000" dirty="0">
                <a:solidFill>
                  <a:schemeClr val="accent2">
                    <a:lumMod val="75000"/>
                  </a:schemeClr>
                </a:solidFill>
              </a:rPr>
              <a:t>5–37% </a:t>
            </a:r>
            <a:endParaRPr lang="lv-LV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lv-LV" sz="2000" dirty="0" smtClean="0">
                <a:solidFill>
                  <a:schemeClr val="accent2">
                    <a:lumMod val="75000"/>
                  </a:schemeClr>
                </a:solidFill>
              </a:rPr>
              <a:t>humīnskābes</a:t>
            </a:r>
            <a:endParaRPr lang="lv-LV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8526" y="4839303"/>
            <a:ext cx="1828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000" dirty="0">
                <a:solidFill>
                  <a:schemeClr val="accent2">
                    <a:lumMod val="75000"/>
                  </a:schemeClr>
                </a:solidFill>
              </a:rPr>
              <a:t>saistīto slāpekli </a:t>
            </a:r>
            <a:endParaRPr lang="lv-LV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lv-LV" sz="2000" dirty="0" smtClean="0">
                <a:solidFill>
                  <a:schemeClr val="accent2">
                    <a:lumMod val="75000"/>
                  </a:schemeClr>
                </a:solidFill>
              </a:rPr>
              <a:t>4,5 </a:t>
            </a:r>
            <a:r>
              <a:rPr lang="lv-LV" sz="2000" dirty="0">
                <a:solidFill>
                  <a:schemeClr val="accent2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75730" y="4848433"/>
            <a:ext cx="3477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lv-LV" sz="2000" dirty="0">
                <a:solidFill>
                  <a:schemeClr val="accent2">
                    <a:lumMod val="75000"/>
                  </a:schemeClr>
                </a:solidFill>
              </a:rPr>
              <a:t>sausnas saturs jēlsapropelī </a:t>
            </a:r>
            <a:endParaRPr lang="lv-LV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algn="ctr"/>
            <a:r>
              <a:rPr lang="lv-LV" sz="2000" dirty="0" smtClean="0">
                <a:solidFill>
                  <a:schemeClr val="accent2">
                    <a:lumMod val="75000"/>
                  </a:schemeClr>
                </a:solidFill>
              </a:rPr>
              <a:t>1–10</a:t>
            </a:r>
            <a:r>
              <a:rPr lang="lv-LV" sz="2000" dirty="0">
                <a:solidFill>
                  <a:schemeClr val="accent2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4" name="Right Arrow 13"/>
          <p:cNvSpPr/>
          <p:nvPr/>
        </p:nvSpPr>
        <p:spPr>
          <a:xfrm rot="16200000">
            <a:off x="4869608" y="2118887"/>
            <a:ext cx="1199072" cy="48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5" name="Right Arrow 14"/>
          <p:cNvSpPr/>
          <p:nvPr/>
        </p:nvSpPr>
        <p:spPr>
          <a:xfrm rot="7322281">
            <a:off x="3733399" y="4091884"/>
            <a:ext cx="1438385" cy="48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3184188" y="2861632"/>
            <a:ext cx="1199072" cy="48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7" name="Right Arrow 16"/>
          <p:cNvSpPr/>
          <p:nvPr/>
        </p:nvSpPr>
        <p:spPr>
          <a:xfrm>
            <a:off x="6553771" y="2861633"/>
            <a:ext cx="1199072" cy="48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8" name="Right Arrow 17"/>
          <p:cNvSpPr/>
          <p:nvPr/>
        </p:nvSpPr>
        <p:spPr>
          <a:xfrm rot="2744172">
            <a:off x="6063801" y="4141551"/>
            <a:ext cx="1421551" cy="48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257" y="1492195"/>
            <a:ext cx="6153486" cy="3461335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4087772" y="2832136"/>
            <a:ext cx="2595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Sapropelis</a:t>
            </a:r>
          </a:p>
          <a:p>
            <a:pPr algn="ctr"/>
            <a:r>
              <a:rPr lang="lv-LV" sz="2800" dirty="0">
                <a:solidFill>
                  <a:schemeClr val="bg1"/>
                </a:solidFill>
              </a:rPr>
              <a:t>vidēji satur:</a:t>
            </a:r>
          </a:p>
          <a:p>
            <a:pPr algn="ctr"/>
            <a:endParaRPr lang="lv-LV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060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663" y="1804123"/>
            <a:ext cx="10515600" cy="4351338"/>
          </a:xfrm>
        </p:spPr>
        <p:txBody>
          <a:bodyPr>
            <a:normAutofit/>
          </a:bodyPr>
          <a:lstStyle/>
          <a:p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</a:rPr>
              <a:t>augsnes ielabošana – organiskais mēslojums;</a:t>
            </a:r>
          </a:p>
          <a:p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</a:rPr>
              <a:t>vitamīnu-minerālā barība;</a:t>
            </a:r>
          </a:p>
        </p:txBody>
      </p:sp>
      <p:sp>
        <p:nvSpPr>
          <p:cNvPr id="5" name="Striped Right Arrow 4"/>
          <p:cNvSpPr/>
          <p:nvPr/>
        </p:nvSpPr>
        <p:spPr>
          <a:xfrm rot="3166708">
            <a:off x="3733460" y="2945304"/>
            <a:ext cx="745724" cy="649757"/>
          </a:xfrm>
          <a:prstGeom prst="stripedRightArrow">
            <a:avLst>
              <a:gd name="adj1" fmla="val 47624"/>
              <a:gd name="adj2" fmla="val 53563"/>
            </a:avLst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3338656" y="3518127"/>
            <a:ext cx="5305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b="1" dirty="0" smtClean="0"/>
              <a:t>Pēc bioloģiskā aktivizācijas –</a:t>
            </a:r>
          </a:p>
          <a:p>
            <a:pPr algn="ctr"/>
            <a:r>
              <a:rPr lang="lv-LV" b="1" dirty="0" smtClean="0"/>
              <a:t>žāvēšanas, vēdināšanas, izsaldēšanas, kompostēšanas</a:t>
            </a:r>
          </a:p>
          <a:p>
            <a:pPr algn="ctr"/>
            <a:endParaRPr lang="lv-LV" b="1" dirty="0"/>
          </a:p>
        </p:txBody>
      </p:sp>
      <p:sp>
        <p:nvSpPr>
          <p:cNvPr id="7" name="Striped Right Arrow 6"/>
          <p:cNvSpPr/>
          <p:nvPr/>
        </p:nvSpPr>
        <p:spPr>
          <a:xfrm rot="8293955">
            <a:off x="5228632" y="4435624"/>
            <a:ext cx="745724" cy="649757"/>
          </a:xfrm>
          <a:prstGeom prst="stripedRightArrow">
            <a:avLst>
              <a:gd name="adj1" fmla="val 47624"/>
              <a:gd name="adj2" fmla="val 53563"/>
            </a:avLst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952642" y="4651016"/>
            <a:ext cx="4589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b="1" dirty="0" smtClean="0"/>
              <a:t>Sapropelis birstošs viegli iestrādājams, </a:t>
            </a:r>
          </a:p>
          <a:p>
            <a:pPr algn="ctr"/>
            <a:r>
              <a:rPr lang="lv-LV" b="1" dirty="0" smtClean="0"/>
              <a:t>Notikusi humīnskābju degradācija – </a:t>
            </a:r>
          </a:p>
          <a:p>
            <a:pPr algn="ctr"/>
            <a:r>
              <a:rPr lang="lv-LV" b="1" i="1" dirty="0" smtClean="0"/>
              <a:t>šķīstošas humīnskābes </a:t>
            </a:r>
          </a:p>
          <a:p>
            <a:pPr algn="ctr"/>
            <a:r>
              <a:rPr lang="lv-LV" b="1" i="1" dirty="0" smtClean="0"/>
              <a:t>kā bioaktīvo vielu transportētāji augu saknēm</a:t>
            </a:r>
            <a:endParaRPr lang="lv-LV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pic>
        <p:nvPicPr>
          <p:cNvPr id="12" name="Picture 2" descr="SaistÄ«ts attÄl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3" y="1"/>
            <a:ext cx="12188097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1"/>
            <a:ext cx="12192000" cy="150972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1744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Sapropeļa izmantošanas veidi lauksaimniecībā:</a:t>
            </a:r>
            <a:endParaRPr lang="lv-LV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60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4300"/>
            <a:ext cx="10515600" cy="4351338"/>
          </a:xfrm>
        </p:spPr>
        <p:txBody>
          <a:bodyPr/>
          <a:lstStyle/>
          <a:p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Pieaug humusa daudzums augsnē;</a:t>
            </a:r>
          </a:p>
          <a:p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Mazinās K un N izskalošanās;</a:t>
            </a:r>
            <a:endParaRPr lang="lv-LV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48279" y="-4848278"/>
            <a:ext cx="2505075" cy="1220163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Sapropeļa izmantošana augsnes ielabošanā</a:t>
            </a:r>
            <a:endParaRPr lang="lv-LV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510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325563"/>
          </a:xfrm>
          <a:solidFill>
            <a:schemeClr val="bg2"/>
          </a:solidFill>
        </p:spPr>
        <p:txBody>
          <a:bodyPr/>
          <a:lstStyle/>
          <a:p>
            <a:r>
              <a:rPr lang="lv-LV" b="1" dirty="0" smtClean="0"/>
              <a:t>	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Aktualitāte</a:t>
            </a:r>
            <a:endParaRPr lang="lv-LV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962" y="1440872"/>
            <a:ext cx="5663213" cy="4351338"/>
          </a:xfrm>
        </p:spPr>
        <p:txBody>
          <a:bodyPr/>
          <a:lstStyle/>
          <a:p>
            <a:r>
              <a:rPr lang="lv-LV" dirty="0"/>
              <a:t>Lieli rūpnieciski izmantojamie sapropeļa krājumi ir 732,4 milj.m</a:t>
            </a:r>
            <a:r>
              <a:rPr lang="lv-LV" baseline="30000" dirty="0"/>
              <a:t>3</a:t>
            </a:r>
          </a:p>
          <a:p>
            <a:r>
              <a:rPr lang="lv-LV" dirty="0" smtClean="0"/>
              <a:t>Ekoloģiskais aspekts (aizaugušu ūdenstilpņu attīrīšana – ezeru ekosistēmas uzlabošana)</a:t>
            </a:r>
          </a:p>
          <a:p>
            <a:r>
              <a:rPr lang="lv-LV" dirty="0" smtClean="0"/>
              <a:t>Organiskā mēslojuma nepieciešamība augsnes auglības palielināšanā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08" y="1440872"/>
            <a:ext cx="5594227" cy="365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5308" y="5237826"/>
            <a:ext cx="1971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i="1" dirty="0" smtClean="0"/>
              <a:t>Stankevica u.c., 2014</a:t>
            </a:r>
            <a:endParaRPr lang="lv-LV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95308" y="1440872"/>
            <a:ext cx="1971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1600" b="1" dirty="0" smtClean="0">
                <a:solidFill>
                  <a:schemeClr val="accent2">
                    <a:lumMod val="75000"/>
                  </a:schemeClr>
                </a:solidFill>
              </a:rPr>
              <a:t>Sapropeļa izplatība </a:t>
            </a:r>
          </a:p>
          <a:p>
            <a:r>
              <a:rPr lang="lv-LV" sz="1600" dirty="0" smtClean="0">
                <a:solidFill>
                  <a:schemeClr val="accent2">
                    <a:lumMod val="75000"/>
                  </a:schemeClr>
                </a:solidFill>
              </a:rPr>
              <a:t>ezeros (</a:t>
            </a:r>
            <a:r>
              <a:rPr lang="lv-LV" sz="1600" dirty="0">
                <a:solidFill>
                  <a:schemeClr val="accent2">
                    <a:lumMod val="75000"/>
                  </a:schemeClr>
                </a:solidFill>
              </a:rPr>
              <a:t>tūkst. </a:t>
            </a:r>
            <a:r>
              <a:rPr lang="lv-LV" sz="16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lv-LV" sz="1600" baseline="30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lv-LV" sz="1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lv-LV" sz="1600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2489187" y="4347713"/>
            <a:ext cx="1273105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lv-LV" sz="1100" dirty="0" smtClean="0"/>
              <a:t>Organiskais </a:t>
            </a:r>
          </a:p>
          <a:p>
            <a:r>
              <a:rPr lang="lv-LV" sz="1100" dirty="0" smtClean="0"/>
              <a:t>Organiskais silikātu</a:t>
            </a:r>
          </a:p>
          <a:p>
            <a:r>
              <a:rPr lang="lv-LV" sz="1100" dirty="0" smtClean="0"/>
              <a:t>Karbonātiskais</a:t>
            </a:r>
            <a:endParaRPr lang="lv-LV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53683" y="4347713"/>
            <a:ext cx="1363241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1100" dirty="0" smtClean="0"/>
              <a:t>Silikātu</a:t>
            </a:r>
          </a:p>
          <a:p>
            <a:pPr algn="r"/>
            <a:r>
              <a:rPr lang="lv-LV" sz="1100" dirty="0" smtClean="0"/>
              <a:t>Dzelzs</a:t>
            </a:r>
          </a:p>
          <a:p>
            <a:pPr algn="r"/>
            <a:r>
              <a:rPr lang="lv-LV" sz="1100" dirty="0" smtClean="0"/>
              <a:t>Diatomeju</a:t>
            </a:r>
            <a:endParaRPr lang="lv-LV" sz="11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91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28817" y="1167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b="1" dirty="0" smtClean="0">
                <a:solidFill>
                  <a:schemeClr val="accent2">
                    <a:lumMod val="75000"/>
                  </a:schemeClr>
                </a:solidFill>
              </a:rPr>
              <a:t>Problemātika</a:t>
            </a:r>
            <a:r>
              <a:rPr lang="lv-LV" dirty="0" smtClean="0"/>
              <a:t> - </a:t>
            </a:r>
            <a:r>
              <a:rPr lang="lv-LV" sz="2800" dirty="0" smtClean="0"/>
              <a:t>līdz šim ekonomiski nelietderīga ieguve</a:t>
            </a:r>
            <a:endParaRPr lang="lv-LV" sz="2800" baseline="30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0041" y="1921715"/>
            <a:ext cx="10515600" cy="123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baseline="30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96795" y="1223074"/>
            <a:ext cx="3347622" cy="4351338"/>
          </a:xfrm>
        </p:spPr>
        <p:txBody>
          <a:bodyPr>
            <a:normAutofit fontScale="92500"/>
          </a:bodyPr>
          <a:lstStyle/>
          <a:p>
            <a:r>
              <a:rPr lang="lv-LV" dirty="0" smtClean="0"/>
              <a:t>Sarežģīti ieguves apstākļi (ezeri, purvi u.c.);</a:t>
            </a:r>
          </a:p>
          <a:p>
            <a:r>
              <a:rPr lang="lv-LV" dirty="0" smtClean="0"/>
              <a:t>Sapropeļa ieguves veids – augsta iekārtu cena un nosēdlauku izbūves izmaksas;</a:t>
            </a:r>
          </a:p>
          <a:p>
            <a:r>
              <a:rPr lang="lv-LV" dirty="0" smtClean="0"/>
              <a:t>Transportēšanai nepateicīgs agregātstāvoklis – liels ūdens saturs;</a:t>
            </a:r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37149" y="-120561"/>
            <a:ext cx="5306149" cy="79318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86617" y="6129121"/>
            <a:ext cx="124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i="1" dirty="0" smtClean="0"/>
              <a:t>Kaķītis, 1999</a:t>
            </a:r>
            <a:endParaRPr lang="lv-LV" sz="16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146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3876675"/>
            <a:ext cx="9963150" cy="2844800"/>
          </a:xfrm>
        </p:spPr>
        <p:txBody>
          <a:bodyPr/>
          <a:lstStyle/>
          <a:p>
            <a:pPr marL="0" indent="0">
              <a:buNone/>
            </a:pP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Apakšmērķi</a:t>
            </a:r>
            <a:r>
              <a:rPr lang="lv-LV" b="1" dirty="0" smtClean="0">
                <a:solidFill>
                  <a:srgbClr val="C55A11"/>
                </a:solidFill>
              </a:rPr>
              <a:t>:</a:t>
            </a:r>
          </a:p>
          <a:p>
            <a:pPr marL="914400" lvl="1" indent="-457200">
              <a:buAutoNum type="arabicPeriod"/>
            </a:pPr>
            <a:r>
              <a:rPr lang="lv-LV" dirty="0" smtClean="0"/>
              <a:t>Sapropeļa dehidratācijas metodes izstrāde;</a:t>
            </a:r>
          </a:p>
          <a:p>
            <a:pPr marL="914400" lvl="1" indent="-457200">
              <a:buAutoNum type="arabicPeriod"/>
            </a:pPr>
            <a:r>
              <a:rPr lang="lv-LV" dirty="0" smtClean="0"/>
              <a:t>Sapropeļa kā bioloģiskā mēslojuma un augsnes substrātu produktu izpēte;</a:t>
            </a:r>
          </a:p>
          <a:p>
            <a:pPr marL="914400" lvl="1" indent="-457200">
              <a:buAutoNum type="arabicPeriod"/>
            </a:pPr>
            <a:r>
              <a:rPr lang="lv-LV" dirty="0" smtClean="0"/>
              <a:t>Bioloģiski aktīvas sapropeļa lopbarības piedevas izpēte lopkopībā;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50" y="193139"/>
            <a:ext cx="1676400" cy="1767405"/>
          </a:xfrm>
          <a:prstGeom prst="ellipse">
            <a:avLst/>
          </a:prstGeom>
          <a:ln w="28575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ight Arrow 8"/>
          <p:cNvSpPr/>
          <p:nvPr/>
        </p:nvSpPr>
        <p:spPr>
          <a:xfrm>
            <a:off x="0" y="273790"/>
            <a:ext cx="4086225" cy="1459465"/>
          </a:xfrm>
          <a:prstGeom prst="rightArrow">
            <a:avLst>
              <a:gd name="adj1" fmla="val 50000"/>
              <a:gd name="adj2" fmla="val 69768"/>
            </a:avLst>
          </a:prstGeom>
          <a:gradFill flip="none" rotWithShape="1">
            <a:gsLst>
              <a:gs pos="9000">
                <a:srgbClr val="222125"/>
              </a:gs>
              <a:gs pos="43000">
                <a:schemeClr val="accent3">
                  <a:lumMod val="89000"/>
                </a:schemeClr>
              </a:gs>
              <a:gs pos="68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2700000" scaled="0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5725" y="3407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Projekta mērķis</a:t>
            </a:r>
            <a:endParaRPr lang="lv-LV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1775" y="-6886"/>
            <a:ext cx="5610225" cy="3416320"/>
          </a:xfrm>
          <a:prstGeom prst="rect">
            <a:avLst/>
          </a:prstGeom>
          <a:solidFill>
            <a:schemeClr val="bg2"/>
          </a:solidFill>
          <a:ln w="38100">
            <a:solidFill>
              <a:srgbClr val="C55A1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lv-LV" sz="2400" dirty="0" smtClean="0"/>
          </a:p>
          <a:p>
            <a:pPr algn="ctr"/>
            <a:r>
              <a:rPr lang="lv-LV" sz="2400" dirty="0" smtClean="0"/>
              <a:t>Izpētīt </a:t>
            </a:r>
            <a:r>
              <a:rPr lang="lv-LV" sz="2400" dirty="0"/>
              <a:t>un izstrādāt energoefektīvas un ekonomiski pamatotas sapropeļa ieguves (dehidratēšanas) tehnoloģijas Latvijas apstākļos un izvērtēt sapropeļa kā bioloģiski aktīvas piedevas un augsnes mēslošanas līdzekļa piemērotību lauksaimniecības nozarēs</a:t>
            </a:r>
            <a:r>
              <a:rPr lang="lv-LV" sz="2400" dirty="0" smtClean="0"/>
              <a:t>.</a:t>
            </a:r>
          </a:p>
          <a:p>
            <a:pPr algn="ctr"/>
            <a:endParaRPr lang="lv-LV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8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293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56" y="398261"/>
            <a:ext cx="7700744" cy="1325563"/>
          </a:xfrm>
        </p:spPr>
        <p:txBody>
          <a:bodyPr/>
          <a:lstStyle/>
          <a:p>
            <a:r>
              <a:rPr lang="lv-LV" dirty="0" smtClean="0"/>
              <a:t>Projekta virsmērķa realizācija – </a:t>
            </a:r>
            <a:br>
              <a:rPr lang="lv-LV" dirty="0" smtClean="0"/>
            </a:b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SADARBĪBA</a:t>
            </a:r>
            <a:endParaRPr lang="lv-LV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820485"/>
              </p:ext>
            </p:extLst>
          </p:nvPr>
        </p:nvGraphicFramePr>
        <p:xfrm>
          <a:off x="4870934" y="527574"/>
          <a:ext cx="8090056" cy="569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2018.10.31. 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Eiropas inovāciju partnerības darba grupu projekti Latvijā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84B8-A19D-4471-B288-6EEA2B5EBD3E}" type="slidenum">
              <a:rPr lang="lv-LV" smtClean="0"/>
              <a:t>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038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1250</TotalTime>
  <Words>1170</Words>
  <Application>Microsoft Office PowerPoint</Application>
  <PresentationFormat>Custom</PresentationFormat>
  <Paragraphs>228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ES  ELFLA  Latvijas Lauku attīstības programmas 2014.–2020.gadam  projekta idejas iesniegums pasākuma "Sadarbība" 16.1. apakšpasākumam "Atbalsts Eiropas Inovāciju partnerības lauksaimniecības ražīgumam un ilgtspējai lauksaimniecības ražīguma un ilgtspējas darba grupu projektu īstenošanai“   </vt:lpstr>
      <vt:lpstr>PowerPoint Presentation</vt:lpstr>
      <vt:lpstr>PowerPoint Presentation</vt:lpstr>
      <vt:lpstr>PowerPoint Presentation</vt:lpstr>
      <vt:lpstr>PowerPoint Presentation</vt:lpstr>
      <vt:lpstr> Aktualitāte</vt:lpstr>
      <vt:lpstr>PowerPoint Presentation</vt:lpstr>
      <vt:lpstr>PowerPoint Presentation</vt:lpstr>
      <vt:lpstr>Projekta virsmērķa realizācija –  SADARBĪBA</vt:lpstr>
      <vt:lpstr>PROJEKTA REALIZĀCIJA</vt:lpstr>
      <vt:lpstr>Pētījuma vietas izvēle </vt:lpstr>
      <vt:lpstr>Projekta pirmā kārta –  sapropeļa ieguve un dehidratācija</vt:lpstr>
      <vt:lpstr>Projekta pirmā kārta – sapropeļa atūdeņošana</vt:lpstr>
      <vt:lpstr>Projekta pirmā kārta – sapropeļa sastāvs</vt:lpstr>
      <vt:lpstr>Projekta pirmā kārta –  Mikrobioloģiskās un fermentatīvās aktivitātes mērījumi</vt:lpstr>
      <vt:lpstr> Projekta shēma</vt:lpstr>
      <vt:lpstr>Nākamā posma uzdevumi (2018.-2019. gadā)</vt:lpstr>
      <vt:lpstr>PowerPoint Presentation</vt:lpstr>
      <vt:lpstr>Ivars Lukaševičs, SIA “Dagdas aita” Valdes loceklis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Inovatīvas dehidratācijas tehnoloģijas pielietojuma izpēte sapropeļa ieguvē, uz sapropeļa bāzes veidotu produktu izmantošanas iespējas augkopībā un lopkopībā</dc:title>
  <dc:creator>Lietotajs</dc:creator>
  <cp:lastModifiedBy>Aiva Saulīte</cp:lastModifiedBy>
  <cp:revision>80</cp:revision>
  <cp:lastPrinted>2018-10-30T08:52:59Z</cp:lastPrinted>
  <dcterms:created xsi:type="dcterms:W3CDTF">2018-10-12T09:06:23Z</dcterms:created>
  <dcterms:modified xsi:type="dcterms:W3CDTF">2018-10-30T08:53:01Z</dcterms:modified>
</cp:coreProperties>
</file>