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BD012D-C3D0-4424-A94F-5A4CB0237640}" v="3" dt="2024-09-09T06:59:11.4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44"/>
    <p:restoredTop sz="96327"/>
  </p:normalViewPr>
  <p:slideViewPr>
    <p:cSldViewPr snapToGrid="0">
      <p:cViewPr varScale="1">
        <p:scale>
          <a:sx n="88" d="100"/>
          <a:sy n="88" d="100"/>
        </p:scale>
        <p:origin x="60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253-35DF-974D-AF20-0C744066C1DB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A491-51DF-1D49-8E59-4837B56DB81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3359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253-35DF-974D-AF20-0C744066C1DB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A491-51DF-1D49-8E59-4837B56DB81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9701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253-35DF-974D-AF20-0C744066C1DB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A491-51DF-1D49-8E59-4837B56DB81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4003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253-35DF-974D-AF20-0C744066C1DB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A491-51DF-1D49-8E59-4837B56DB81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9162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82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253-35DF-974D-AF20-0C744066C1DB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A491-51DF-1D49-8E59-4837B56DB81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3532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253-35DF-974D-AF20-0C744066C1DB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A491-51DF-1D49-8E59-4837B56DB81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5481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253-35DF-974D-AF20-0C744066C1DB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A491-51DF-1D49-8E59-4837B56DB81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3279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253-35DF-974D-AF20-0C744066C1DB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A491-51DF-1D49-8E59-4837B56DB81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8674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253-35DF-974D-AF20-0C744066C1DB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A491-51DF-1D49-8E59-4837B56DB81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583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253-35DF-974D-AF20-0C744066C1DB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A491-51DF-1D49-8E59-4837B56DB81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5333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253-35DF-974D-AF20-0C744066C1DB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A491-51DF-1D49-8E59-4837B56DB81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7250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E10253-35DF-974D-AF20-0C744066C1DB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BAA491-51DF-1D49-8E59-4837B56DB81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3045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00346B49-9F07-5655-F28B-9892F4B813D4}"/>
              </a:ext>
            </a:extLst>
          </p:cNvPr>
          <p:cNvSpPr txBox="1"/>
          <p:nvPr/>
        </p:nvSpPr>
        <p:spPr>
          <a:xfrm>
            <a:off x="615666" y="3975305"/>
            <a:ext cx="2489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NeueHaasGroteskText Pro Md" panose="020B0504020202020204" pitchFamily="34" charset="77"/>
              </a:rPr>
              <a:t>Pievienojieties pedagogiem un skolām visā Eiropā, izmantojot FoodEducators stundu plānus un mācību materiālus</a:t>
            </a:r>
            <a:r>
              <a:rPr lang="lv-LV" sz="1200" dirty="0">
                <a:latin typeface="NeueHaasGroteskText Pro Md" panose="020B0504020202020204" pitchFamily="34" charset="77"/>
              </a:rPr>
              <a:t>.</a:t>
            </a:r>
            <a:endParaRPr lang="it-IT" sz="1200" dirty="0">
              <a:latin typeface="NeueHaasGroteskText Pro Md" panose="020B0504020202020204" pitchFamily="34" charset="77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9A9033D-40A4-EDAC-C796-2232E36A4ADF}"/>
              </a:ext>
            </a:extLst>
          </p:cNvPr>
          <p:cNvSpPr txBox="1"/>
          <p:nvPr/>
        </p:nvSpPr>
        <p:spPr>
          <a:xfrm>
            <a:off x="3836889" y="968845"/>
            <a:ext cx="28298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200" dirty="0" err="1">
                <a:latin typeface="NeueHaasGroteskText Pro" panose="020B0504020202020204" pitchFamily="34" charset="77"/>
              </a:rPr>
              <a:t>FoodEducators</a:t>
            </a:r>
            <a:r>
              <a:rPr lang="lv-LV" sz="1200" dirty="0">
                <a:latin typeface="NeueHaasGroteskText Pro" panose="020B0504020202020204" pitchFamily="34" charset="77"/>
              </a:rPr>
              <a:t> izstrādā un izplata mācību materiālus, lai atbalstītu skolotājus un mudinātu skolēnus kļūt par labāk informētiem, apzinātiem nākotnes patērētājiem.</a:t>
            </a:r>
            <a:br>
              <a:rPr lang="it-IT" sz="1200" dirty="0">
                <a:latin typeface="NeueHaasGroteskText Pro" panose="020B0504020202020204" pitchFamily="34" charset="77"/>
              </a:rPr>
            </a:br>
            <a:endParaRPr lang="it-IT" sz="1200" dirty="0">
              <a:latin typeface="NeueHaasGroteskText Pro" panose="020B0504020202020204" pitchFamily="34" charset="77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9D09CB1-3A49-6854-3C68-992EA5F1D206}"/>
              </a:ext>
            </a:extLst>
          </p:cNvPr>
          <p:cNvSpPr txBox="1"/>
          <p:nvPr/>
        </p:nvSpPr>
        <p:spPr>
          <a:xfrm>
            <a:off x="3836889" y="470763"/>
            <a:ext cx="24898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b="1" dirty="0">
                <a:latin typeface="Feature Deck" pitchFamily="2" charset="77"/>
              </a:rPr>
              <a:t>Par mums</a:t>
            </a:r>
            <a:endParaRPr lang="it-IT" sz="2000" b="1" dirty="0">
              <a:latin typeface="Feature Deck" pitchFamily="2" charset="77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81A7EF7-36F5-26D9-7FF9-3621D699DF72}"/>
              </a:ext>
            </a:extLst>
          </p:cNvPr>
          <p:cNvSpPr txBox="1"/>
          <p:nvPr/>
        </p:nvSpPr>
        <p:spPr>
          <a:xfrm>
            <a:off x="5081795" y="2210226"/>
            <a:ext cx="19376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>
                <a:latin typeface="NeueHaasGroteskText Pro" panose="020B0504020202020204" pitchFamily="34" charset="77"/>
              </a:rPr>
              <a:t>Pasaule, kurā visiem jauniešiem ir pieejama izglītība pārtikas jomā un viņi ir informēti par aizraujošām un inovatīvām lauksaimniecības pārtikas</a:t>
            </a:r>
            <a:r>
              <a:rPr lang="en-US" sz="1000" dirty="0">
                <a:latin typeface="NeueHaasGroteskText Pro" panose="020B0504020202020204" pitchFamily="34" charset="77"/>
              </a:rPr>
              <a:t> </a:t>
            </a:r>
            <a:r>
              <a:rPr lang="en-US" sz="1000" dirty="0" err="1">
                <a:latin typeface="NeueHaasGroteskText Pro" panose="020B0504020202020204" pitchFamily="34" charset="77"/>
              </a:rPr>
              <a:t>nozarēm</a:t>
            </a:r>
            <a:r>
              <a:rPr lang="it-IT" sz="1000" dirty="0">
                <a:latin typeface="NeueHaasGroteskText Pro" panose="020B0504020202020204" pitchFamily="34" charset="77"/>
              </a:rPr>
              <a:t>.</a:t>
            </a:r>
          </a:p>
          <a:p>
            <a:endParaRPr lang="it-IT" sz="1000" dirty="0">
              <a:latin typeface="NeueHaasGroteskText Pro" panose="020B0504020202020204" pitchFamily="34" charset="77"/>
            </a:endParaRPr>
          </a:p>
          <a:p>
            <a:r>
              <a:rPr lang="lv-LV" sz="1000" dirty="0">
                <a:latin typeface="NeueHaasGroteskText Pro" panose="020B0504020202020204" pitchFamily="34" charset="77"/>
              </a:rPr>
              <a:t>Atbalstīt pedagogus, lai viņi mācītu, iesaistītu un iedvesmotu jauniešus par pārtiku, ko viņi ēd un </a:t>
            </a:r>
            <a:r>
              <a:rPr lang="lv-LV" sz="1000" dirty="0" err="1">
                <a:latin typeface="NeueHaasGroteskText Pro" panose="020B0504020202020204" pitchFamily="34" charset="77"/>
              </a:rPr>
              <a:t>apsv</a:t>
            </a:r>
            <a:r>
              <a:rPr lang="en-US" sz="1000" dirty="0" err="1">
                <a:latin typeface="NeueHaasGroteskText Pro" panose="020B0504020202020204" pitchFamily="34" charset="77"/>
              </a:rPr>
              <a:t>ērtu</a:t>
            </a:r>
            <a:r>
              <a:rPr lang="lv-LV" sz="1000" dirty="0">
                <a:latin typeface="NeueHaasGroteskText Pro" panose="020B0504020202020204" pitchFamily="34" charset="77"/>
              </a:rPr>
              <a:t> karjeru lauksaimniecības pārtikas nozarē.</a:t>
            </a:r>
            <a:endParaRPr lang="it-IT" sz="1000" dirty="0">
              <a:latin typeface="NeueHaasGroteskText Pro" panose="020B0504020202020204" pitchFamily="34" charset="77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0BFA744-D5F2-A453-9C54-C26D898F8055}"/>
              </a:ext>
            </a:extLst>
          </p:cNvPr>
          <p:cNvSpPr txBox="1"/>
          <p:nvPr/>
        </p:nvSpPr>
        <p:spPr>
          <a:xfrm>
            <a:off x="3836889" y="4221049"/>
            <a:ext cx="2829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>
                <a:latin typeface="NeueHaasGroteskText Pro" panose="020B0504020202020204" pitchFamily="34" charset="77"/>
              </a:rPr>
              <a:t>Vairāk par mums uzziniet:</a:t>
            </a:r>
            <a:endParaRPr lang="it-IT" sz="1200" dirty="0">
              <a:latin typeface="NeueHaasGroteskText Pro" panose="020B0504020202020204" pitchFamily="34" charset="77"/>
            </a:endParaRPr>
          </a:p>
          <a:p>
            <a:r>
              <a:rPr lang="it-IT" sz="1200" b="1" u="sng" dirty="0">
                <a:latin typeface="NeueHaasGroteskText Pro" panose="020B0504020202020204" pitchFamily="34" charset="77"/>
              </a:rPr>
              <a:t>www.foodeducators.eu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D5EBBC8-6E56-0550-8924-D9B2E27DD4B5}"/>
              </a:ext>
            </a:extLst>
          </p:cNvPr>
          <p:cNvSpPr txBox="1"/>
          <p:nvPr/>
        </p:nvSpPr>
        <p:spPr>
          <a:xfrm>
            <a:off x="3836889" y="2224942"/>
            <a:ext cx="95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b="1" dirty="0"/>
              <a:t>MŪSU REDZĒJUMS</a:t>
            </a:r>
            <a:endParaRPr lang="it-IT" sz="1000" b="1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0DC6CB2-B07E-D278-EC55-E0E249EF7C1D}"/>
              </a:ext>
            </a:extLst>
          </p:cNvPr>
          <p:cNvSpPr txBox="1"/>
          <p:nvPr/>
        </p:nvSpPr>
        <p:spPr>
          <a:xfrm>
            <a:off x="3858526" y="3124628"/>
            <a:ext cx="11302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b="1" dirty="0"/>
              <a:t>MŪSU MISIJA</a:t>
            </a:r>
            <a:endParaRPr lang="it-IT" sz="10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2FF0ED-12C4-FE03-E12E-F9BAE0D0F960}"/>
              </a:ext>
            </a:extLst>
          </p:cNvPr>
          <p:cNvSpPr txBox="1"/>
          <p:nvPr/>
        </p:nvSpPr>
        <p:spPr>
          <a:xfrm>
            <a:off x="615666" y="2169174"/>
            <a:ext cx="23975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lv-LV" dirty="0"/>
          </a:p>
          <a:p>
            <a:r>
              <a:rPr lang="lv-LV" dirty="0"/>
              <a:t>Izglītībai par pārtiku ir izšķiroša nozīme pārejā uz ilgtspējīgāku un veselīgāku nākotni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46C89D-D0D2-3614-676B-2B31B27DC1DE}"/>
              </a:ext>
            </a:extLst>
          </p:cNvPr>
          <p:cNvSpPr txBox="1"/>
          <p:nvPr/>
        </p:nvSpPr>
        <p:spPr>
          <a:xfrm>
            <a:off x="7552025" y="2974552"/>
            <a:ext cx="239316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Veicināt veselīgas un ilgtspējīgas pārtikas izvēli un karjeru lauksaimniecības pārtikas jomā</a:t>
            </a:r>
            <a:r>
              <a:rPr kumimoji="0" lang="lv-LV" altLang="en-US" sz="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lv-LV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640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47E445A1-416E-1BAC-5E3C-B0AA057EE429}"/>
              </a:ext>
            </a:extLst>
          </p:cNvPr>
          <p:cNvSpPr txBox="1"/>
          <p:nvPr/>
        </p:nvSpPr>
        <p:spPr>
          <a:xfrm>
            <a:off x="1400215" y="2089244"/>
            <a:ext cx="1876107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/>
              <a:t>Veselīga dzīvesveida paradumi, kas attīstīti agrā vecumā, ir būtiski, lai novērstu ar uzvedību saistītu slimību attīstību vēlāk dzīvē.</a:t>
            </a:r>
            <a:r>
              <a:rPr kumimoji="0" lang="lv-LV" altLang="en-US" sz="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br>
              <a:rPr lang="it-IT" sz="1000" dirty="0">
                <a:latin typeface="NeueHaasGroteskText Pro" panose="020B0504020202020204" pitchFamily="34" charset="77"/>
              </a:rPr>
            </a:br>
            <a:endParaRPr lang="it-IT" sz="1000" dirty="0">
              <a:latin typeface="NeueHaasGroteskText Pro" panose="020B0504020202020204" pitchFamily="34" charset="77"/>
            </a:endParaRPr>
          </a:p>
          <a:p>
            <a:r>
              <a:rPr lang="en-US" sz="1000" dirty="0" err="1"/>
              <a:t>Daudzās</a:t>
            </a:r>
            <a:r>
              <a:rPr lang="en-US" sz="1000" dirty="0"/>
              <a:t> </a:t>
            </a:r>
            <a:r>
              <a:rPr lang="en-US" sz="1000" dirty="0" err="1"/>
              <a:t>Eiropas</a:t>
            </a:r>
            <a:r>
              <a:rPr lang="en-US" sz="1000" dirty="0"/>
              <a:t> </a:t>
            </a:r>
            <a:r>
              <a:rPr lang="en-US" sz="1000" dirty="0" err="1"/>
              <a:t>valstīs</a:t>
            </a:r>
            <a:r>
              <a:rPr lang="en-US" sz="1000" dirty="0"/>
              <a:t> </a:t>
            </a:r>
            <a:r>
              <a:rPr lang="en-US" sz="1000" dirty="0" err="1"/>
              <a:t>pastāv</a:t>
            </a:r>
            <a:r>
              <a:rPr lang="en-US" sz="1000" dirty="0"/>
              <a:t> </a:t>
            </a:r>
            <a:r>
              <a:rPr lang="en-US" sz="1000" dirty="0" err="1"/>
              <a:t>iztrūkums</a:t>
            </a:r>
            <a:r>
              <a:rPr lang="en-US" sz="1000" dirty="0"/>
              <a:t> </a:t>
            </a:r>
            <a:r>
              <a:rPr lang="en-US" sz="1000" dirty="0" err="1"/>
              <a:t>uztura</a:t>
            </a:r>
            <a:r>
              <a:rPr lang="en-US" sz="1000" dirty="0"/>
              <a:t> </a:t>
            </a:r>
            <a:r>
              <a:rPr lang="en-US" sz="1000" dirty="0" err="1"/>
              <a:t>izglītībā</a:t>
            </a:r>
            <a:r>
              <a:rPr lang="en-US" sz="1000" dirty="0"/>
              <a:t>, </a:t>
            </a:r>
            <a:r>
              <a:rPr lang="en-US" sz="1000" dirty="0" err="1"/>
              <a:t>īpaši</a:t>
            </a:r>
            <a:r>
              <a:rPr lang="en-US" sz="1000" dirty="0"/>
              <a:t> </a:t>
            </a:r>
            <a:r>
              <a:rPr lang="en-US" sz="1000" dirty="0" err="1"/>
              <a:t>kritiskās</a:t>
            </a:r>
            <a:r>
              <a:rPr lang="en-US" sz="1000" dirty="0"/>
              <a:t> </a:t>
            </a:r>
            <a:r>
              <a:rPr lang="en-US" sz="1000" dirty="0" err="1"/>
              <a:t>domāšanas</a:t>
            </a:r>
            <a:r>
              <a:rPr lang="en-US" sz="1000" dirty="0"/>
              <a:t> un </a:t>
            </a:r>
            <a:r>
              <a:rPr lang="en-US" sz="1000" dirty="0" err="1"/>
              <a:t>aktuālo</a:t>
            </a:r>
            <a:r>
              <a:rPr lang="en-US" sz="1000" dirty="0"/>
              <a:t> </a:t>
            </a:r>
            <a:r>
              <a:rPr lang="en-US" sz="1000" dirty="0" err="1"/>
              <a:t>zinātnisko</a:t>
            </a:r>
            <a:r>
              <a:rPr lang="en-US" sz="1000" dirty="0"/>
              <a:t> </a:t>
            </a:r>
            <a:r>
              <a:rPr lang="en-US" sz="1000" dirty="0" err="1"/>
              <a:t>zināšanu</a:t>
            </a:r>
            <a:r>
              <a:rPr lang="en-US" sz="1000" dirty="0"/>
              <a:t> </a:t>
            </a:r>
            <a:r>
              <a:rPr lang="en-US" sz="1000" dirty="0" err="1"/>
              <a:t>jomā</a:t>
            </a:r>
            <a:r>
              <a:rPr lang="en-US" sz="1000" dirty="0"/>
              <a:t>.</a:t>
            </a:r>
            <a:br>
              <a:rPr lang="it-IT" sz="1000" dirty="0">
                <a:latin typeface="NeueHaasGroteskText Pro" panose="020B0504020202020204" pitchFamily="34" charset="77"/>
              </a:rPr>
            </a:br>
            <a:endParaRPr lang="lv-LV" sz="1000" dirty="0">
              <a:latin typeface="NeueHaasGroteskText Pro" panose="020B0504020202020204" pitchFamily="34" charset="77"/>
            </a:endParaRPr>
          </a:p>
          <a:p>
            <a:endParaRPr lang="it-IT" sz="1000" dirty="0">
              <a:latin typeface="NeueHaasGroteskText Pro" panose="020B0504020202020204" pitchFamily="34" charset="77"/>
            </a:endParaRPr>
          </a:p>
          <a:p>
            <a:endParaRPr lang="lv-LV" sz="1000" dirty="0">
              <a:latin typeface="NeueHaasGroteskText Pro" panose="020B0504020202020204" pitchFamily="34" charset="77"/>
            </a:endParaRPr>
          </a:p>
          <a:p>
            <a:r>
              <a:rPr lang="en-US" sz="1000" dirty="0" err="1"/>
              <a:t>Pārtikas</a:t>
            </a:r>
            <a:r>
              <a:rPr lang="en-US" sz="1000" dirty="0"/>
              <a:t> </a:t>
            </a:r>
            <a:r>
              <a:rPr lang="en-US" sz="1000" dirty="0" err="1"/>
              <a:t>izglītība</a:t>
            </a:r>
            <a:r>
              <a:rPr lang="en-US" sz="1000" dirty="0"/>
              <a:t> </a:t>
            </a:r>
            <a:r>
              <a:rPr lang="en-US" sz="1000" dirty="0" err="1"/>
              <a:t>jau</a:t>
            </a:r>
            <a:r>
              <a:rPr lang="en-US" sz="1000" dirty="0"/>
              <a:t> no </a:t>
            </a:r>
            <a:r>
              <a:rPr lang="en-US" sz="1000" dirty="0" err="1"/>
              <a:t>agras</a:t>
            </a:r>
            <a:r>
              <a:rPr lang="en-US" sz="1000" dirty="0"/>
              <a:t> </a:t>
            </a:r>
            <a:r>
              <a:rPr lang="en-US" sz="1000" dirty="0" err="1"/>
              <a:t>bērnības</a:t>
            </a:r>
            <a:r>
              <a:rPr lang="en-US" sz="1000" dirty="0"/>
              <a:t> </a:t>
            </a:r>
            <a:r>
              <a:rPr lang="en-US" sz="1000" dirty="0" err="1"/>
              <a:t>ir</a:t>
            </a:r>
            <a:r>
              <a:rPr lang="en-US" sz="1000" dirty="0"/>
              <a:t> </a:t>
            </a:r>
            <a:r>
              <a:rPr lang="en-US" sz="1000" dirty="0" err="1"/>
              <a:t>būtiska</a:t>
            </a:r>
            <a:r>
              <a:rPr lang="en-US" sz="1000" dirty="0"/>
              <a:t>, </a:t>
            </a:r>
            <a:r>
              <a:rPr lang="en-US" sz="1000" dirty="0" err="1"/>
              <a:t>lai</a:t>
            </a:r>
            <a:r>
              <a:rPr lang="en-US" sz="1000" dirty="0"/>
              <a:t> </a:t>
            </a:r>
            <a:r>
              <a:rPr lang="en-US" sz="1000" dirty="0" err="1"/>
              <a:t>atbalstītu</a:t>
            </a:r>
            <a:r>
              <a:rPr lang="en-US" sz="1000" dirty="0"/>
              <a:t> </a:t>
            </a:r>
            <a:r>
              <a:rPr lang="en-US" sz="1000" dirty="0" err="1"/>
              <a:t>steidzami</a:t>
            </a:r>
            <a:r>
              <a:rPr lang="en-US" sz="1000" dirty="0"/>
              <a:t> </a:t>
            </a:r>
            <a:r>
              <a:rPr lang="en-US" sz="1000" dirty="0" err="1"/>
              <a:t>nepieciešamo</a:t>
            </a:r>
            <a:r>
              <a:rPr lang="en-US" sz="1000" dirty="0"/>
              <a:t> </a:t>
            </a:r>
            <a:r>
              <a:rPr lang="en-US" sz="1000" dirty="0" err="1"/>
              <a:t>pārtikas</a:t>
            </a:r>
            <a:r>
              <a:rPr lang="en-US" sz="1000" dirty="0"/>
              <a:t> </a:t>
            </a:r>
            <a:r>
              <a:rPr lang="en-US" sz="1000" dirty="0" err="1"/>
              <a:t>sistēmas</a:t>
            </a:r>
            <a:r>
              <a:rPr lang="en-US" sz="1000" dirty="0"/>
              <a:t> </a:t>
            </a:r>
            <a:r>
              <a:rPr lang="en-US" sz="1000" dirty="0" err="1"/>
              <a:t>pārveidi</a:t>
            </a:r>
            <a:r>
              <a:rPr lang="en-US" sz="1000" dirty="0"/>
              <a:t> </a:t>
            </a:r>
            <a:r>
              <a:rPr lang="en-US" sz="1000" dirty="0" err="1"/>
              <a:t>veselīgāku</a:t>
            </a:r>
            <a:r>
              <a:rPr lang="en-US" sz="1000" dirty="0"/>
              <a:t> un </a:t>
            </a:r>
            <a:r>
              <a:rPr lang="en-US" sz="1000" dirty="0" err="1"/>
              <a:t>ilgtspējīgāku</a:t>
            </a:r>
            <a:r>
              <a:rPr lang="en-US" sz="1000" dirty="0"/>
              <a:t> </a:t>
            </a:r>
            <a:r>
              <a:rPr lang="en-US" sz="1000" dirty="0" err="1"/>
              <a:t>uztura</a:t>
            </a:r>
            <a:r>
              <a:rPr lang="en-US" sz="1000" dirty="0"/>
              <a:t> </a:t>
            </a:r>
            <a:r>
              <a:rPr lang="en-US" sz="1000" dirty="0" err="1"/>
              <a:t>virzienā</a:t>
            </a:r>
            <a:r>
              <a:rPr lang="en-US" sz="1000" dirty="0"/>
              <a:t>.</a:t>
            </a:r>
            <a:endParaRPr lang="lv-LV" sz="1000" dirty="0">
              <a:latin typeface="NeueHaasGroteskText Pro" panose="020B0504020202020204" pitchFamily="34" charset="77"/>
            </a:endParaRPr>
          </a:p>
          <a:p>
            <a:endParaRPr lang="lv-LV" sz="1000" dirty="0">
              <a:latin typeface="NeueHaasGroteskText Pro" panose="020B0504020202020204" pitchFamily="34" charset="77"/>
            </a:endParaRPr>
          </a:p>
          <a:p>
            <a:endParaRPr lang="lv-LV" sz="1000" dirty="0">
              <a:latin typeface="NeueHaasGroteskText Pro" panose="020B0504020202020204" pitchFamily="34" charset="77"/>
            </a:endParaRPr>
          </a:p>
          <a:p>
            <a:br>
              <a:rPr lang="it-IT" sz="1000" dirty="0">
                <a:latin typeface="NeueHaasGroteskText Pro" panose="020B0504020202020204" pitchFamily="34" charset="77"/>
              </a:rPr>
            </a:br>
            <a:r>
              <a:rPr lang="it-IT" sz="1000" dirty="0">
                <a:latin typeface="NeueHaasGroteskText Pro" panose="020B0504020202020204" pitchFamily="34" charset="77"/>
              </a:rPr>
              <a:t>ES lauksaimniecības pārtikas nozare saskaras ar </a:t>
            </a:r>
            <a:r>
              <a:rPr lang="lv-LV" sz="1000" dirty="0">
                <a:latin typeface="NeueHaasGroteskText Pro" panose="020B0504020202020204" pitchFamily="34" charset="77"/>
              </a:rPr>
              <a:t>izaicinājumiem</a:t>
            </a:r>
            <a:r>
              <a:rPr lang="it-IT" sz="1000" dirty="0">
                <a:latin typeface="NeueHaasGroteskText Pro" panose="020B0504020202020204" pitchFamily="34" charset="77"/>
              </a:rPr>
              <a:t>, tostarp kvalificēta darbaspēka trūkumu ar plašu profesionālo profilu klāstu.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BF83DE8-14BE-42D9-9CA5-F3242FAE1360}"/>
              </a:ext>
            </a:extLst>
          </p:cNvPr>
          <p:cNvSpPr txBox="1"/>
          <p:nvPr/>
        </p:nvSpPr>
        <p:spPr>
          <a:xfrm>
            <a:off x="3836889" y="473519"/>
            <a:ext cx="2829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NeueHaasGroteskText Pro Md" panose="020B0504020202020204" pitchFamily="34" charset="77"/>
              </a:rPr>
              <a:t>FoodEducator </a:t>
            </a:r>
            <a:r>
              <a:rPr lang="lv-LV" sz="1200" dirty="0">
                <a:latin typeface="NeueHaasGroteskText Pro Md" panose="020B0504020202020204" pitchFamily="34" charset="77"/>
              </a:rPr>
              <a:t>mācību materiāli ir veidoti par 4 tēmām.</a:t>
            </a:r>
            <a:endParaRPr lang="it-IT" sz="1200" dirty="0">
              <a:latin typeface="NeueHaasGroteskText Pro Md" panose="020B0504020202020204" pitchFamily="34" charset="77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6E90D1C-E5F3-A474-CF0D-EED704A456D9}"/>
              </a:ext>
            </a:extLst>
          </p:cNvPr>
          <p:cNvSpPr txBox="1"/>
          <p:nvPr/>
        </p:nvSpPr>
        <p:spPr>
          <a:xfrm>
            <a:off x="3930955" y="1171580"/>
            <a:ext cx="2829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200" b="1" dirty="0">
                <a:latin typeface="NeueHaasGroteskText Pro" panose="020B0504020202020204" pitchFamily="34" charset="77"/>
              </a:rPr>
              <a:t>Darbs un karjera lauksaimniecības pārtikas nozarē</a:t>
            </a:r>
            <a:endParaRPr lang="it-IT" sz="1200" b="1" dirty="0">
              <a:latin typeface="NeueHaasGroteskText Pro" panose="020B0504020202020204" pitchFamily="34" charset="77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766F381B-595D-FE15-30F5-EE3B9DC3D4F1}"/>
              </a:ext>
            </a:extLst>
          </p:cNvPr>
          <p:cNvSpPr txBox="1"/>
          <p:nvPr/>
        </p:nvSpPr>
        <p:spPr>
          <a:xfrm>
            <a:off x="3930956" y="1813446"/>
            <a:ext cx="2829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latin typeface="NeueHaasGroteskText Pro" panose="020B0504020202020204" pitchFamily="34" charset="77"/>
              </a:rPr>
              <a:t>Pārtikas zinātne un pārtikas sistēma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3B22604-916A-5CF5-79C9-8135168477A6}"/>
              </a:ext>
            </a:extLst>
          </p:cNvPr>
          <p:cNvSpPr txBox="1"/>
          <p:nvPr/>
        </p:nvSpPr>
        <p:spPr>
          <a:xfrm>
            <a:off x="3930956" y="2372246"/>
            <a:ext cx="2829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latin typeface="NeueHaasGroteskText Pro" panose="020B0504020202020204" pitchFamily="34" charset="77"/>
              </a:rPr>
              <a:t>Pārtika un ilgtspējība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9C81221-08F7-A949-DC50-FDD2F02AB603}"/>
              </a:ext>
            </a:extLst>
          </p:cNvPr>
          <p:cNvSpPr txBox="1"/>
          <p:nvPr/>
        </p:nvSpPr>
        <p:spPr>
          <a:xfrm>
            <a:off x="3898874" y="2931046"/>
            <a:ext cx="2829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200" b="1" dirty="0">
                <a:latin typeface="NeueHaasGroteskText Pro" panose="020B0504020202020204" pitchFamily="34" charset="77"/>
              </a:rPr>
              <a:t>Pārtika</a:t>
            </a:r>
            <a:r>
              <a:rPr lang="it-IT" sz="1200" b="1" dirty="0">
                <a:latin typeface="NeueHaasGroteskText Pro" panose="020B0504020202020204" pitchFamily="34" charset="77"/>
              </a:rPr>
              <a:t> &amp; </a:t>
            </a:r>
            <a:r>
              <a:rPr lang="lv-LV" sz="1200" b="1" dirty="0">
                <a:latin typeface="NeueHaasGroteskText Pro" panose="020B0504020202020204" pitchFamily="34" charset="77"/>
              </a:rPr>
              <a:t>Veselība</a:t>
            </a:r>
            <a:endParaRPr lang="it-IT" sz="1200" b="1" dirty="0">
              <a:latin typeface="NeueHaasGroteskText Pro" panose="020B0504020202020204" pitchFamily="34" charset="77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C91DC72-A1BB-0F29-8128-E8CA47CF6921}"/>
              </a:ext>
            </a:extLst>
          </p:cNvPr>
          <p:cNvSpPr txBox="1"/>
          <p:nvPr/>
        </p:nvSpPr>
        <p:spPr>
          <a:xfrm>
            <a:off x="3811268" y="3254187"/>
            <a:ext cx="2829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lv-LV" sz="1200" dirty="0">
              <a:latin typeface="NeueHaasGroteskText Pro Md" panose="020B0504020202020204" pitchFamily="34" charset="77"/>
            </a:endParaRPr>
          </a:p>
          <a:p>
            <a:r>
              <a:rPr lang="lv-LV" sz="1200" dirty="0"/>
              <a:t>Mūsu programma koncentrējas uz šādiem galvenajiem mācību mērķiem:</a:t>
            </a:r>
            <a:endParaRPr lang="it-IT" sz="1200" dirty="0">
              <a:latin typeface="NeueHaasGroteskText Pro Md" panose="020B0504020202020204" pitchFamily="34" charset="77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CAB60AB1-9C94-D6BC-467B-A22B597B3FD9}"/>
              </a:ext>
            </a:extLst>
          </p:cNvPr>
          <p:cNvSpPr txBox="1"/>
          <p:nvPr/>
        </p:nvSpPr>
        <p:spPr>
          <a:xfrm>
            <a:off x="4911117" y="3900518"/>
            <a:ext cx="187610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NeueHaasGroteskText Pro" panose="020B0504020202020204" pitchFamily="34" charset="77"/>
              </a:rPr>
              <a:t>Iedvesmojoša veselības un ilgtspējīgas pārtikas izvēle un karjera lauksaimniecības pārtikas jomā.</a:t>
            </a:r>
            <a:endParaRPr lang="lv-LV" sz="1000" dirty="0">
              <a:latin typeface="NeueHaasGroteskText Pro" panose="020B0504020202020204" pitchFamily="34" charset="77"/>
            </a:endParaRPr>
          </a:p>
          <a:p>
            <a:endParaRPr lang="it-IT" sz="1000" dirty="0">
              <a:latin typeface="NeueHaasGroteskText Pro" panose="020B0504020202020204" pitchFamily="34" charset="77"/>
            </a:endParaRPr>
          </a:p>
          <a:p>
            <a:r>
              <a:rPr lang="lv-LV" sz="1000" dirty="0"/>
              <a:t>Izprast veselīga un ilgtspējīga uztura modeļus, lai kļūtu par labi informētiem, apzinātiem patērētājiem – no lauka līdz galdam un  pārtikas atkritumiem.</a:t>
            </a:r>
          </a:p>
          <a:p>
            <a:endParaRPr lang="lv-LV" sz="1000" dirty="0">
              <a:latin typeface="NeueHaasGroteskText Pro" panose="020B0504020202020204" pitchFamily="34" charset="77"/>
            </a:endParaRPr>
          </a:p>
          <a:p>
            <a:r>
              <a:rPr lang="lv-LV" sz="1000" dirty="0">
                <a:latin typeface="NeueHaasGroteskText Pro" panose="020B0504020202020204" pitchFamily="34" charset="77"/>
              </a:rPr>
              <a:t>Iedvesmot līderību, pārtikas zinātnes </a:t>
            </a:r>
            <a:r>
              <a:rPr lang="lv-LV" sz="1000" dirty="0" err="1">
                <a:latin typeface="NeueHaasGroteskText Pro" panose="020B0504020202020204" pitchFamily="34" charset="77"/>
              </a:rPr>
              <a:t>pratību</a:t>
            </a:r>
            <a:r>
              <a:rPr lang="lv-LV" sz="1000" dirty="0">
                <a:latin typeface="NeueHaasGroteskText Pro" panose="020B0504020202020204" pitchFamily="34" charset="77"/>
              </a:rPr>
              <a:t>, uzņēmējdarbības domāšanas veidu un profesionālās iespējas jauniešiem vecumā no 8 līdz 18 gadiem.</a:t>
            </a:r>
            <a:endParaRPr lang="it-IT" sz="1000" dirty="0">
              <a:latin typeface="NeueHaasGroteskText Pro" panose="020B0504020202020204" pitchFamily="34" charset="77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2AEE16C1-E886-025C-7F88-5ABDA8C2E263}"/>
              </a:ext>
            </a:extLst>
          </p:cNvPr>
          <p:cNvSpPr txBox="1"/>
          <p:nvPr/>
        </p:nvSpPr>
        <p:spPr>
          <a:xfrm>
            <a:off x="7171865" y="473519"/>
            <a:ext cx="24898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bg1"/>
                </a:solidFill>
                <a:latin typeface="Feature Deck" pitchFamily="2" charset="77"/>
              </a:rPr>
              <a:t>FoodEducator</a:t>
            </a:r>
            <a:br>
              <a:rPr lang="it-IT" sz="2000" dirty="0">
                <a:solidFill>
                  <a:schemeClr val="bg1"/>
                </a:solidFill>
                <a:latin typeface="Feature Deck" pitchFamily="2" charset="77"/>
              </a:rPr>
            </a:br>
            <a:r>
              <a:rPr lang="lv-LV" sz="2000" dirty="0">
                <a:solidFill>
                  <a:schemeClr val="bg1"/>
                </a:solidFill>
                <a:latin typeface="Feature Deck" pitchFamily="2" charset="77"/>
              </a:rPr>
              <a:t>piedāvājums pedagogiem un skolām</a:t>
            </a:r>
            <a:r>
              <a:rPr lang="it-IT" sz="2000" dirty="0">
                <a:solidFill>
                  <a:schemeClr val="bg1"/>
                </a:solidFill>
                <a:latin typeface="Feature Deck" pitchFamily="2" charset="77"/>
              </a:rPr>
              <a:t>: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66F86C84-C665-52F0-DA4E-85744E14931C}"/>
              </a:ext>
            </a:extLst>
          </p:cNvPr>
          <p:cNvSpPr txBox="1"/>
          <p:nvPr/>
        </p:nvSpPr>
        <p:spPr>
          <a:xfrm>
            <a:off x="7141383" y="1959319"/>
            <a:ext cx="1657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200" dirty="0">
                <a:solidFill>
                  <a:schemeClr val="bg1"/>
                </a:solidFill>
                <a:latin typeface="NeueHaasGroteskText Pro Md" panose="020B0504020202020204" pitchFamily="34" charset="77"/>
              </a:rPr>
              <a:t>Izmantošanai gatavi</a:t>
            </a:r>
            <a:r>
              <a:rPr lang="it-IT" sz="1200" dirty="0">
                <a:solidFill>
                  <a:schemeClr val="bg1"/>
                </a:solidFill>
                <a:latin typeface="NeueHaasGroteskText Pro Md" panose="020B0504020202020204" pitchFamily="34" charset="77"/>
              </a:rPr>
              <a:t> </a:t>
            </a:r>
            <a:br>
              <a:rPr lang="it-IT" sz="1200" dirty="0">
                <a:solidFill>
                  <a:schemeClr val="bg1"/>
                </a:solidFill>
                <a:latin typeface="NeueHaasGroteskText Pro Md" panose="020B0504020202020204" pitchFamily="34" charset="77"/>
              </a:rPr>
            </a:br>
            <a:r>
              <a:rPr lang="lv-LV" sz="1200" dirty="0">
                <a:solidFill>
                  <a:schemeClr val="bg1"/>
                </a:solidFill>
                <a:latin typeface="NeueHaasGroteskText Pro Md" panose="020B0504020202020204" pitchFamily="34" charset="77"/>
              </a:rPr>
              <a:t>stundu mācību materiāli</a:t>
            </a:r>
            <a:endParaRPr lang="it-IT" sz="1200" dirty="0">
              <a:solidFill>
                <a:schemeClr val="bg1"/>
              </a:solidFill>
              <a:latin typeface="NeueHaasGroteskText Pro Md" panose="020B0504020202020204" pitchFamily="34" charset="77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B37093D9-B93D-A3EA-95CE-34ADA57C6159}"/>
              </a:ext>
            </a:extLst>
          </p:cNvPr>
          <p:cNvSpPr txBox="1"/>
          <p:nvPr/>
        </p:nvSpPr>
        <p:spPr>
          <a:xfrm>
            <a:off x="8833156" y="1673746"/>
            <a:ext cx="1657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200" dirty="0">
                <a:solidFill>
                  <a:schemeClr val="bg1"/>
                </a:solidFill>
                <a:latin typeface="NeueHaasGroteskText Pro Md" panose="020B0504020202020204" pitchFamily="34" charset="77"/>
              </a:rPr>
              <a:t>Skolēnu</a:t>
            </a:r>
            <a:r>
              <a:rPr lang="it-IT" sz="1200" dirty="0">
                <a:solidFill>
                  <a:schemeClr val="bg1"/>
                </a:solidFill>
                <a:latin typeface="NeueHaasGroteskText Pro Md" panose="020B0504020202020204" pitchFamily="34" charset="77"/>
              </a:rPr>
              <a:t> </a:t>
            </a:r>
            <a:br>
              <a:rPr lang="it-IT" sz="1200" dirty="0">
                <a:solidFill>
                  <a:schemeClr val="bg1"/>
                </a:solidFill>
                <a:latin typeface="NeueHaasGroteskText Pro Md" panose="020B0504020202020204" pitchFamily="34" charset="77"/>
              </a:rPr>
            </a:br>
            <a:r>
              <a:rPr lang="lv-LV" sz="1200" dirty="0" err="1">
                <a:solidFill>
                  <a:schemeClr val="bg1"/>
                </a:solidFill>
                <a:latin typeface="NeueHaasGroteskText Pro Md" panose="020B0504020202020204" pitchFamily="34" charset="77"/>
              </a:rPr>
              <a:t>darbalapas</a:t>
            </a:r>
            <a:r>
              <a:rPr lang="it-IT" sz="1200" dirty="0">
                <a:solidFill>
                  <a:schemeClr val="bg1"/>
                </a:solidFill>
                <a:latin typeface="NeueHaasGroteskText Pro Md" panose="020B0504020202020204" pitchFamily="34" charset="77"/>
              </a:rPr>
              <a:t>, </a:t>
            </a:r>
            <a:br>
              <a:rPr lang="it-IT" sz="1200" dirty="0">
                <a:solidFill>
                  <a:schemeClr val="bg1"/>
                </a:solidFill>
                <a:latin typeface="NeueHaasGroteskText Pro Md" panose="020B0504020202020204" pitchFamily="34" charset="77"/>
              </a:rPr>
            </a:br>
            <a:r>
              <a:rPr lang="it-IT" sz="1200" dirty="0">
                <a:solidFill>
                  <a:schemeClr val="bg1"/>
                </a:solidFill>
                <a:latin typeface="NeueHaasGroteskText Pro Md" panose="020B0504020202020204" pitchFamily="34" charset="77"/>
              </a:rPr>
              <a:t>video</a:t>
            </a:r>
            <a:r>
              <a:rPr lang="lv-LV" sz="1200" dirty="0">
                <a:solidFill>
                  <a:schemeClr val="bg1"/>
                </a:solidFill>
                <a:latin typeface="NeueHaasGroteskText Pro Md" panose="020B0504020202020204" pitchFamily="34" charset="77"/>
              </a:rPr>
              <a:t> un</a:t>
            </a:r>
            <a:r>
              <a:rPr lang="it-IT" sz="1200" dirty="0">
                <a:solidFill>
                  <a:schemeClr val="bg1"/>
                </a:solidFill>
                <a:latin typeface="NeueHaasGroteskText Pro Md" panose="020B0504020202020204" pitchFamily="34" charset="77"/>
              </a:rPr>
              <a:t> </a:t>
            </a:r>
            <a:br>
              <a:rPr lang="it-IT" sz="1200" dirty="0">
                <a:solidFill>
                  <a:schemeClr val="bg1"/>
                </a:solidFill>
                <a:latin typeface="NeueHaasGroteskText Pro Md" panose="020B0504020202020204" pitchFamily="34" charset="77"/>
              </a:rPr>
            </a:br>
            <a:r>
              <a:rPr lang="it-IT" sz="1200" dirty="0">
                <a:solidFill>
                  <a:schemeClr val="bg1"/>
                </a:solidFill>
                <a:latin typeface="NeueHaasGroteskText Pro Md" panose="020B0504020202020204" pitchFamily="34" charset="77"/>
              </a:rPr>
              <a:t>e</a:t>
            </a:r>
            <a:r>
              <a:rPr lang="lv-LV" sz="1200" dirty="0" err="1">
                <a:solidFill>
                  <a:schemeClr val="bg1"/>
                </a:solidFill>
                <a:latin typeface="NeueHaasGroteskText Pro Md" panose="020B0504020202020204" pitchFamily="34" charset="77"/>
              </a:rPr>
              <a:t>ksperimenti</a:t>
            </a:r>
            <a:endParaRPr lang="it-IT" sz="1200" dirty="0">
              <a:solidFill>
                <a:schemeClr val="bg1"/>
              </a:solidFill>
              <a:latin typeface="NeueHaasGroteskText Pro Md" panose="020B0504020202020204" pitchFamily="34" charset="77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8C99D322-4EE4-7983-DD58-305B4B3F1B87}"/>
              </a:ext>
            </a:extLst>
          </p:cNvPr>
          <p:cNvSpPr txBox="1"/>
          <p:nvPr/>
        </p:nvSpPr>
        <p:spPr>
          <a:xfrm>
            <a:off x="7176113" y="2792545"/>
            <a:ext cx="1657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200" dirty="0">
                <a:solidFill>
                  <a:schemeClr val="bg1"/>
                </a:solidFill>
                <a:latin typeface="NeueHaasGroteskText Pro Md" panose="020B0504020202020204" pitchFamily="34" charset="77"/>
              </a:rPr>
              <a:t>Resursi pedagogiem un izglītotājiem</a:t>
            </a:r>
            <a:endParaRPr lang="it-IT" sz="1200" dirty="0">
              <a:solidFill>
                <a:schemeClr val="bg1"/>
              </a:solidFill>
              <a:latin typeface="NeueHaasGroteskText Pro Md" panose="020B0504020202020204" pitchFamily="34" charset="77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F2948CCF-B397-E8DC-C1E4-1CF46E766651}"/>
              </a:ext>
            </a:extLst>
          </p:cNvPr>
          <p:cNvSpPr txBox="1"/>
          <p:nvPr/>
        </p:nvSpPr>
        <p:spPr>
          <a:xfrm>
            <a:off x="7410166" y="4169219"/>
            <a:ext cx="24898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b="1" dirty="0">
                <a:latin typeface="Feature Deck" pitchFamily="2" charset="77"/>
              </a:rPr>
              <a:t>Ko skolotāji saka par mūsu materiāliem</a:t>
            </a:r>
            <a:r>
              <a:rPr lang="it-IT" sz="2000" b="1" dirty="0">
                <a:latin typeface="Feature Deck" pitchFamily="2" charset="77"/>
              </a:rPr>
              <a:t>: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C9839DB9-B506-F82E-C3D3-FB36D5DEF4A7}"/>
              </a:ext>
            </a:extLst>
          </p:cNvPr>
          <p:cNvSpPr txBox="1"/>
          <p:nvPr/>
        </p:nvSpPr>
        <p:spPr>
          <a:xfrm>
            <a:off x="7380471" y="5120132"/>
            <a:ext cx="2489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200" i="1" dirty="0">
                <a:latin typeface="NeueHaasGroteskText Pro" panose="020B0504020202020204" pitchFamily="34" charset="77"/>
              </a:rPr>
              <a:t>"Šīs rokasgrāmatas ir īsta dārgumu lāde ar daudzām lieliskām idejām un atbalsta materiāliem."</a:t>
            </a:r>
            <a:endParaRPr lang="it-IT" sz="1200" i="1" dirty="0">
              <a:latin typeface="NeueHaasGroteskText Pro" panose="020B0504020202020204" pitchFamily="34" charset="77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CC152108-A79C-08A4-55F4-1D0D96EDD19C}"/>
              </a:ext>
            </a:extLst>
          </p:cNvPr>
          <p:cNvSpPr txBox="1"/>
          <p:nvPr/>
        </p:nvSpPr>
        <p:spPr>
          <a:xfrm>
            <a:off x="7723090" y="6150419"/>
            <a:ext cx="24898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i="1" dirty="0">
                <a:latin typeface="NeueHaasGroteskText Pro" panose="020B0504020202020204" pitchFamily="34" charset="77"/>
              </a:rPr>
              <a:t>"Rokasgrāmatas ir praktiskas un orientētas uz aktivitātēm. Tās nodrošina lielisku pamatu, uz kura veidot tālāku darbu.</a:t>
            </a:r>
            <a:r>
              <a:rPr lang="lv-LV" sz="1200" i="1" dirty="0">
                <a:latin typeface="NeueHaasGroteskText Pro" panose="020B0504020202020204" pitchFamily="34" charset="77"/>
              </a:rPr>
              <a:t>"</a:t>
            </a:r>
          </a:p>
          <a:p>
            <a:pPr algn="ctr"/>
            <a:endParaRPr lang="it-IT" sz="1200" i="1" dirty="0">
              <a:latin typeface="NeueHaasGroteskText Pro" panose="020B0504020202020204" pitchFamily="34" charset="77"/>
            </a:endParaRPr>
          </a:p>
        </p:txBody>
      </p:sp>
      <p:pic>
        <p:nvPicPr>
          <p:cNvPr id="23" name="Immagine 22">
            <a:extLst>
              <a:ext uri="{FF2B5EF4-FFF2-40B4-BE49-F238E27FC236}">
                <a16:creationId xmlns:a16="http://schemas.microsoft.com/office/drawing/2014/main" id="{79706FBE-4AD3-5862-F51E-EAE0A94A23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6354" y="408134"/>
            <a:ext cx="1320800" cy="1054100"/>
          </a:xfrm>
          <a:prstGeom prst="rect">
            <a:avLst/>
          </a:prstGeom>
        </p:spPr>
      </p:pic>
      <p:pic>
        <p:nvPicPr>
          <p:cNvPr id="25" name="Immagine 24">
            <a:extLst>
              <a:ext uri="{FF2B5EF4-FFF2-40B4-BE49-F238E27FC236}">
                <a16:creationId xmlns:a16="http://schemas.microsoft.com/office/drawing/2014/main" id="{9FC2FF75-7CF9-83E3-86CE-C0AE327E40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76178" y="2319900"/>
            <a:ext cx="1726504" cy="1738836"/>
          </a:xfrm>
          <a:prstGeom prst="rect">
            <a:avLst/>
          </a:prstGeom>
        </p:spPr>
      </p:pic>
      <p:pic>
        <p:nvPicPr>
          <p:cNvPr id="27" name="Immagine 26">
            <a:extLst>
              <a:ext uri="{FF2B5EF4-FFF2-40B4-BE49-F238E27FC236}">
                <a16:creationId xmlns:a16="http://schemas.microsoft.com/office/drawing/2014/main" id="{DF173E26-4883-D749-B593-74116111E8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1796" y="2466567"/>
            <a:ext cx="1346200" cy="279400"/>
          </a:xfrm>
          <a:prstGeom prst="rect">
            <a:avLst/>
          </a:prstGeom>
        </p:spPr>
      </p:pic>
      <p:pic>
        <p:nvPicPr>
          <p:cNvPr id="29" name="Immagine 28">
            <a:extLst>
              <a:ext uri="{FF2B5EF4-FFF2-40B4-BE49-F238E27FC236}">
                <a16:creationId xmlns:a16="http://schemas.microsoft.com/office/drawing/2014/main" id="{4FECE72A-BFAD-17B4-41ED-1C05010BBB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64467" y="1328903"/>
            <a:ext cx="1346200" cy="279400"/>
          </a:xfrm>
          <a:prstGeom prst="rect">
            <a:avLst/>
          </a:prstGeom>
        </p:spPr>
      </p:pic>
      <p:pic>
        <p:nvPicPr>
          <p:cNvPr id="30" name="Immagine 29">
            <a:extLst>
              <a:ext uri="{FF2B5EF4-FFF2-40B4-BE49-F238E27FC236}">
                <a16:creationId xmlns:a16="http://schemas.microsoft.com/office/drawing/2014/main" id="{20A594BD-2DBE-E613-C1A1-8A5599865CC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23555" y="1010310"/>
            <a:ext cx="1346200" cy="279400"/>
          </a:xfrm>
          <a:prstGeom prst="rect">
            <a:avLst/>
          </a:prstGeom>
        </p:spPr>
      </p:pic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AE2C318B-870E-353E-B2D2-B19C2FFA8220}"/>
              </a:ext>
            </a:extLst>
          </p:cNvPr>
          <p:cNvSpPr txBox="1"/>
          <p:nvPr/>
        </p:nvSpPr>
        <p:spPr>
          <a:xfrm>
            <a:off x="3858525" y="4182358"/>
            <a:ext cx="95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b="1" dirty="0"/>
              <a:t>SISTĒMISKĀ</a:t>
            </a:r>
          </a:p>
          <a:p>
            <a:r>
              <a:rPr lang="lv-LV" sz="1000" b="1" dirty="0"/>
              <a:t>DOMĀŠANA</a:t>
            </a:r>
            <a:endParaRPr lang="it-IT" sz="1000" b="1" dirty="0"/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437F618F-5CB3-939E-8D55-DD5AEB01AEE3}"/>
              </a:ext>
            </a:extLst>
          </p:cNvPr>
          <p:cNvSpPr txBox="1"/>
          <p:nvPr/>
        </p:nvSpPr>
        <p:spPr>
          <a:xfrm>
            <a:off x="3858525" y="4791958"/>
            <a:ext cx="10708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/>
              <a:t>ILGTSPĒJĪG</a:t>
            </a:r>
            <a:r>
              <a:rPr lang="lv-LV" sz="1000" b="1" dirty="0"/>
              <a:t>S</a:t>
            </a:r>
            <a:r>
              <a:rPr lang="it-IT" sz="1000" b="1" dirty="0"/>
              <a:t> UN VESELĪG</a:t>
            </a:r>
            <a:r>
              <a:rPr lang="lv-LV" sz="1000" b="1" dirty="0"/>
              <a:t>S</a:t>
            </a:r>
            <a:r>
              <a:rPr lang="it-IT" sz="1000" b="1" dirty="0"/>
              <a:t> DZĪVES</a:t>
            </a:r>
            <a:r>
              <a:rPr lang="lv-LV" sz="1000" b="1" dirty="0"/>
              <a:t>V</a:t>
            </a:r>
            <a:r>
              <a:rPr lang="it-IT" sz="1000" b="1" dirty="0"/>
              <a:t>EID</a:t>
            </a:r>
            <a:r>
              <a:rPr lang="lv-LV" sz="1000" b="1" dirty="0"/>
              <a:t>S</a:t>
            </a:r>
            <a:endParaRPr lang="it-IT" sz="1000" b="1" dirty="0"/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989DD3DF-442D-03BC-810A-3815419414FE}"/>
              </a:ext>
            </a:extLst>
          </p:cNvPr>
          <p:cNvSpPr txBox="1"/>
          <p:nvPr/>
        </p:nvSpPr>
        <p:spPr>
          <a:xfrm>
            <a:off x="3858524" y="5706358"/>
            <a:ext cx="12468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b="1" dirty="0"/>
              <a:t>KARJERA LAUKSAIMNIE-CĪBAS JOMĀ</a:t>
            </a:r>
            <a:endParaRPr lang="it-IT" sz="1000" b="1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632A43C-D5C2-0300-CF9A-A92760177FD6}"/>
              </a:ext>
            </a:extLst>
          </p:cNvPr>
          <p:cNvSpPr txBox="1"/>
          <p:nvPr/>
        </p:nvSpPr>
        <p:spPr>
          <a:xfrm>
            <a:off x="9197621" y="2770959"/>
            <a:ext cx="92981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v-LV" sz="1200" dirty="0">
                <a:solidFill>
                  <a:schemeClr val="bg1"/>
                </a:solidFill>
                <a:latin typeface="NeueHaasGroteskText Pro Md" panose="020B0504020202020204" pitchFamily="34" charset="77"/>
              </a:rPr>
              <a:t>ES mēroga pārtikas izglītības kopiena</a:t>
            </a:r>
            <a:endParaRPr lang="it-IT" sz="1200" dirty="0">
              <a:solidFill>
                <a:schemeClr val="bg1"/>
              </a:solidFill>
              <a:latin typeface="NeueHaasGroteskText Pro Md" panose="020B0504020202020204" pitchFamily="34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C2C1B3-EA4A-32C7-2016-D7B7A890D736}"/>
              </a:ext>
            </a:extLst>
          </p:cNvPr>
          <p:cNvSpPr txBox="1"/>
          <p:nvPr/>
        </p:nvSpPr>
        <p:spPr>
          <a:xfrm>
            <a:off x="302179" y="396574"/>
            <a:ext cx="312369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lv-LV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"Kāpēc jūsu skolēniem būtu jāapgūst zināšanas par pārtiku, veselību, ilgtspējību un karjeru lauksaimniecības pārtikas nozarē?"</a:t>
            </a:r>
            <a:endParaRPr kumimoji="0" lang="lv-LV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340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i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9ed24c3-b5d1-4a2b-b0f5-2d4115204c49" xsi:nil="true"/>
    <lcf76f155ced4ddcb4097134ff3c332f xmlns="182f9a79-6dec-4984-9c65-a99d2870daa9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ACA4E38717A54B923DEDE8CCFAED71" ma:contentTypeVersion="16" ma:contentTypeDescription="Create a new document." ma:contentTypeScope="" ma:versionID="7e265100e5aebbdda053c384fe845f0a">
  <xsd:schema xmlns:xsd="http://www.w3.org/2001/XMLSchema" xmlns:xs="http://www.w3.org/2001/XMLSchema" xmlns:p="http://schemas.microsoft.com/office/2006/metadata/properties" xmlns:ns2="182f9a79-6dec-4984-9c65-a99d2870daa9" xmlns:ns3="39ed24c3-b5d1-4a2b-b0f5-2d4115204c49" targetNamespace="http://schemas.microsoft.com/office/2006/metadata/properties" ma:root="true" ma:fieldsID="6a369d5e92e8a79ebfcf84c3b929411e" ns2:_="" ns3:_="">
    <xsd:import namespace="182f9a79-6dec-4984-9c65-a99d2870daa9"/>
    <xsd:import namespace="39ed24c3-b5d1-4a2b-b0f5-2d4115204c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2f9a79-6dec-4984-9c65-a99d2870da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b4427c30-779f-4929-a31c-31fc6a806c1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ed24c3-b5d1-4a2b-b0f5-2d4115204c49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1c4ef79a-a9e4-47a0-a631-b33fc44f3dac}" ma:internalName="TaxCatchAll" ma:showField="CatchAllData" ma:web="39ed24c3-b5d1-4a2b-b0f5-2d4115204c4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7DB49B-B413-485B-8680-17E2B631CEEB}">
  <ds:schemaRefs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39ed24c3-b5d1-4a2b-b0f5-2d4115204c49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182f9a79-6dec-4984-9c65-a99d2870daa9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57D91EB-C9D7-417D-A38E-303D2723F9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2f9a79-6dec-4984-9c65-a99d2870daa9"/>
    <ds:schemaRef ds:uri="39ed24c3-b5d1-4a2b-b0f5-2d4115204c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7582A58-6EB3-42A5-A830-F0DD8D1F14C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4992</TotalTime>
  <Words>406</Words>
  <Application>Microsoft Office PowerPoint</Application>
  <PresentationFormat>Custom</PresentationFormat>
  <Paragraphs>47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Aptos</vt:lpstr>
      <vt:lpstr>Aptos Display</vt:lpstr>
      <vt:lpstr>Arial</vt:lpstr>
      <vt:lpstr>Feature Deck</vt:lpstr>
      <vt:lpstr>inherit</vt:lpstr>
      <vt:lpstr>NeueHaasGroteskText Pro</vt:lpstr>
      <vt:lpstr>NeueHaasGroteskText Pro Md</vt:lpstr>
      <vt:lpstr>Tema di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Emma Berthaud</dc:creator>
  <cp:lastModifiedBy>Baiba Vasara-Beķere</cp:lastModifiedBy>
  <cp:revision>8</cp:revision>
  <cp:lastPrinted>2024-08-07T08:15:32Z</cp:lastPrinted>
  <dcterms:created xsi:type="dcterms:W3CDTF">2024-02-28T16:28:28Z</dcterms:created>
  <dcterms:modified xsi:type="dcterms:W3CDTF">2024-09-09T07:35:49Z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0x01010086ACA4E38717A54B923DEDE8CCFAED71</vt:lpwstr>
  </property>
</Properties>
</file>