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7" r:id="rId4"/>
    <p:sldId id="268" r:id="rId5"/>
    <p:sldId id="265" r:id="rId6"/>
    <p:sldId id="266" r:id="rId7"/>
    <p:sldId id="258" r:id="rId8"/>
    <p:sldId id="259" r:id="rId9"/>
    <p:sldId id="261" r:id="rId10"/>
    <p:sldId id="267" r:id="rId11"/>
    <p:sldId id="269" r:id="rId12"/>
    <p:sldId id="260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E1D64-0BD7-4A3F-997F-FB3D235B8468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t-EE"/>
        </a:p>
      </dgm:t>
    </dgm:pt>
    <dgm:pt modelId="{C190D3E9-533E-4188-AE21-AE4E9BED4ED0}">
      <dgm:prSet phldrT="[Text]"/>
      <dgm:spPr/>
      <dgm:t>
        <a:bodyPr/>
        <a:lstStyle/>
        <a:p>
          <a:r>
            <a:rPr lang="en-US" dirty="0" smtClean="0"/>
            <a:t>Evaluation of National Rural Network </a:t>
          </a:r>
          <a:endParaRPr lang="et-EE" dirty="0"/>
        </a:p>
      </dgm:t>
    </dgm:pt>
    <dgm:pt modelId="{A319B724-6765-4283-8A78-1981F2A3414A}" type="parTrans" cxnId="{AE1D9BEA-BBB4-48A2-BEEA-6FB4344B380B}">
      <dgm:prSet/>
      <dgm:spPr/>
      <dgm:t>
        <a:bodyPr/>
        <a:lstStyle/>
        <a:p>
          <a:endParaRPr lang="et-EE"/>
        </a:p>
      </dgm:t>
    </dgm:pt>
    <dgm:pt modelId="{EA776056-D382-4A46-9008-9474A02726AC}" type="sibTrans" cxnId="{AE1D9BEA-BBB4-48A2-BEEA-6FB4344B380B}">
      <dgm:prSet/>
      <dgm:spPr/>
      <dgm:t>
        <a:bodyPr/>
        <a:lstStyle/>
        <a:p>
          <a:endParaRPr lang="et-EE"/>
        </a:p>
      </dgm:t>
    </dgm:pt>
    <dgm:pt modelId="{DDF765F4-E61C-41D3-8B67-469600B220EE}">
      <dgm:prSet phldrT="[Text]"/>
      <dgm:spPr/>
      <dgm:t>
        <a:bodyPr/>
        <a:lstStyle/>
        <a:p>
          <a:r>
            <a:rPr lang="et-EE" noProof="0" dirty="0" smtClean="0"/>
            <a:t> </a:t>
          </a:r>
          <a:r>
            <a:rPr lang="en-GB" b="1" noProof="0" dirty="0" smtClean="0"/>
            <a:t>Collected</a:t>
          </a:r>
          <a:r>
            <a:rPr lang="et-EE" b="1" noProof="0" dirty="0" smtClean="0"/>
            <a:t> </a:t>
          </a:r>
          <a:r>
            <a:rPr lang="et-EE" b="1" noProof="0" dirty="0" err="1" smtClean="0"/>
            <a:t>by</a:t>
          </a:r>
          <a:r>
            <a:rPr lang="et-EE" b="1" noProof="0" dirty="0" smtClean="0"/>
            <a:t> </a:t>
          </a:r>
          <a:r>
            <a:rPr lang="en-GB" b="1" noProof="0" dirty="0" smtClean="0"/>
            <a:t>Estonian University of Life </a:t>
          </a:r>
          <a:r>
            <a:rPr lang="et-EE" b="1" noProof="0" dirty="0" smtClean="0"/>
            <a:t>S</a:t>
          </a:r>
          <a:r>
            <a:rPr lang="en-GB" b="1" noProof="0" dirty="0" err="1" smtClean="0"/>
            <a:t>ciences</a:t>
          </a:r>
          <a:r>
            <a:rPr lang="en-GB" b="1" noProof="0" dirty="0" smtClean="0"/>
            <a:t> </a:t>
          </a:r>
          <a:r>
            <a:rPr lang="en-GB" noProof="0" dirty="0" smtClean="0"/>
            <a:t>(RDP-permanent evaluator) / Estonian Ministry of Rural Affairs (subscribes special survey)</a:t>
          </a:r>
          <a:endParaRPr lang="en-GB" noProof="0" dirty="0"/>
        </a:p>
      </dgm:t>
    </dgm:pt>
    <dgm:pt modelId="{51B8ECC5-C5FD-4216-A1C6-96BFF17117B1}" type="parTrans" cxnId="{06304C1B-F3F5-4C1E-9E86-11587651CB20}">
      <dgm:prSet/>
      <dgm:spPr/>
      <dgm:t>
        <a:bodyPr/>
        <a:lstStyle/>
        <a:p>
          <a:endParaRPr lang="et-EE"/>
        </a:p>
      </dgm:t>
    </dgm:pt>
    <dgm:pt modelId="{69E3ED11-96EE-4F5A-BC8C-98B5E8488E66}" type="sibTrans" cxnId="{06304C1B-F3F5-4C1E-9E86-11587651CB20}">
      <dgm:prSet/>
      <dgm:spPr/>
      <dgm:t>
        <a:bodyPr/>
        <a:lstStyle/>
        <a:p>
          <a:endParaRPr lang="et-EE"/>
        </a:p>
      </dgm:t>
    </dgm:pt>
    <dgm:pt modelId="{0D56E600-BBD8-49D1-BA24-1A0BB1FC75B7}">
      <dgm:prSet phldrT="[Text]"/>
      <dgm:spPr/>
      <dgm:t>
        <a:bodyPr/>
        <a:lstStyle/>
        <a:p>
          <a:r>
            <a:rPr lang="et-EE" noProof="0" dirty="0" smtClean="0"/>
            <a:t> </a:t>
          </a:r>
          <a:r>
            <a:rPr lang="en-GB" noProof="0" dirty="0" smtClean="0"/>
            <a:t>RDP evaluation report</a:t>
          </a:r>
          <a:endParaRPr lang="en-GB" noProof="0" dirty="0"/>
        </a:p>
      </dgm:t>
    </dgm:pt>
    <dgm:pt modelId="{43269A52-22FD-4FB1-B6ED-609A34DA22D5}" type="parTrans" cxnId="{D17C02B0-B5AA-4CF2-8FE7-DAF97C28E5FB}">
      <dgm:prSet/>
      <dgm:spPr/>
      <dgm:t>
        <a:bodyPr/>
        <a:lstStyle/>
        <a:p>
          <a:endParaRPr lang="et-EE"/>
        </a:p>
      </dgm:t>
    </dgm:pt>
    <dgm:pt modelId="{B237F7DE-B018-4973-ACD2-1B4C25960DBE}" type="sibTrans" cxnId="{D17C02B0-B5AA-4CF2-8FE7-DAF97C28E5FB}">
      <dgm:prSet/>
      <dgm:spPr/>
      <dgm:t>
        <a:bodyPr/>
        <a:lstStyle/>
        <a:p>
          <a:endParaRPr lang="et-EE"/>
        </a:p>
      </dgm:t>
    </dgm:pt>
    <dgm:pt modelId="{95662378-38D3-46E7-825D-9730CEB037EF}">
      <dgm:prSet phldrT="[Text]"/>
      <dgm:spPr/>
      <dgm:t>
        <a:bodyPr/>
        <a:lstStyle/>
        <a:p>
          <a:r>
            <a:rPr lang="et-EE" dirty="0" smtClean="0"/>
            <a:t>ENRD </a:t>
          </a:r>
          <a:r>
            <a:rPr lang="en-GB" noProof="0" dirty="0" smtClean="0"/>
            <a:t>Common Network Statistics </a:t>
          </a:r>
          <a:r>
            <a:rPr lang="et-EE" dirty="0" smtClean="0"/>
            <a:t>+ NSU </a:t>
          </a:r>
          <a:r>
            <a:rPr lang="en-US" dirty="0" smtClean="0"/>
            <a:t>self-evaluation</a:t>
          </a:r>
          <a:endParaRPr lang="et-EE" dirty="0"/>
        </a:p>
      </dgm:t>
    </dgm:pt>
    <dgm:pt modelId="{750B01EB-4F14-486E-ACCD-FFFF956A005D}" type="parTrans" cxnId="{F3A71D0D-66F6-442B-A2EC-9F8115D39C22}">
      <dgm:prSet/>
      <dgm:spPr/>
      <dgm:t>
        <a:bodyPr/>
        <a:lstStyle/>
        <a:p>
          <a:endParaRPr lang="et-EE"/>
        </a:p>
      </dgm:t>
    </dgm:pt>
    <dgm:pt modelId="{DB2B1F47-AA02-44D1-BA2F-1D9D4C1B788D}" type="sibTrans" cxnId="{F3A71D0D-66F6-442B-A2EC-9F8115D39C22}">
      <dgm:prSet/>
      <dgm:spPr/>
      <dgm:t>
        <a:bodyPr/>
        <a:lstStyle/>
        <a:p>
          <a:endParaRPr lang="et-EE"/>
        </a:p>
      </dgm:t>
    </dgm:pt>
    <dgm:pt modelId="{6869CEBC-9E17-43A4-BE2E-AFCB24B73F73}">
      <dgm:prSet phldrT="[Text]"/>
      <dgm:spPr/>
      <dgm:t>
        <a:bodyPr/>
        <a:lstStyle/>
        <a:p>
          <a:r>
            <a:rPr lang="et-EE" b="1" noProof="0" dirty="0" smtClean="0"/>
            <a:t> </a:t>
          </a:r>
          <a:r>
            <a:rPr lang="en-GB" b="1" noProof="0" dirty="0" smtClean="0"/>
            <a:t>Collected</a:t>
          </a:r>
          <a:r>
            <a:rPr lang="et-EE" b="1" noProof="0" dirty="0" smtClean="0"/>
            <a:t> </a:t>
          </a:r>
          <a:r>
            <a:rPr lang="et-EE" b="1" noProof="0" dirty="0" err="1" smtClean="0"/>
            <a:t>by</a:t>
          </a:r>
          <a:r>
            <a:rPr lang="et-EE" b="1" noProof="0" dirty="0" smtClean="0"/>
            <a:t> </a:t>
          </a:r>
          <a:r>
            <a:rPr lang="en-GB" b="1" noProof="0" dirty="0" smtClean="0"/>
            <a:t>Estonian NSU</a:t>
          </a:r>
          <a:endParaRPr lang="en-GB" b="1" noProof="0" dirty="0"/>
        </a:p>
      </dgm:t>
    </dgm:pt>
    <dgm:pt modelId="{17D17F65-E01A-4FB2-A3C1-E2CB7E29576E}" type="parTrans" cxnId="{DE1536D7-0717-4863-9E10-34BEE6208064}">
      <dgm:prSet/>
      <dgm:spPr/>
      <dgm:t>
        <a:bodyPr/>
        <a:lstStyle/>
        <a:p>
          <a:endParaRPr lang="et-EE"/>
        </a:p>
      </dgm:t>
    </dgm:pt>
    <dgm:pt modelId="{B297B777-F7B2-478A-8273-56993D6306B4}" type="sibTrans" cxnId="{DE1536D7-0717-4863-9E10-34BEE6208064}">
      <dgm:prSet/>
      <dgm:spPr/>
      <dgm:t>
        <a:bodyPr/>
        <a:lstStyle/>
        <a:p>
          <a:endParaRPr lang="et-EE"/>
        </a:p>
      </dgm:t>
    </dgm:pt>
    <dgm:pt modelId="{4AB133C6-8990-4B8A-BB70-BAB57242E2DD}">
      <dgm:prSet phldrT="[Text]"/>
      <dgm:spPr/>
      <dgm:t>
        <a:bodyPr/>
        <a:lstStyle/>
        <a:p>
          <a:r>
            <a:rPr lang="et-EE" noProof="0" dirty="0" smtClean="0"/>
            <a:t> </a:t>
          </a:r>
          <a:r>
            <a:rPr lang="en-GB" noProof="0" dirty="0" smtClean="0"/>
            <a:t>Submitted to ENRD</a:t>
          </a:r>
          <a:endParaRPr lang="en-GB" noProof="0" dirty="0"/>
        </a:p>
      </dgm:t>
    </dgm:pt>
    <dgm:pt modelId="{81695AB9-BEE3-444D-A11A-6C969EAA7155}" type="parTrans" cxnId="{CFE46254-D1D5-44DA-9994-57BFA56CC3BD}">
      <dgm:prSet/>
      <dgm:spPr/>
      <dgm:t>
        <a:bodyPr/>
        <a:lstStyle/>
        <a:p>
          <a:endParaRPr lang="et-EE"/>
        </a:p>
      </dgm:t>
    </dgm:pt>
    <dgm:pt modelId="{32B4CAD8-911F-4898-A9A7-5758E210FC1F}" type="sibTrans" cxnId="{CFE46254-D1D5-44DA-9994-57BFA56CC3BD}">
      <dgm:prSet/>
      <dgm:spPr/>
      <dgm:t>
        <a:bodyPr/>
        <a:lstStyle/>
        <a:p>
          <a:endParaRPr lang="et-EE"/>
        </a:p>
      </dgm:t>
    </dgm:pt>
    <dgm:pt modelId="{45262B97-7F12-4BA6-A4C1-D7AFCC18B09B}">
      <dgm:prSet phldrT="[Text]"/>
      <dgm:spPr/>
      <dgm:t>
        <a:bodyPr/>
        <a:lstStyle/>
        <a:p>
          <a:r>
            <a:rPr lang="en-GB" noProof="0" dirty="0" smtClean="0"/>
            <a:t>Data for European Commission (mandatory)</a:t>
          </a:r>
          <a:endParaRPr lang="en-GB" noProof="0" dirty="0"/>
        </a:p>
      </dgm:t>
    </dgm:pt>
    <dgm:pt modelId="{DA1F36E8-C5CC-4362-AD5A-5406659699FE}" type="parTrans" cxnId="{198B7EBB-10EA-47BC-907B-7E08837DFE8F}">
      <dgm:prSet/>
      <dgm:spPr/>
      <dgm:t>
        <a:bodyPr/>
        <a:lstStyle/>
        <a:p>
          <a:endParaRPr lang="et-EE"/>
        </a:p>
      </dgm:t>
    </dgm:pt>
    <dgm:pt modelId="{0616F766-34AB-497B-8445-BA78D46B8FBA}" type="sibTrans" cxnId="{198B7EBB-10EA-47BC-907B-7E08837DFE8F}">
      <dgm:prSet/>
      <dgm:spPr/>
      <dgm:t>
        <a:bodyPr/>
        <a:lstStyle/>
        <a:p>
          <a:endParaRPr lang="et-EE"/>
        </a:p>
      </dgm:t>
    </dgm:pt>
    <dgm:pt modelId="{A7C4CD70-DD30-4287-96D8-2DD1D3F0D627}">
      <dgm:prSet phldrT="[Text]"/>
      <dgm:spPr/>
      <dgm:t>
        <a:bodyPr/>
        <a:lstStyle/>
        <a:p>
          <a:r>
            <a:rPr lang="en-GB" b="1" noProof="0" dirty="0" smtClean="0"/>
            <a:t>Collected by Estonian NSU</a:t>
          </a:r>
          <a:endParaRPr lang="en-GB" b="1" noProof="0" dirty="0"/>
        </a:p>
      </dgm:t>
    </dgm:pt>
    <dgm:pt modelId="{881F6BA9-555D-43FF-87A3-FE77D1BAEB96}" type="parTrans" cxnId="{9F70EF9F-C9FC-489A-BA13-4651089E821B}">
      <dgm:prSet/>
      <dgm:spPr/>
      <dgm:t>
        <a:bodyPr/>
        <a:lstStyle/>
        <a:p>
          <a:endParaRPr lang="et-EE"/>
        </a:p>
      </dgm:t>
    </dgm:pt>
    <dgm:pt modelId="{53CA84D1-B742-4F31-A799-5828EE64BFFF}" type="sibTrans" cxnId="{9F70EF9F-C9FC-489A-BA13-4651089E821B}">
      <dgm:prSet/>
      <dgm:spPr/>
      <dgm:t>
        <a:bodyPr/>
        <a:lstStyle/>
        <a:p>
          <a:endParaRPr lang="et-EE"/>
        </a:p>
      </dgm:t>
    </dgm:pt>
    <dgm:pt modelId="{BE1A0E91-3C36-4292-84C4-281B702BA488}">
      <dgm:prSet phldrT="[Text]"/>
      <dgm:spPr/>
      <dgm:t>
        <a:bodyPr/>
        <a:lstStyle/>
        <a:p>
          <a:r>
            <a:rPr lang="en-GB" noProof="0" dirty="0" smtClean="0"/>
            <a:t>To RDP monitoring report</a:t>
          </a:r>
          <a:endParaRPr lang="en-GB" noProof="0" dirty="0"/>
        </a:p>
      </dgm:t>
    </dgm:pt>
    <dgm:pt modelId="{8B7D34E1-2C29-4012-B5D5-63078083C78D}" type="parTrans" cxnId="{E2C2E485-542D-4861-BD8B-2706D0C5EE6E}">
      <dgm:prSet/>
      <dgm:spPr/>
      <dgm:t>
        <a:bodyPr/>
        <a:lstStyle/>
        <a:p>
          <a:endParaRPr lang="et-EE"/>
        </a:p>
      </dgm:t>
    </dgm:pt>
    <dgm:pt modelId="{A4167FC3-6CFA-4B0B-954D-8509A1A7A442}" type="sibTrans" cxnId="{E2C2E485-542D-4861-BD8B-2706D0C5EE6E}">
      <dgm:prSet/>
      <dgm:spPr/>
      <dgm:t>
        <a:bodyPr/>
        <a:lstStyle/>
        <a:p>
          <a:endParaRPr lang="et-EE"/>
        </a:p>
      </dgm:t>
    </dgm:pt>
    <dgm:pt modelId="{93929296-BEC0-4653-A5C5-7F585D817116}">
      <dgm:prSet phldrT="[Text]"/>
      <dgm:spPr/>
      <dgm:t>
        <a:bodyPr/>
        <a:lstStyle/>
        <a:p>
          <a:r>
            <a:rPr lang="et-EE" noProof="0" dirty="0" smtClean="0"/>
            <a:t> </a:t>
          </a:r>
          <a:r>
            <a:rPr lang="en-GB" noProof="0" dirty="0" smtClean="0"/>
            <a:t>Submitted</a:t>
          </a:r>
          <a:r>
            <a:rPr lang="et-EE" noProof="0" dirty="0" smtClean="0"/>
            <a:t> t</a:t>
          </a:r>
          <a:r>
            <a:rPr lang="en-GB" noProof="0" dirty="0" smtClean="0"/>
            <a:t>o Estonian University of Life Sciences (RDP permanent evaluator) / to Ministry of Rural Affairs</a:t>
          </a:r>
          <a:endParaRPr lang="en-GB" noProof="0" dirty="0"/>
        </a:p>
      </dgm:t>
    </dgm:pt>
    <dgm:pt modelId="{D0908DB6-203F-4A5E-BC89-CB5B745F631B}" type="parTrans" cxnId="{B2064555-12D4-4BC7-A81F-126167531341}">
      <dgm:prSet/>
      <dgm:spPr/>
    </dgm:pt>
    <dgm:pt modelId="{E21848B4-93F8-4956-BBC3-981AEB39BC40}" type="sibTrans" cxnId="{B2064555-12D4-4BC7-A81F-126167531341}">
      <dgm:prSet/>
      <dgm:spPr/>
    </dgm:pt>
    <dgm:pt modelId="{F40E291B-1AB3-46CB-BC94-937B0EF12630}" type="pres">
      <dgm:prSet presAssocID="{63EE1D64-0BD7-4A3F-997F-FB3D235B84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E08AC4AD-A94F-49BE-AC0A-577F95CFD0EB}" type="pres">
      <dgm:prSet presAssocID="{C190D3E9-533E-4188-AE21-AE4E9BED4ED0}" presName="circle1" presStyleLbl="node1" presStyleIdx="0" presStyleCnt="3"/>
      <dgm:spPr/>
      <dgm:t>
        <a:bodyPr/>
        <a:lstStyle/>
        <a:p>
          <a:endParaRPr lang="et-EE"/>
        </a:p>
      </dgm:t>
    </dgm:pt>
    <dgm:pt modelId="{8E97D8D6-2F5E-4B53-B452-A4839FC9A6C8}" type="pres">
      <dgm:prSet presAssocID="{C190D3E9-533E-4188-AE21-AE4E9BED4ED0}" presName="space" presStyleCnt="0"/>
      <dgm:spPr/>
      <dgm:t>
        <a:bodyPr/>
        <a:lstStyle/>
        <a:p>
          <a:endParaRPr lang="et-EE"/>
        </a:p>
      </dgm:t>
    </dgm:pt>
    <dgm:pt modelId="{8AA49F1E-5F33-495A-840C-93DA3EFA98BA}" type="pres">
      <dgm:prSet presAssocID="{C190D3E9-533E-4188-AE21-AE4E9BED4ED0}" presName="rect1" presStyleLbl="alignAcc1" presStyleIdx="0" presStyleCnt="3" custScaleX="100000" custScaleY="100000"/>
      <dgm:spPr/>
      <dgm:t>
        <a:bodyPr/>
        <a:lstStyle/>
        <a:p>
          <a:endParaRPr lang="et-EE"/>
        </a:p>
      </dgm:t>
    </dgm:pt>
    <dgm:pt modelId="{0AB2653F-E13F-499E-A111-1190CA591430}" type="pres">
      <dgm:prSet presAssocID="{95662378-38D3-46E7-825D-9730CEB037EF}" presName="vertSpace2" presStyleLbl="node1" presStyleIdx="0" presStyleCnt="3"/>
      <dgm:spPr/>
      <dgm:t>
        <a:bodyPr/>
        <a:lstStyle/>
        <a:p>
          <a:endParaRPr lang="et-EE"/>
        </a:p>
      </dgm:t>
    </dgm:pt>
    <dgm:pt modelId="{ABC03BEB-1619-4E01-8069-AEF720BF265B}" type="pres">
      <dgm:prSet presAssocID="{95662378-38D3-46E7-825D-9730CEB037EF}" presName="circle2" presStyleLbl="node1" presStyleIdx="1" presStyleCnt="3"/>
      <dgm:spPr/>
      <dgm:t>
        <a:bodyPr/>
        <a:lstStyle/>
        <a:p>
          <a:endParaRPr lang="et-EE"/>
        </a:p>
      </dgm:t>
    </dgm:pt>
    <dgm:pt modelId="{8CE31DBE-BA31-4E79-A4A4-353681DEE049}" type="pres">
      <dgm:prSet presAssocID="{95662378-38D3-46E7-825D-9730CEB037EF}" presName="rect2" presStyleLbl="alignAcc1" presStyleIdx="1" presStyleCnt="3" custLinFactNeighborX="1176" custLinFactNeighborY="-1282"/>
      <dgm:spPr/>
      <dgm:t>
        <a:bodyPr/>
        <a:lstStyle/>
        <a:p>
          <a:endParaRPr lang="et-EE"/>
        </a:p>
      </dgm:t>
    </dgm:pt>
    <dgm:pt modelId="{B2ED37F1-C427-44E3-8614-C8F2523C8ADF}" type="pres">
      <dgm:prSet presAssocID="{45262B97-7F12-4BA6-A4C1-D7AFCC18B09B}" presName="vertSpace3" presStyleLbl="node1" presStyleIdx="1" presStyleCnt="3"/>
      <dgm:spPr/>
      <dgm:t>
        <a:bodyPr/>
        <a:lstStyle/>
        <a:p>
          <a:endParaRPr lang="et-EE"/>
        </a:p>
      </dgm:t>
    </dgm:pt>
    <dgm:pt modelId="{892B5834-EF1C-4E4B-9E51-0534F3F37274}" type="pres">
      <dgm:prSet presAssocID="{45262B97-7F12-4BA6-A4C1-D7AFCC18B09B}" presName="circle3" presStyleLbl="node1" presStyleIdx="2" presStyleCnt="3"/>
      <dgm:spPr/>
      <dgm:t>
        <a:bodyPr/>
        <a:lstStyle/>
        <a:p>
          <a:endParaRPr lang="et-EE"/>
        </a:p>
      </dgm:t>
    </dgm:pt>
    <dgm:pt modelId="{E3A6C9F2-03E1-4A68-AADB-B656E579A24E}" type="pres">
      <dgm:prSet presAssocID="{45262B97-7F12-4BA6-A4C1-D7AFCC18B09B}" presName="rect3" presStyleLbl="alignAcc1" presStyleIdx="2" presStyleCnt="3"/>
      <dgm:spPr/>
      <dgm:t>
        <a:bodyPr/>
        <a:lstStyle/>
        <a:p>
          <a:endParaRPr lang="et-EE"/>
        </a:p>
      </dgm:t>
    </dgm:pt>
    <dgm:pt modelId="{701930B0-DD5C-4F33-B29B-EB38FC76E12F}" type="pres">
      <dgm:prSet presAssocID="{C190D3E9-533E-4188-AE21-AE4E9BED4ED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28D6930-89C2-4EF2-8FA0-8F4E1F4CF48A}" type="pres">
      <dgm:prSet presAssocID="{C190D3E9-533E-4188-AE21-AE4E9BED4ED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E53241A-8F85-468A-B2FA-2236E0DF99FE}" type="pres">
      <dgm:prSet presAssocID="{95662378-38D3-46E7-825D-9730CEB037E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4F40CA1B-32D5-4120-A6C0-6B00BE80CE8F}" type="pres">
      <dgm:prSet presAssocID="{95662378-38D3-46E7-825D-9730CEB037E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FE3411D5-75D6-44E4-87F3-D2F0437E3AE6}" type="pres">
      <dgm:prSet presAssocID="{45262B97-7F12-4BA6-A4C1-D7AFCC18B09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9C8609A-EE5B-4949-BCCD-F9BA35377567}" type="pres">
      <dgm:prSet presAssocID="{45262B97-7F12-4BA6-A4C1-D7AFCC18B09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0CD4B246-37AB-4D74-8F28-B56C1E0F88E1}" type="presOf" srcId="{C190D3E9-533E-4188-AE21-AE4E9BED4ED0}" destId="{8AA49F1E-5F33-495A-840C-93DA3EFA98BA}" srcOrd="0" destOrd="0" presId="urn:microsoft.com/office/officeart/2005/8/layout/target3"/>
    <dgm:cxn modelId="{71AE37C8-5819-4FD5-871F-EDE3A4068110}" type="presOf" srcId="{93929296-BEC0-4653-A5C5-7F585D817116}" destId="{4F40CA1B-32D5-4120-A6C0-6B00BE80CE8F}" srcOrd="0" destOrd="2" presId="urn:microsoft.com/office/officeart/2005/8/layout/target3"/>
    <dgm:cxn modelId="{AE1D9BEA-BBB4-48A2-BEEA-6FB4344B380B}" srcId="{63EE1D64-0BD7-4A3F-997F-FB3D235B8468}" destId="{C190D3E9-533E-4188-AE21-AE4E9BED4ED0}" srcOrd="0" destOrd="0" parTransId="{A319B724-6765-4283-8A78-1981F2A3414A}" sibTransId="{EA776056-D382-4A46-9008-9474A02726AC}"/>
    <dgm:cxn modelId="{F3A71D0D-66F6-442B-A2EC-9F8115D39C22}" srcId="{63EE1D64-0BD7-4A3F-997F-FB3D235B8468}" destId="{95662378-38D3-46E7-825D-9730CEB037EF}" srcOrd="1" destOrd="0" parTransId="{750B01EB-4F14-486E-ACCD-FFFF956A005D}" sibTransId="{DB2B1F47-AA02-44D1-BA2F-1D9D4C1B788D}"/>
    <dgm:cxn modelId="{CFE46254-D1D5-44DA-9994-57BFA56CC3BD}" srcId="{95662378-38D3-46E7-825D-9730CEB037EF}" destId="{4AB133C6-8990-4B8A-BB70-BAB57242E2DD}" srcOrd="1" destOrd="0" parTransId="{81695AB9-BEE3-444D-A11A-6C969EAA7155}" sibTransId="{32B4CAD8-911F-4898-A9A7-5758E210FC1F}"/>
    <dgm:cxn modelId="{8C828A55-40B9-4906-8912-8341EB8334AC}" type="presOf" srcId="{DDF765F4-E61C-41D3-8B67-469600B220EE}" destId="{228D6930-89C2-4EF2-8FA0-8F4E1F4CF48A}" srcOrd="0" destOrd="0" presId="urn:microsoft.com/office/officeart/2005/8/layout/target3"/>
    <dgm:cxn modelId="{B326B21C-A07A-49A1-A09D-6F816C1FCE89}" type="presOf" srcId="{A7C4CD70-DD30-4287-96D8-2DD1D3F0D627}" destId="{39C8609A-EE5B-4949-BCCD-F9BA35377567}" srcOrd="0" destOrd="0" presId="urn:microsoft.com/office/officeart/2005/8/layout/target3"/>
    <dgm:cxn modelId="{980A63BB-9EDD-4151-BE53-70F4E568ADEA}" type="presOf" srcId="{45262B97-7F12-4BA6-A4C1-D7AFCC18B09B}" destId="{E3A6C9F2-03E1-4A68-AADB-B656E579A24E}" srcOrd="0" destOrd="0" presId="urn:microsoft.com/office/officeart/2005/8/layout/target3"/>
    <dgm:cxn modelId="{082A84C3-2457-40F5-B692-1EF5322D7461}" type="presOf" srcId="{0D56E600-BBD8-49D1-BA24-1A0BB1FC75B7}" destId="{228D6930-89C2-4EF2-8FA0-8F4E1F4CF48A}" srcOrd="0" destOrd="1" presId="urn:microsoft.com/office/officeart/2005/8/layout/target3"/>
    <dgm:cxn modelId="{DE1536D7-0717-4863-9E10-34BEE6208064}" srcId="{95662378-38D3-46E7-825D-9730CEB037EF}" destId="{6869CEBC-9E17-43A4-BE2E-AFCB24B73F73}" srcOrd="0" destOrd="0" parTransId="{17D17F65-E01A-4FB2-A3C1-E2CB7E29576E}" sibTransId="{B297B777-F7B2-478A-8273-56993D6306B4}"/>
    <dgm:cxn modelId="{06304C1B-F3F5-4C1E-9E86-11587651CB20}" srcId="{C190D3E9-533E-4188-AE21-AE4E9BED4ED0}" destId="{DDF765F4-E61C-41D3-8B67-469600B220EE}" srcOrd="0" destOrd="0" parTransId="{51B8ECC5-C5FD-4216-A1C6-96BFF17117B1}" sibTransId="{69E3ED11-96EE-4F5A-BC8C-98B5E8488E66}"/>
    <dgm:cxn modelId="{C6D1DF47-AFBE-48D5-8E02-61BE0087E0FD}" type="presOf" srcId="{95662378-38D3-46E7-825D-9730CEB037EF}" destId="{8CE31DBE-BA31-4E79-A4A4-353681DEE049}" srcOrd="0" destOrd="0" presId="urn:microsoft.com/office/officeart/2005/8/layout/target3"/>
    <dgm:cxn modelId="{71B9AEBE-94F7-42AF-900D-914FA7AD97E5}" type="presOf" srcId="{C190D3E9-533E-4188-AE21-AE4E9BED4ED0}" destId="{701930B0-DD5C-4F33-B29B-EB38FC76E12F}" srcOrd="1" destOrd="0" presId="urn:microsoft.com/office/officeart/2005/8/layout/target3"/>
    <dgm:cxn modelId="{8F3799B3-4533-4534-A6C7-3FAFD17BE1CF}" type="presOf" srcId="{63EE1D64-0BD7-4A3F-997F-FB3D235B8468}" destId="{F40E291B-1AB3-46CB-BC94-937B0EF12630}" srcOrd="0" destOrd="0" presId="urn:microsoft.com/office/officeart/2005/8/layout/target3"/>
    <dgm:cxn modelId="{9F70EF9F-C9FC-489A-BA13-4651089E821B}" srcId="{45262B97-7F12-4BA6-A4C1-D7AFCC18B09B}" destId="{A7C4CD70-DD30-4287-96D8-2DD1D3F0D627}" srcOrd="0" destOrd="0" parTransId="{881F6BA9-555D-43FF-87A3-FE77D1BAEB96}" sibTransId="{53CA84D1-B742-4F31-A799-5828EE64BFFF}"/>
    <dgm:cxn modelId="{D19AFAF0-292C-4C6D-8E71-4DB46F84C90A}" type="presOf" srcId="{4AB133C6-8990-4B8A-BB70-BAB57242E2DD}" destId="{4F40CA1B-32D5-4120-A6C0-6B00BE80CE8F}" srcOrd="0" destOrd="1" presId="urn:microsoft.com/office/officeart/2005/8/layout/target3"/>
    <dgm:cxn modelId="{198B7EBB-10EA-47BC-907B-7E08837DFE8F}" srcId="{63EE1D64-0BD7-4A3F-997F-FB3D235B8468}" destId="{45262B97-7F12-4BA6-A4C1-D7AFCC18B09B}" srcOrd="2" destOrd="0" parTransId="{DA1F36E8-C5CC-4362-AD5A-5406659699FE}" sibTransId="{0616F766-34AB-497B-8445-BA78D46B8FBA}"/>
    <dgm:cxn modelId="{E2C2E485-542D-4861-BD8B-2706D0C5EE6E}" srcId="{45262B97-7F12-4BA6-A4C1-D7AFCC18B09B}" destId="{BE1A0E91-3C36-4292-84C4-281B702BA488}" srcOrd="1" destOrd="0" parTransId="{8B7D34E1-2C29-4012-B5D5-63078083C78D}" sibTransId="{A4167FC3-6CFA-4B0B-954D-8509A1A7A442}"/>
    <dgm:cxn modelId="{B2064555-12D4-4BC7-A81F-126167531341}" srcId="{95662378-38D3-46E7-825D-9730CEB037EF}" destId="{93929296-BEC0-4653-A5C5-7F585D817116}" srcOrd="2" destOrd="0" parTransId="{D0908DB6-203F-4A5E-BC89-CB5B745F631B}" sibTransId="{E21848B4-93F8-4956-BBC3-981AEB39BC40}"/>
    <dgm:cxn modelId="{1B74DD7D-3EAE-4DE8-ABD0-FB614625A1B3}" type="presOf" srcId="{6869CEBC-9E17-43A4-BE2E-AFCB24B73F73}" destId="{4F40CA1B-32D5-4120-A6C0-6B00BE80CE8F}" srcOrd="0" destOrd="0" presId="urn:microsoft.com/office/officeart/2005/8/layout/target3"/>
    <dgm:cxn modelId="{D17C02B0-B5AA-4CF2-8FE7-DAF97C28E5FB}" srcId="{C190D3E9-533E-4188-AE21-AE4E9BED4ED0}" destId="{0D56E600-BBD8-49D1-BA24-1A0BB1FC75B7}" srcOrd="1" destOrd="0" parTransId="{43269A52-22FD-4FB1-B6ED-609A34DA22D5}" sibTransId="{B237F7DE-B018-4973-ACD2-1B4C25960DBE}"/>
    <dgm:cxn modelId="{8F3F0D22-BF2A-4FAE-B964-90800FE64D41}" type="presOf" srcId="{95662378-38D3-46E7-825D-9730CEB037EF}" destId="{1E53241A-8F85-468A-B2FA-2236E0DF99FE}" srcOrd="1" destOrd="0" presId="urn:microsoft.com/office/officeart/2005/8/layout/target3"/>
    <dgm:cxn modelId="{6DCF995E-BF4E-49B1-94D5-B8894996ADA2}" type="presOf" srcId="{BE1A0E91-3C36-4292-84C4-281B702BA488}" destId="{39C8609A-EE5B-4949-BCCD-F9BA35377567}" srcOrd="0" destOrd="1" presId="urn:microsoft.com/office/officeart/2005/8/layout/target3"/>
    <dgm:cxn modelId="{1D7DDACC-585E-44C8-88B7-2F4165D0E19F}" type="presOf" srcId="{45262B97-7F12-4BA6-A4C1-D7AFCC18B09B}" destId="{FE3411D5-75D6-44E4-87F3-D2F0437E3AE6}" srcOrd="1" destOrd="0" presId="urn:microsoft.com/office/officeart/2005/8/layout/target3"/>
    <dgm:cxn modelId="{0E5DB7FF-4E54-4A2C-B0A8-B6D71DAE3D5E}" type="presParOf" srcId="{F40E291B-1AB3-46CB-BC94-937B0EF12630}" destId="{E08AC4AD-A94F-49BE-AC0A-577F95CFD0EB}" srcOrd="0" destOrd="0" presId="urn:microsoft.com/office/officeart/2005/8/layout/target3"/>
    <dgm:cxn modelId="{A49528EA-F803-49E0-925E-5F4FE3EA611F}" type="presParOf" srcId="{F40E291B-1AB3-46CB-BC94-937B0EF12630}" destId="{8E97D8D6-2F5E-4B53-B452-A4839FC9A6C8}" srcOrd="1" destOrd="0" presId="urn:microsoft.com/office/officeart/2005/8/layout/target3"/>
    <dgm:cxn modelId="{10242371-373E-41B5-A32E-9835F981F17D}" type="presParOf" srcId="{F40E291B-1AB3-46CB-BC94-937B0EF12630}" destId="{8AA49F1E-5F33-495A-840C-93DA3EFA98BA}" srcOrd="2" destOrd="0" presId="urn:microsoft.com/office/officeart/2005/8/layout/target3"/>
    <dgm:cxn modelId="{6B451BAB-C5DF-4F53-8F09-D93211DA79B4}" type="presParOf" srcId="{F40E291B-1AB3-46CB-BC94-937B0EF12630}" destId="{0AB2653F-E13F-499E-A111-1190CA591430}" srcOrd="3" destOrd="0" presId="urn:microsoft.com/office/officeart/2005/8/layout/target3"/>
    <dgm:cxn modelId="{6F3CB0B7-53D6-49A5-B5A2-DE99C3919F06}" type="presParOf" srcId="{F40E291B-1AB3-46CB-BC94-937B0EF12630}" destId="{ABC03BEB-1619-4E01-8069-AEF720BF265B}" srcOrd="4" destOrd="0" presId="urn:microsoft.com/office/officeart/2005/8/layout/target3"/>
    <dgm:cxn modelId="{3C132B31-2F03-45EB-BF1B-8BB83A2B2F2E}" type="presParOf" srcId="{F40E291B-1AB3-46CB-BC94-937B0EF12630}" destId="{8CE31DBE-BA31-4E79-A4A4-353681DEE049}" srcOrd="5" destOrd="0" presId="urn:microsoft.com/office/officeart/2005/8/layout/target3"/>
    <dgm:cxn modelId="{5B17674B-DE46-46BD-92B5-915E7970A6DC}" type="presParOf" srcId="{F40E291B-1AB3-46CB-BC94-937B0EF12630}" destId="{B2ED37F1-C427-44E3-8614-C8F2523C8ADF}" srcOrd="6" destOrd="0" presId="urn:microsoft.com/office/officeart/2005/8/layout/target3"/>
    <dgm:cxn modelId="{8D4C2085-6D30-4611-A3ED-AE5F4683770C}" type="presParOf" srcId="{F40E291B-1AB3-46CB-BC94-937B0EF12630}" destId="{892B5834-EF1C-4E4B-9E51-0534F3F37274}" srcOrd="7" destOrd="0" presId="urn:microsoft.com/office/officeart/2005/8/layout/target3"/>
    <dgm:cxn modelId="{79B1FE07-FFF3-4122-BF6F-AC1D1590FB63}" type="presParOf" srcId="{F40E291B-1AB3-46CB-BC94-937B0EF12630}" destId="{E3A6C9F2-03E1-4A68-AADB-B656E579A24E}" srcOrd="8" destOrd="0" presId="urn:microsoft.com/office/officeart/2005/8/layout/target3"/>
    <dgm:cxn modelId="{C7EB5D90-48F0-48E7-8799-D46C131D8C0E}" type="presParOf" srcId="{F40E291B-1AB3-46CB-BC94-937B0EF12630}" destId="{701930B0-DD5C-4F33-B29B-EB38FC76E12F}" srcOrd="9" destOrd="0" presId="urn:microsoft.com/office/officeart/2005/8/layout/target3"/>
    <dgm:cxn modelId="{4CAC3A54-F03B-410B-971C-7DF7DDF0C95E}" type="presParOf" srcId="{F40E291B-1AB3-46CB-BC94-937B0EF12630}" destId="{228D6930-89C2-4EF2-8FA0-8F4E1F4CF48A}" srcOrd="10" destOrd="0" presId="urn:microsoft.com/office/officeart/2005/8/layout/target3"/>
    <dgm:cxn modelId="{466724BE-E0C0-43DE-9E2D-9592FCA0EDAB}" type="presParOf" srcId="{F40E291B-1AB3-46CB-BC94-937B0EF12630}" destId="{1E53241A-8F85-468A-B2FA-2236E0DF99FE}" srcOrd="11" destOrd="0" presId="urn:microsoft.com/office/officeart/2005/8/layout/target3"/>
    <dgm:cxn modelId="{239BD5EF-C69F-412E-8027-277C4481F197}" type="presParOf" srcId="{F40E291B-1AB3-46CB-BC94-937B0EF12630}" destId="{4F40CA1B-32D5-4120-A6C0-6B00BE80CE8F}" srcOrd="12" destOrd="0" presId="urn:microsoft.com/office/officeart/2005/8/layout/target3"/>
    <dgm:cxn modelId="{7D476FDB-58E4-4689-AA62-F34D00C99A7E}" type="presParOf" srcId="{F40E291B-1AB3-46CB-BC94-937B0EF12630}" destId="{FE3411D5-75D6-44E4-87F3-D2F0437E3AE6}" srcOrd="13" destOrd="0" presId="urn:microsoft.com/office/officeart/2005/8/layout/target3"/>
    <dgm:cxn modelId="{84EC4019-CD48-4DF7-A6AC-8FCAA2E55CDD}" type="presParOf" srcId="{F40E291B-1AB3-46CB-BC94-937B0EF12630}" destId="{39C8609A-EE5B-4949-BCCD-F9BA3537756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AC4AD-A94F-49BE-AC0A-577F95CFD0EB}">
      <dsp:nvSpPr>
        <dsp:cNvPr id="0" name=""/>
        <dsp:cNvSpPr/>
      </dsp:nvSpPr>
      <dsp:spPr>
        <a:xfrm>
          <a:off x="0" y="0"/>
          <a:ext cx="5184576" cy="518457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49F1E-5F33-495A-840C-93DA3EFA98BA}">
      <dsp:nvSpPr>
        <dsp:cNvPr id="0" name=""/>
        <dsp:cNvSpPr/>
      </dsp:nvSpPr>
      <dsp:spPr>
        <a:xfrm>
          <a:off x="2592288" y="0"/>
          <a:ext cx="6120680" cy="51845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Evaluation of National Rural Network </a:t>
          </a:r>
          <a:endParaRPr lang="et-EE" sz="2400" kern="1200" dirty="0"/>
        </a:p>
      </dsp:txBody>
      <dsp:txXfrm>
        <a:off x="2592288" y="0"/>
        <a:ext cx="3060340" cy="1555376"/>
      </dsp:txXfrm>
    </dsp:sp>
    <dsp:sp modelId="{ABC03BEB-1619-4E01-8069-AEF720BF265B}">
      <dsp:nvSpPr>
        <dsp:cNvPr id="0" name=""/>
        <dsp:cNvSpPr/>
      </dsp:nvSpPr>
      <dsp:spPr>
        <a:xfrm>
          <a:off x="907302" y="1555376"/>
          <a:ext cx="3369971" cy="336997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31DBE-BA31-4E79-A4A4-353681DEE049}">
      <dsp:nvSpPr>
        <dsp:cNvPr id="0" name=""/>
        <dsp:cNvSpPr/>
      </dsp:nvSpPr>
      <dsp:spPr>
        <a:xfrm>
          <a:off x="2592288" y="1512173"/>
          <a:ext cx="6120680" cy="3369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 dirty="0" smtClean="0"/>
            <a:t>ENRD </a:t>
          </a:r>
          <a:r>
            <a:rPr lang="en-GB" sz="2400" kern="1200" noProof="0" dirty="0" smtClean="0"/>
            <a:t>Common Network Statistics </a:t>
          </a:r>
          <a:r>
            <a:rPr lang="et-EE" sz="2400" kern="1200" dirty="0" smtClean="0"/>
            <a:t>+ NSU </a:t>
          </a:r>
          <a:r>
            <a:rPr lang="en-US" sz="2400" kern="1200" dirty="0" smtClean="0"/>
            <a:t>self-evaluation</a:t>
          </a:r>
          <a:endParaRPr lang="et-EE" sz="2400" kern="1200" dirty="0"/>
        </a:p>
      </dsp:txBody>
      <dsp:txXfrm>
        <a:off x="2592288" y="1512173"/>
        <a:ext cx="3060340" cy="1555370"/>
      </dsp:txXfrm>
    </dsp:sp>
    <dsp:sp modelId="{892B5834-EF1C-4E4B-9E51-0534F3F37274}">
      <dsp:nvSpPr>
        <dsp:cNvPr id="0" name=""/>
        <dsp:cNvSpPr/>
      </dsp:nvSpPr>
      <dsp:spPr>
        <a:xfrm>
          <a:off x="1814602" y="3110747"/>
          <a:ext cx="1555371" cy="155537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6C9F2-03E1-4A68-AADB-B656E579A24E}">
      <dsp:nvSpPr>
        <dsp:cNvPr id="0" name=""/>
        <dsp:cNvSpPr/>
      </dsp:nvSpPr>
      <dsp:spPr>
        <a:xfrm>
          <a:off x="2592288" y="3110747"/>
          <a:ext cx="6120680" cy="1555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/>
            <a:t>Data for European Commission (mandatory)</a:t>
          </a:r>
          <a:endParaRPr lang="en-GB" sz="2400" kern="1200" noProof="0" dirty="0"/>
        </a:p>
      </dsp:txBody>
      <dsp:txXfrm>
        <a:off x="2592288" y="3110747"/>
        <a:ext cx="3060340" cy="1555371"/>
      </dsp:txXfrm>
    </dsp:sp>
    <dsp:sp modelId="{228D6930-89C2-4EF2-8FA0-8F4E1F4CF48A}">
      <dsp:nvSpPr>
        <dsp:cNvPr id="0" name=""/>
        <dsp:cNvSpPr/>
      </dsp:nvSpPr>
      <dsp:spPr>
        <a:xfrm>
          <a:off x="5652628" y="0"/>
          <a:ext cx="3060340" cy="1555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400" kern="1200" noProof="0" dirty="0" smtClean="0"/>
            <a:t> </a:t>
          </a:r>
          <a:r>
            <a:rPr lang="en-GB" sz="1400" b="1" kern="1200" noProof="0" dirty="0" smtClean="0"/>
            <a:t>Collected</a:t>
          </a:r>
          <a:r>
            <a:rPr lang="et-EE" sz="1400" b="1" kern="1200" noProof="0" dirty="0" smtClean="0"/>
            <a:t> </a:t>
          </a:r>
          <a:r>
            <a:rPr lang="et-EE" sz="1400" b="1" kern="1200" noProof="0" dirty="0" err="1" smtClean="0"/>
            <a:t>by</a:t>
          </a:r>
          <a:r>
            <a:rPr lang="et-EE" sz="1400" b="1" kern="1200" noProof="0" dirty="0" smtClean="0"/>
            <a:t> </a:t>
          </a:r>
          <a:r>
            <a:rPr lang="en-GB" sz="1400" b="1" kern="1200" noProof="0" dirty="0" smtClean="0"/>
            <a:t>Estonian University of Life </a:t>
          </a:r>
          <a:r>
            <a:rPr lang="et-EE" sz="1400" b="1" kern="1200" noProof="0" dirty="0" smtClean="0"/>
            <a:t>S</a:t>
          </a:r>
          <a:r>
            <a:rPr lang="en-GB" sz="1400" b="1" kern="1200" noProof="0" dirty="0" err="1" smtClean="0"/>
            <a:t>ciences</a:t>
          </a:r>
          <a:r>
            <a:rPr lang="en-GB" sz="1400" b="1" kern="1200" noProof="0" dirty="0" smtClean="0"/>
            <a:t> </a:t>
          </a:r>
          <a:r>
            <a:rPr lang="en-GB" sz="1400" kern="1200" noProof="0" dirty="0" smtClean="0"/>
            <a:t>(RDP-permanent evaluator) / Estonian Ministry of Rural Affairs (subscribes special survey)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400" kern="1200" noProof="0" dirty="0" smtClean="0"/>
            <a:t> </a:t>
          </a:r>
          <a:r>
            <a:rPr lang="en-GB" sz="1400" kern="1200" noProof="0" dirty="0" smtClean="0"/>
            <a:t>RDP evaluation report</a:t>
          </a:r>
          <a:endParaRPr lang="en-GB" sz="1400" kern="1200" noProof="0" dirty="0"/>
        </a:p>
      </dsp:txBody>
      <dsp:txXfrm>
        <a:off x="5652628" y="0"/>
        <a:ext cx="3060340" cy="1555376"/>
      </dsp:txXfrm>
    </dsp:sp>
    <dsp:sp modelId="{4F40CA1B-32D5-4120-A6C0-6B00BE80CE8F}">
      <dsp:nvSpPr>
        <dsp:cNvPr id="0" name=""/>
        <dsp:cNvSpPr/>
      </dsp:nvSpPr>
      <dsp:spPr>
        <a:xfrm>
          <a:off x="5652628" y="1555376"/>
          <a:ext cx="3060340" cy="155537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400" b="1" kern="1200" noProof="0" dirty="0" smtClean="0"/>
            <a:t> </a:t>
          </a:r>
          <a:r>
            <a:rPr lang="en-GB" sz="1400" b="1" kern="1200" noProof="0" dirty="0" smtClean="0"/>
            <a:t>Collected</a:t>
          </a:r>
          <a:r>
            <a:rPr lang="et-EE" sz="1400" b="1" kern="1200" noProof="0" dirty="0" smtClean="0"/>
            <a:t> </a:t>
          </a:r>
          <a:r>
            <a:rPr lang="et-EE" sz="1400" b="1" kern="1200" noProof="0" dirty="0" err="1" smtClean="0"/>
            <a:t>by</a:t>
          </a:r>
          <a:r>
            <a:rPr lang="et-EE" sz="1400" b="1" kern="1200" noProof="0" dirty="0" smtClean="0"/>
            <a:t> </a:t>
          </a:r>
          <a:r>
            <a:rPr lang="en-GB" sz="1400" b="1" kern="1200" noProof="0" dirty="0" smtClean="0"/>
            <a:t>Estonian NSU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400" kern="1200" noProof="0" dirty="0" smtClean="0"/>
            <a:t> </a:t>
          </a:r>
          <a:r>
            <a:rPr lang="en-GB" sz="1400" kern="1200" noProof="0" dirty="0" smtClean="0"/>
            <a:t>Submitted to ENRD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1400" kern="1200" noProof="0" dirty="0" smtClean="0"/>
            <a:t> </a:t>
          </a:r>
          <a:r>
            <a:rPr lang="en-GB" sz="1400" kern="1200" noProof="0" dirty="0" smtClean="0"/>
            <a:t>Submitted</a:t>
          </a:r>
          <a:r>
            <a:rPr lang="et-EE" sz="1400" kern="1200" noProof="0" dirty="0" smtClean="0"/>
            <a:t> t</a:t>
          </a:r>
          <a:r>
            <a:rPr lang="en-GB" sz="1400" kern="1200" noProof="0" dirty="0" smtClean="0"/>
            <a:t>o Estonian University of Life Sciences (RDP permanent evaluator) / to Ministry of Rural Affairs</a:t>
          </a:r>
          <a:endParaRPr lang="en-GB" sz="1400" kern="1200" noProof="0" dirty="0"/>
        </a:p>
      </dsp:txBody>
      <dsp:txXfrm>
        <a:off x="5652628" y="1555376"/>
        <a:ext cx="3060340" cy="1555370"/>
      </dsp:txXfrm>
    </dsp:sp>
    <dsp:sp modelId="{39C8609A-EE5B-4949-BCCD-F9BA35377567}">
      <dsp:nvSpPr>
        <dsp:cNvPr id="0" name=""/>
        <dsp:cNvSpPr/>
      </dsp:nvSpPr>
      <dsp:spPr>
        <a:xfrm>
          <a:off x="5652628" y="3110747"/>
          <a:ext cx="3060340" cy="15553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noProof="0" dirty="0" smtClean="0"/>
            <a:t>Collected by Estonian NSU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To RDP monitoring report</a:t>
          </a:r>
          <a:endParaRPr lang="en-GB" sz="1400" kern="1200" noProof="0" dirty="0"/>
        </a:p>
      </dsp:txBody>
      <dsp:txXfrm>
        <a:off x="5652628" y="3110747"/>
        <a:ext cx="3060340" cy="1555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3FF75-8EF6-4526-BDF8-447B33369651}" type="datetimeFigureOut">
              <a:rPr lang="et-EE" smtClean="0"/>
              <a:t>12.09.2016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C98E2-6D18-406A-8C53-898FEF85FCF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825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nimi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496D-7E33-4586-91D4-7AC7CC2CF150}" type="datetime1">
              <a:rPr lang="et-EE" smtClean="0"/>
              <a:t>12.09.2016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3091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E758-8C5D-443A-8EB6-D12AC33C066D}" type="datetime1">
              <a:rPr lang="et-EE" smtClean="0"/>
              <a:t>12.09.2016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6218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0E9B-6C71-42B1-8229-EE54D435E9AE}" type="datetime1">
              <a:rPr lang="et-EE" smtClean="0"/>
              <a:t>12.09.2016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8285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3B9A-8E1B-465D-ADF1-265F8DE944B5}" type="datetime1">
              <a:rPr lang="et-EE" smtClean="0"/>
              <a:t>12.09.2016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0035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CCD8-05BC-425C-A818-58E73B794029}" type="datetime1">
              <a:rPr lang="et-EE" smtClean="0"/>
              <a:t>12.09.2016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626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1E7F-0204-4C47-B981-739D74F71947}" type="datetime1">
              <a:rPr lang="et-EE" smtClean="0"/>
              <a:t>12.09.2016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6047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5CF6-A96B-4411-A557-3EE5FE2245F8}" type="datetime1">
              <a:rPr lang="et-EE" smtClean="0"/>
              <a:t>12.09.2016</a:t>
            </a:fld>
            <a:endParaRPr lang="et-E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0831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F6CB-8EA0-49AA-96FC-E8FC8D227083}" type="datetime1">
              <a:rPr lang="et-EE" smtClean="0"/>
              <a:t>12.09.2016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7485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DD7D-38AB-47FA-947B-D3893D4A3FD0}" type="datetime1">
              <a:rPr lang="et-EE" smtClean="0"/>
              <a:t>12.09.2016</a:t>
            </a:fld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3982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F13D-E513-45BB-A0B5-C9B7F5AA4884}" type="datetime1">
              <a:rPr lang="et-EE" smtClean="0"/>
              <a:t>12.09.2016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1871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B67F-B494-4CF7-9727-F36D7D77A401}" type="datetime1">
              <a:rPr lang="et-EE" smtClean="0"/>
              <a:t>12.09.2016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3005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671CC-15D1-47CE-A6EC-E222CF7816CB}" type="datetime1">
              <a:rPr lang="et-EE" smtClean="0"/>
              <a:t>12.09.2016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45B5E-EF3C-419E-813A-979595C73FEB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9878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eeri@maainfo.e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info.ee/public/files/TU_delegation_RDP_19-10-2015%20Ove%20Poder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5949280"/>
            <a:ext cx="6768752" cy="1008112"/>
          </a:xfrm>
        </p:spPr>
        <p:txBody>
          <a:bodyPr>
            <a:normAutofit fontScale="55000" lnSpcReduction="20000"/>
          </a:bodyPr>
          <a:lstStyle/>
          <a:p>
            <a:endParaRPr lang="et-E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t-EE" sz="2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Meeri Klooren</a:t>
            </a:r>
          </a:p>
          <a:p>
            <a:r>
              <a:rPr lang="en-GB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Nordic-Baltic </a:t>
            </a: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Network meeting</a:t>
            </a:r>
            <a:endParaRPr lang="et-EE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12-13 September 2016, </a:t>
            </a:r>
            <a:r>
              <a:rPr lang="et-EE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Jelgava</a:t>
            </a:r>
            <a:endParaRPr lang="et-EE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1268760"/>
            <a:ext cx="7772400" cy="1470025"/>
          </a:xfrm>
          <a:ln>
            <a:noFill/>
          </a:ln>
          <a:effectLst/>
        </p:spPr>
        <p:txBody>
          <a:bodyPr vert="horz">
            <a:noAutofit/>
          </a:bodyPr>
          <a:lstStyle/>
          <a:p>
            <a:r>
              <a:rPr lang="et-EE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Estonian NRN</a:t>
            </a:r>
            <a:br>
              <a:rPr lang="et-EE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</a:t>
            </a:r>
            <a:endParaRPr lang="et-EE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examples of the results of Estonian NRN self-evaluation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253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2015 – we organized 12 events with 682 participants – related to LEADER action group trainings and development activities</a:t>
            </a:r>
          </a:p>
          <a:p>
            <a:r>
              <a:rPr lang="en-US" dirty="0" smtClean="0"/>
              <a:t>We participated 15 different events organized by ENRD during 2014–2015 </a:t>
            </a:r>
          </a:p>
          <a:p>
            <a:r>
              <a:rPr lang="en-US" dirty="0" smtClean="0"/>
              <a:t>We made 4 presentations at ENRD events</a:t>
            </a:r>
          </a:p>
          <a:p>
            <a:r>
              <a:rPr lang="en-US" dirty="0" smtClean="0"/>
              <a:t>We disseminated 36 publications of ENRD, that included the translation of 24 of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10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833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6156176" cy="461713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11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043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Meeri Klooren</a:t>
            </a:r>
          </a:p>
          <a:p>
            <a:r>
              <a:rPr lang="et-E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meeri@maainfo.ee</a:t>
            </a:r>
            <a:endParaRPr lang="et-E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www.maainfo.ee</a:t>
            </a:r>
            <a:endParaRPr lang="et-E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t-EE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the Estonian NRN self-assessment process </a:t>
            </a:r>
            <a:endParaRPr lang="et-E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self-assessment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  <a:endParaRPr lang="et-E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we do different next time - Lessons learnt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906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Estonian NRN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self-evaluation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t-EE" sz="3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t-EE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</a:t>
            </a:r>
            <a:r>
              <a:rPr lang="et-EE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t-E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None/>
            </a:pPr>
            <a:endParaRPr lang="en-US" altLang="et-EE" sz="2200" b="1" kern="0" dirty="0" smtClean="0">
              <a:solidFill>
                <a:srgbClr val="000000"/>
              </a:solidFill>
              <a:latin typeface="Arial" charset="0"/>
            </a:endParaRPr>
          </a:p>
          <a:p>
            <a:pPr lvl="0" algn="just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Tx/>
              <a:buChar char="-"/>
            </a:pPr>
            <a:r>
              <a:rPr lang="en-US" altLang="et-EE" sz="2100" kern="0" dirty="0">
                <a:solidFill>
                  <a:srgbClr val="000000"/>
                </a:solidFill>
                <a:latin typeface="Arial" charset="0"/>
              </a:rPr>
              <a:t>Estonian RDP 2014-2020 chapter 17</a:t>
            </a:r>
            <a:r>
              <a:rPr lang="et-EE" altLang="et-EE" sz="2100" kern="0" dirty="0">
                <a:solidFill>
                  <a:srgbClr val="000000"/>
                </a:solidFill>
                <a:latin typeface="Arial" charset="0"/>
              </a:rPr>
              <a:t> -</a:t>
            </a:r>
            <a:r>
              <a:rPr lang="en-US" altLang="et-EE" sz="2100" kern="0" dirty="0">
                <a:solidFill>
                  <a:srgbClr val="000000"/>
                </a:solidFill>
                <a:latin typeface="Arial" charset="0"/>
              </a:rPr>
              <a:t> National Rural Network </a:t>
            </a:r>
            <a:r>
              <a:rPr lang="en-US" altLang="et-EE" sz="2100" kern="0" dirty="0" smtClean="0">
                <a:solidFill>
                  <a:srgbClr val="000000"/>
                </a:solidFill>
                <a:latin typeface="Arial" charset="0"/>
              </a:rPr>
              <a:t>monitoring </a:t>
            </a:r>
            <a:r>
              <a:rPr lang="en-US" altLang="et-EE" sz="2100" kern="0" dirty="0">
                <a:solidFill>
                  <a:srgbClr val="000000"/>
                </a:solidFill>
                <a:latin typeface="Arial" charset="0"/>
              </a:rPr>
              <a:t>tab</a:t>
            </a:r>
            <a:r>
              <a:rPr lang="en-GB" altLang="et-EE" sz="2100" kern="0" dirty="0" smtClean="0">
                <a:solidFill>
                  <a:srgbClr val="000000"/>
                </a:solidFill>
                <a:latin typeface="Arial" charset="0"/>
              </a:rPr>
              <a:t>le</a:t>
            </a:r>
            <a:r>
              <a:rPr lang="et-EE" altLang="et-EE" sz="2100" kern="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t-EE" altLang="et-EE" sz="2100" kern="0" dirty="0">
                <a:latin typeface="Arial" charset="0"/>
              </a:rPr>
              <a:t>(</a:t>
            </a:r>
            <a:r>
              <a:rPr lang="et-EE" altLang="et-EE" sz="2100" kern="0" dirty="0" err="1">
                <a:latin typeface="Arial" charset="0"/>
              </a:rPr>
              <a:t>compliance</a:t>
            </a:r>
            <a:r>
              <a:rPr lang="et-EE" altLang="et-EE" sz="2100" kern="0" dirty="0">
                <a:latin typeface="Arial" charset="0"/>
              </a:rPr>
              <a:t> </a:t>
            </a:r>
            <a:r>
              <a:rPr lang="et-EE" altLang="et-EE" sz="2100" kern="0" dirty="0" err="1" smtClean="0">
                <a:latin typeface="Arial" charset="0"/>
              </a:rPr>
              <a:t>with</a:t>
            </a:r>
            <a:r>
              <a:rPr lang="et-EE" altLang="et-EE" sz="2100" kern="0" dirty="0" smtClean="0">
                <a:latin typeface="Arial" charset="0"/>
              </a:rPr>
              <a:t> </a:t>
            </a:r>
            <a:r>
              <a:rPr lang="en-US" altLang="et-EE" sz="2100" kern="0" dirty="0" smtClean="0">
                <a:latin typeface="Arial" charset="0"/>
              </a:rPr>
              <a:t>common </a:t>
            </a:r>
            <a:r>
              <a:rPr lang="en-US" altLang="et-EE" sz="2100" kern="0" dirty="0">
                <a:latin typeface="Arial" charset="0"/>
              </a:rPr>
              <a:t>monitoring and </a:t>
            </a:r>
            <a:r>
              <a:rPr lang="en-US" altLang="et-EE" sz="2100" kern="0" dirty="0" smtClean="0">
                <a:latin typeface="Arial" charset="0"/>
              </a:rPr>
              <a:t>evaluation</a:t>
            </a:r>
            <a:r>
              <a:rPr lang="et-EE" altLang="et-EE" sz="2100" kern="0" dirty="0" smtClean="0">
                <a:latin typeface="Arial" charset="0"/>
              </a:rPr>
              <a:t> </a:t>
            </a:r>
            <a:r>
              <a:rPr lang="en-US" altLang="et-EE" sz="2100" kern="0" dirty="0" smtClean="0">
                <a:latin typeface="Arial" charset="0"/>
              </a:rPr>
              <a:t>system</a:t>
            </a:r>
            <a:r>
              <a:rPr lang="et-EE" altLang="et-EE" sz="2100" kern="0" dirty="0">
                <a:latin typeface="Arial" charset="0"/>
              </a:rPr>
              <a:t> </a:t>
            </a:r>
            <a:r>
              <a:rPr lang="et-EE" altLang="et-EE" sz="2100" kern="0" dirty="0" smtClean="0">
                <a:latin typeface="Arial" charset="0"/>
              </a:rPr>
              <a:t>- t</a:t>
            </a:r>
            <a:r>
              <a:rPr lang="en-US" altLang="et-EE" sz="2100" kern="0" dirty="0" smtClean="0">
                <a:latin typeface="Arial" charset="0"/>
              </a:rPr>
              <a:t>able </a:t>
            </a:r>
            <a:r>
              <a:rPr lang="en-US" altLang="et-EE" sz="2100" kern="0" dirty="0">
                <a:latin typeface="Arial" charset="0"/>
              </a:rPr>
              <a:t>B2.3: Table to monitor technical assistance</a:t>
            </a:r>
            <a:r>
              <a:rPr lang="en-US" altLang="et-EE" sz="2100" kern="0" dirty="0" smtClean="0">
                <a:latin typeface="Arial" charset="0"/>
              </a:rPr>
              <a:t>)</a:t>
            </a:r>
            <a:endParaRPr lang="et-EE" altLang="et-EE" sz="2100" kern="0" dirty="0" smtClean="0">
              <a:latin typeface="Arial" charset="0"/>
            </a:endParaRPr>
          </a:p>
          <a:p>
            <a:pPr lvl="1" algn="just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Tx/>
              <a:buChar char="-"/>
            </a:pPr>
            <a:r>
              <a:rPr lang="en-US" sz="1100" kern="0" dirty="0" smtClean="0">
                <a:latin typeface="Arial" charset="0"/>
                <a:hlinkClick r:id="rId3"/>
              </a:rPr>
              <a:t>www.maainfo.ee/public/files/TU_delegation_RDP_19-10-2015%20Ove%20Poder.pdf</a:t>
            </a:r>
            <a:r>
              <a:rPr lang="et-EE" sz="1100" kern="0" dirty="0">
                <a:latin typeface="Arial" charset="0"/>
              </a:rPr>
              <a:t> </a:t>
            </a:r>
            <a:r>
              <a:rPr lang="et-EE" sz="1100" kern="0" dirty="0" smtClean="0">
                <a:latin typeface="Arial" charset="0"/>
              </a:rPr>
              <a:t>- </a:t>
            </a:r>
            <a:r>
              <a:rPr lang="en-US" sz="1100" kern="0" dirty="0" smtClean="0">
                <a:latin typeface="Arial" charset="0"/>
              </a:rPr>
              <a:t>overview </a:t>
            </a:r>
            <a:r>
              <a:rPr lang="en-US" sz="1100" kern="0" dirty="0">
                <a:latin typeface="Arial" charset="0"/>
              </a:rPr>
              <a:t>about Estonian RDP in </a:t>
            </a:r>
            <a:r>
              <a:rPr lang="en-US" sz="1100" kern="0" dirty="0" smtClean="0">
                <a:latin typeface="Arial" charset="0"/>
              </a:rPr>
              <a:t>English</a:t>
            </a:r>
            <a:endParaRPr lang="et-EE" sz="2100" kern="0" dirty="0" smtClean="0">
              <a:latin typeface="Arial" charset="0"/>
            </a:endParaRPr>
          </a:p>
          <a:p>
            <a:pPr lvl="0" algn="just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Tx/>
              <a:buChar char="-"/>
            </a:pPr>
            <a:r>
              <a:rPr lang="et-EE" sz="2100" kern="0" dirty="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2100" kern="0" dirty="0" err="1" smtClean="0">
                <a:solidFill>
                  <a:srgbClr val="000000"/>
                </a:solidFill>
                <a:latin typeface="Arial" charset="0"/>
              </a:rPr>
              <a:t>ata</a:t>
            </a:r>
            <a:r>
              <a:rPr lang="en-US" sz="2100" kern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100" kern="0" dirty="0">
                <a:solidFill>
                  <a:srgbClr val="000000"/>
                </a:solidFill>
                <a:latin typeface="Arial" charset="0"/>
              </a:rPr>
              <a:t>collection for </a:t>
            </a:r>
            <a:r>
              <a:rPr lang="et-EE" sz="2100" kern="0" dirty="0" smtClean="0">
                <a:solidFill>
                  <a:srgbClr val="000000"/>
                </a:solidFill>
                <a:latin typeface="Arial" charset="0"/>
              </a:rPr>
              <a:t>ENRD </a:t>
            </a:r>
            <a:r>
              <a:rPr lang="en-US" sz="2100" kern="0" dirty="0" smtClean="0">
                <a:solidFill>
                  <a:srgbClr val="000000"/>
                </a:solidFill>
                <a:latin typeface="Arial" charset="0"/>
              </a:rPr>
              <a:t>Common </a:t>
            </a:r>
            <a:r>
              <a:rPr lang="en-US" sz="2100" kern="0" dirty="0">
                <a:solidFill>
                  <a:srgbClr val="000000"/>
                </a:solidFill>
                <a:latin typeface="Arial" charset="0"/>
              </a:rPr>
              <a:t>Network Statistic (CNS) </a:t>
            </a:r>
            <a:r>
              <a:rPr lang="et-EE" sz="2100" kern="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GB" sz="2100" kern="0" dirty="0" smtClean="0">
                <a:solidFill>
                  <a:srgbClr val="000000"/>
                </a:solidFill>
                <a:latin typeface="Arial" charset="0"/>
              </a:rPr>
              <a:t>self-evaluation</a:t>
            </a:r>
            <a:r>
              <a:rPr lang="et-EE" sz="2100" kern="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lvl="0" algn="just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Tx/>
              <a:buChar char="-"/>
            </a:pPr>
            <a:r>
              <a:rPr lang="en-GB" altLang="et-EE" sz="2100" i="1" kern="0" dirty="0" smtClean="0">
                <a:solidFill>
                  <a:srgbClr val="000000"/>
                </a:solidFill>
                <a:latin typeface="Arial" charset="0"/>
              </a:rPr>
              <a:t>We complement the previous data with necessary information; contribution of </a:t>
            </a:r>
            <a:r>
              <a:rPr lang="en-GB" altLang="et-EE" sz="2100" i="1" kern="0" dirty="0" err="1" smtClean="0">
                <a:solidFill>
                  <a:srgbClr val="000000"/>
                </a:solidFill>
                <a:latin typeface="Arial" charset="0"/>
              </a:rPr>
              <a:t>netwo</a:t>
            </a:r>
            <a:r>
              <a:rPr lang="et-EE" altLang="et-EE" sz="2100" i="1" kern="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GB" altLang="et-EE" sz="2100" i="1" kern="0" dirty="0" smtClean="0">
                <a:solidFill>
                  <a:srgbClr val="000000"/>
                </a:solidFill>
                <a:latin typeface="Arial" charset="0"/>
              </a:rPr>
              <a:t>k (activity level) + written feedback on event submitted after the event</a:t>
            </a:r>
            <a:endParaRPr lang="en-GB" altLang="et-EE" sz="1400" i="1" kern="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 algn="just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None/>
            </a:pPr>
            <a:endParaRPr lang="et-EE" altLang="et-EE" sz="2100" b="1" kern="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 algn="just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t-EE" sz="2100" b="1" kern="0" dirty="0" smtClean="0">
                <a:solidFill>
                  <a:srgbClr val="000000"/>
                </a:solidFill>
                <a:latin typeface="Arial" charset="0"/>
              </a:rPr>
              <a:t>NSU </a:t>
            </a:r>
            <a:r>
              <a:rPr lang="en-US" altLang="et-EE" sz="2100" b="1" kern="0" dirty="0">
                <a:solidFill>
                  <a:srgbClr val="000000"/>
                </a:solidFill>
                <a:latin typeface="Arial" charset="0"/>
              </a:rPr>
              <a:t>prepared monitoring documents and developed the monitoring system according to the aims of Estonian Rural </a:t>
            </a:r>
            <a:r>
              <a:rPr lang="en-US" altLang="et-EE" sz="2100" b="1" kern="0" dirty="0" smtClean="0">
                <a:solidFill>
                  <a:srgbClr val="000000"/>
                </a:solidFill>
                <a:latin typeface="Arial" charset="0"/>
              </a:rPr>
              <a:t>Network</a:t>
            </a:r>
            <a:endParaRPr lang="en-US" altLang="et-EE" sz="2200" i="1" kern="0" dirty="0">
              <a:solidFill>
                <a:srgbClr val="000000"/>
              </a:solidFill>
              <a:latin typeface="Arial" charset="0"/>
            </a:endParaRPr>
          </a:p>
          <a:p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3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223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Estonian </a:t>
            </a:r>
            <a:r>
              <a:rPr lang="et-EE" dirty="0" err="1" smtClean="0"/>
              <a:t>rural</a:t>
            </a:r>
            <a:r>
              <a:rPr lang="et-EE" dirty="0" smtClean="0"/>
              <a:t> </a:t>
            </a:r>
            <a:r>
              <a:rPr lang="et-EE" dirty="0" err="1" smtClean="0"/>
              <a:t>network</a:t>
            </a:r>
            <a:r>
              <a:rPr lang="et-EE" dirty="0" smtClean="0"/>
              <a:t> </a:t>
            </a:r>
            <a:r>
              <a:rPr lang="et-EE" dirty="0" err="1" smtClean="0"/>
              <a:t>evaluation</a:t>
            </a:r>
            <a:r>
              <a:rPr lang="et-EE" dirty="0" smtClean="0"/>
              <a:t> </a:t>
            </a:r>
            <a:r>
              <a:rPr lang="et-EE" dirty="0" err="1" smtClean="0"/>
              <a:t>system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709457"/>
              </p:ext>
            </p:extLst>
          </p:nvPr>
        </p:nvGraphicFramePr>
        <p:xfrm>
          <a:off x="179512" y="1484784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4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598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et-EE" sz="3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t-EE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3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3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</a:t>
            </a:r>
            <a:r>
              <a:rPr lang="et-EE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3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t-EE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3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t-E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85" y="1600200"/>
            <a:ext cx="68156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5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068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of collecting and processing the monitoring data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Web-based database (used the available resources of current web-page)</a:t>
            </a:r>
            <a:endParaRPr lang="et-EE" sz="24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Data is entered into the table after the concrete activities (event, publication </a:t>
            </a:r>
            <a:r>
              <a:rPr lang="en-GB" sz="2400" dirty="0" err="1" smtClean="0"/>
              <a:t>etc</a:t>
            </a:r>
            <a:r>
              <a:rPr lang="et-EE" sz="2400" dirty="0" smtClean="0"/>
              <a:t>.</a:t>
            </a:r>
            <a:r>
              <a:rPr lang="en-GB" sz="2400" dirty="0" smtClean="0"/>
              <a:t>) </a:t>
            </a:r>
            <a:endParaRPr lang="et-EE" sz="24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All the data is converted to Excel for processing it</a:t>
            </a:r>
            <a:endParaRPr lang="et-EE" sz="24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Analysing in Excel</a:t>
            </a:r>
            <a:endParaRPr lang="et-EE" sz="24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The results are presented in special report blanks</a:t>
            </a:r>
          </a:p>
          <a:p>
            <a:endParaRPr lang="en-GB" sz="2400" dirty="0" smtClean="0"/>
          </a:p>
          <a:p>
            <a:endParaRPr lang="et-EE" sz="2400" dirty="0" smtClean="0"/>
          </a:p>
          <a:p>
            <a:endParaRPr lang="et-EE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6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57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Typical meeting of Estonian NSU self-evaluation</a:t>
            </a:r>
            <a:r>
              <a:rPr lang="et-EE" dirty="0" smtClean="0"/>
              <a:t> </a:t>
            </a:r>
            <a:r>
              <a:rPr lang="et-EE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7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899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4" y="2884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self-assessment system - the pros and </a:t>
            </a:r>
            <a:r>
              <a:rPr lang="en-US" dirty="0" smtClean="0"/>
              <a:t>cons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961196"/>
              </p:ext>
            </p:extLst>
          </p:nvPr>
        </p:nvGraphicFramePr>
        <p:xfrm>
          <a:off x="251520" y="1700808"/>
          <a:ext cx="8712968" cy="501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776712">
                <a:tc>
                  <a:txBody>
                    <a:bodyPr/>
                    <a:lstStyle/>
                    <a:p>
                      <a:pPr algn="ctr"/>
                      <a:r>
                        <a:rPr lang="et-EE" sz="44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t-EE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4400" dirty="0" smtClean="0">
                          <a:sym typeface="Wingdings" panose="05000000000000000000" pitchFamily="2" charset="2"/>
                        </a:rPr>
                        <a:t></a:t>
                      </a:r>
                    </a:p>
                  </a:txBody>
                  <a:tcPr/>
                </a:tc>
              </a:tr>
              <a:tr h="863026">
                <a:tc>
                  <a:txBody>
                    <a:bodyPr/>
                    <a:lstStyle/>
                    <a:p>
                      <a:r>
                        <a:rPr lang="et-EE" noProof="0" dirty="0" err="1" smtClean="0"/>
                        <a:t>Easy</a:t>
                      </a:r>
                      <a:r>
                        <a:rPr lang="en-GB" noProof="0" dirty="0" smtClean="0"/>
                        <a:t> to enter the data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The data don’t run automatically</a:t>
                      </a:r>
                      <a:r>
                        <a:rPr lang="en-GB" baseline="0" noProof="0" dirty="0" smtClean="0"/>
                        <a:t> (for example the number of participants)</a:t>
                      </a:r>
                      <a:endParaRPr lang="en-GB" noProof="0" dirty="0"/>
                    </a:p>
                  </a:txBody>
                  <a:tcPr/>
                </a:tc>
              </a:tr>
              <a:tr h="1232894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The data</a:t>
                      </a:r>
                      <a:r>
                        <a:rPr lang="en-GB" baseline="0" noProof="0" dirty="0" smtClean="0"/>
                        <a:t> can be entered right after the event or later (flexible)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If</a:t>
                      </a:r>
                      <a:r>
                        <a:rPr lang="en-GB" baseline="0" noProof="0" dirty="0" smtClean="0"/>
                        <a:t> You don’t have time to enter the data right away, all the work will grow over your head</a:t>
                      </a:r>
                      <a:endParaRPr lang="en-GB" noProof="0" dirty="0"/>
                    </a:p>
                  </a:txBody>
                  <a:tcPr/>
                </a:tc>
              </a:tr>
              <a:tr h="1232894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All</a:t>
                      </a:r>
                      <a:r>
                        <a:rPr lang="en-GB" baseline="0" noProof="0" dirty="0" smtClean="0"/>
                        <a:t> employees of NSU can enter the database and change the data</a:t>
                      </a:r>
                      <a:r>
                        <a:rPr lang="en-GB" noProof="0" dirty="0" smtClean="0"/>
                        <a:t> </a:t>
                      </a:r>
                      <a:r>
                        <a:rPr lang="en-GB" baseline="0" noProof="0" dirty="0" smtClean="0"/>
                        <a:t>(in case of making corrections)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It is difficult</a:t>
                      </a:r>
                      <a:r>
                        <a:rPr lang="en-GB" baseline="0" noProof="0" dirty="0" smtClean="0"/>
                        <a:t> to enter the data for employee, who isn’t „at home“ with the monitoring system</a:t>
                      </a:r>
                      <a:endParaRPr lang="en-GB" noProof="0" dirty="0"/>
                    </a:p>
                  </a:txBody>
                  <a:tcPr/>
                </a:tc>
              </a:tr>
              <a:tr h="863026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Easy</a:t>
                      </a:r>
                      <a:r>
                        <a:rPr lang="en-GB" baseline="0" noProof="0" dirty="0" smtClean="0"/>
                        <a:t> to convert the data into Excel format to process the data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The final</a:t>
                      </a:r>
                      <a:r>
                        <a:rPr lang="en-GB" baseline="0" noProof="0" dirty="0" smtClean="0"/>
                        <a:t> report is not automatically</a:t>
                      </a:r>
                      <a:r>
                        <a:rPr lang="en-GB" noProof="0" dirty="0" smtClean="0"/>
                        <a:t> generated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636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we do different next time - </a:t>
            </a:r>
            <a:r>
              <a:rPr lang="en-US" dirty="0" smtClean="0"/>
              <a:t>Lesson</a:t>
            </a:r>
            <a:r>
              <a:rPr lang="et-EE" dirty="0"/>
              <a:t>s</a:t>
            </a:r>
            <a:r>
              <a:rPr lang="en-US" dirty="0" smtClean="0"/>
              <a:t> learn</a:t>
            </a:r>
            <a:r>
              <a:rPr lang="et-EE" dirty="0" smtClean="0"/>
              <a:t>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Our own-developed monitoring and evaluation system proved that there is no need for difficult and special web-programme for collecting the data – the one we already have is totally enough!</a:t>
            </a:r>
          </a:p>
          <a:p>
            <a:r>
              <a:rPr lang="en-GB" dirty="0" smtClean="0"/>
              <a:t>Collecting and processing the monitoring data can be extremely time-consuming, there</a:t>
            </a:r>
            <a:r>
              <a:rPr lang="et-EE" dirty="0" smtClean="0"/>
              <a:t> </a:t>
            </a:r>
            <a:r>
              <a:rPr lang="en-GB" dirty="0" smtClean="0"/>
              <a:t>might</a:t>
            </a:r>
            <a:r>
              <a:rPr lang="et-EE" dirty="0" smtClean="0"/>
              <a:t> </a:t>
            </a:r>
            <a:r>
              <a:rPr lang="en-GB" dirty="0" smtClean="0"/>
              <a:t>be</a:t>
            </a:r>
            <a:r>
              <a:rPr lang="et-EE" dirty="0" smtClean="0"/>
              <a:t> a need </a:t>
            </a:r>
            <a:r>
              <a:rPr lang="en-GB" dirty="0" smtClean="0"/>
              <a:t>for a special employee for that task!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5B5E-EF3C-419E-813A-979595C73FEB}" type="slidenum">
              <a:rPr lang="et-EE" smtClean="0"/>
              <a:t>9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75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568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Estonian NRN self-assessment</vt:lpstr>
      <vt:lpstr>Content</vt:lpstr>
      <vt:lpstr>Estonian NRN self-evaluation system is based on:</vt:lpstr>
      <vt:lpstr>Estonian rural network evaluation system</vt:lpstr>
      <vt:lpstr>Table for collecting monitoring data</vt:lpstr>
      <vt:lpstr>The process of collecting and processing the monitoring data</vt:lpstr>
      <vt:lpstr>Typical meeting of Estonian NSU self-evaluation </vt:lpstr>
      <vt:lpstr>Our self-assessment system - the pros and cons</vt:lpstr>
      <vt:lpstr>What can we do different next time - Lessons learnt</vt:lpstr>
      <vt:lpstr>Some examples of the results of Estonian NRN self-evaluation</vt:lpstr>
      <vt:lpstr>PowerPoint Presentation</vt:lpstr>
      <vt:lpstr>Thank You!</vt:lpstr>
    </vt:vector>
  </TitlesOfParts>
  <Company>Põllumajandusministeerium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Meeri Klooren</dc:creator>
  <cp:lastModifiedBy>Meeri Klooren</cp:lastModifiedBy>
  <cp:revision>57</cp:revision>
  <dcterms:created xsi:type="dcterms:W3CDTF">2016-09-05T11:05:35Z</dcterms:created>
  <dcterms:modified xsi:type="dcterms:W3CDTF">2016-09-12T11:40:23Z</dcterms:modified>
</cp:coreProperties>
</file>