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39" r:id="rId6"/>
    <p:sldMasterId id="2147483854" r:id="rId7"/>
    <p:sldMasterId id="2147483955" r:id="rId8"/>
  </p:sldMasterIdLst>
  <p:notesMasterIdLst>
    <p:notesMasterId r:id="rId30"/>
  </p:notesMasterIdLst>
  <p:handoutMasterIdLst>
    <p:handoutMasterId r:id="rId31"/>
  </p:handoutMasterIdLst>
  <p:sldIdLst>
    <p:sldId id="293" r:id="rId9"/>
    <p:sldId id="455" r:id="rId10"/>
    <p:sldId id="456" r:id="rId11"/>
    <p:sldId id="458" r:id="rId12"/>
    <p:sldId id="469" r:id="rId13"/>
    <p:sldId id="459" r:id="rId14"/>
    <p:sldId id="346" r:id="rId15"/>
    <p:sldId id="395" r:id="rId16"/>
    <p:sldId id="342" r:id="rId17"/>
    <p:sldId id="433" r:id="rId18"/>
    <p:sldId id="462" r:id="rId19"/>
    <p:sldId id="463" r:id="rId20"/>
    <p:sldId id="452" r:id="rId21"/>
    <p:sldId id="423" r:id="rId22"/>
    <p:sldId id="420" r:id="rId23"/>
    <p:sldId id="464" r:id="rId24"/>
    <p:sldId id="467" r:id="rId25"/>
    <p:sldId id="448" r:id="rId26"/>
    <p:sldId id="396" r:id="rId27"/>
    <p:sldId id="466" r:id="rId28"/>
    <p:sldId id="468" r:id="rId29"/>
  </p:sldIdLst>
  <p:sldSz cx="9144000" cy="5143500" type="screen16x9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694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387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081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7755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4693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1630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198570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5510" algn="l" defTabSz="913875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2A"/>
    <a:srgbClr val="3366CC"/>
    <a:srgbClr val="CCECFF"/>
    <a:srgbClr val="003399"/>
    <a:srgbClr val="96A519"/>
    <a:srgbClr val="FFCCCC"/>
    <a:srgbClr val="99CCFF"/>
    <a:srgbClr val="FF9999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71800" autoAdjust="0"/>
  </p:normalViewPr>
  <p:slideViewPr>
    <p:cSldViewPr>
      <p:cViewPr>
        <p:scale>
          <a:sx n="118" d="100"/>
          <a:sy n="118" d="100"/>
        </p:scale>
        <p:origin x="1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216"/>
    </p:cViewPr>
  </p:notesTextViewPr>
  <p:sorterViewPr>
    <p:cViewPr>
      <p:scale>
        <a:sx n="132" d="100"/>
        <a:sy n="132" d="100"/>
      </p:scale>
      <p:origin x="0" y="-6558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AGRI\DDG_ABC\Communication\illustrations\171114%20CAP%20operating%20subsidies%20-%20statistical%20ann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58658163597312E-2"/>
          <c:y val="0.15943758469730632"/>
          <c:w val="0.92328864965128399"/>
          <c:h val="0.6823588798041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'EAA data (2)'!$X$7</c:f>
              <c:strCache>
                <c:ptCount val="1"/>
                <c:pt idx="0">
                  <c:v>Average farmer income (without CAP support)</c:v>
                </c:pt>
              </c:strCache>
            </c:strRef>
          </c:tx>
          <c:spPr>
            <a:solidFill>
              <a:srgbClr val="588065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(2)'!$X$8:$X$35</c:f>
              <c:numCache>
                <c:formatCode>#,##0</c:formatCode>
                <c:ptCount val="28"/>
                <c:pt idx="1">
                  <c:v>11558.735610252494</c:v>
                </c:pt>
                <c:pt idx="2">
                  <c:v>11188.214588357994</c:v>
                </c:pt>
                <c:pt idx="3">
                  <c:v>24573.77196935557</c:v>
                </c:pt>
                <c:pt idx="4">
                  <c:v>3495.249646250254</c:v>
                </c:pt>
                <c:pt idx="5">
                  <c:v>17065.599262800206</c:v>
                </c:pt>
                <c:pt idx="7">
                  <c:v>20702.784770118178</c:v>
                </c:pt>
                <c:pt idx="8">
                  <c:v>5586.8359291657789</c:v>
                </c:pt>
                <c:pt idx="10">
                  <c:v>14651.868113311097</c:v>
                </c:pt>
                <c:pt idx="11">
                  <c:v>13329.238896141353</c:v>
                </c:pt>
                <c:pt idx="12">
                  <c:v>16108.834603589106</c:v>
                </c:pt>
                <c:pt idx="13">
                  <c:v>1876.5835886395632</c:v>
                </c:pt>
                <c:pt idx="14">
                  <c:v>11068.02096985583</c:v>
                </c:pt>
                <c:pt idx="15">
                  <c:v>9312.8378378378384</c:v>
                </c:pt>
                <c:pt idx="16">
                  <c:v>5400.11204563313</c:v>
                </c:pt>
                <c:pt idx="17">
                  <c:v>3880.8771349359381</c:v>
                </c:pt>
                <c:pt idx="18">
                  <c:v>4726.6792809839162</c:v>
                </c:pt>
                <c:pt idx="19">
                  <c:v>8491.6177102736783</c:v>
                </c:pt>
                <c:pt idx="20">
                  <c:v>3251.3977104172222</c:v>
                </c:pt>
                <c:pt idx="21">
                  <c:v>2031.6538233550668</c:v>
                </c:pt>
                <c:pt idx="22">
                  <c:v>3118.0363119288322</c:v>
                </c:pt>
                <c:pt idx="23">
                  <c:v>3560.9699769053113</c:v>
                </c:pt>
                <c:pt idx="24">
                  <c:v>1588.7576279142547</c:v>
                </c:pt>
                <c:pt idx="25">
                  <c:v>2738.6206896551721</c:v>
                </c:pt>
                <c:pt idx="26">
                  <c:v>2457.5737265415546</c:v>
                </c:pt>
                <c:pt idx="27">
                  <c:v>2559.2797319932997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DF-4C52-906A-A83807BECCBA}"/>
            </c:ext>
          </c:extLst>
        </c:ser>
        <c:ser>
          <c:idx val="1"/>
          <c:order val="1"/>
          <c:tx>
            <c:strRef>
              <c:f>'EAA data (2)'!$Y$7</c:f>
              <c:strCache>
                <c:ptCount val="1"/>
                <c:pt idx="0">
                  <c:v>Average farmer income (without CAP support)</c:v>
                </c:pt>
              </c:strCache>
            </c:strRef>
          </c:tx>
          <c:spPr>
            <a:pattFill prst="wdUpDiag">
              <a:fgClr>
                <a:schemeClr val="accent3">
                  <a:lumMod val="75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(2)'!$Y$8:$Y$35</c:f>
              <c:numCache>
                <c:formatCode>General</c:formatCode>
                <c:ptCount val="28"/>
                <c:pt idx="0" formatCode="#,##0">
                  <c:v>-3119.891008174387</c:v>
                </c:pt>
                <c:pt idx="6" formatCode="#,##0">
                  <c:v>-522.48733108108718</c:v>
                </c:pt>
                <c:pt idx="9" formatCode="#,##0">
                  <c:v>-6373.4150464919658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DF-4C52-906A-A83807BECCBA}"/>
            </c:ext>
          </c:extLst>
        </c:ser>
        <c:ser>
          <c:idx val="2"/>
          <c:order val="2"/>
          <c:tx>
            <c:strRef>
              <c:f>'EAA data (2)'!$Z$7</c:f>
              <c:strCache>
                <c:ptCount val="1"/>
                <c:pt idx="0">
                  <c:v>Average CAP support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(2)'!$Z$8:$Z$35</c:f>
              <c:numCache>
                <c:formatCode>General</c:formatCode>
                <c:ptCount val="28"/>
                <c:pt idx="0" formatCode="#,##0">
                  <c:v>12586.739327883741</c:v>
                </c:pt>
                <c:pt idx="6" formatCode="#,##0">
                  <c:v>16404.191300675666</c:v>
                </c:pt>
                <c:pt idx="9" formatCode="#,##0">
                  <c:v>13612.637362637368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DF-4C52-906A-A83807BECCBA}"/>
            </c:ext>
          </c:extLst>
        </c:ser>
        <c:ser>
          <c:idx val="3"/>
          <c:order val="3"/>
          <c:tx>
            <c:strRef>
              <c:f>'EAA data (2)'!$AA$7</c:f>
              <c:strCache>
                <c:ptCount val="1"/>
                <c:pt idx="0">
                  <c:v>Average CAP support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'EAA data (2)'!$D$8:$D$35</c:f>
              <c:strCache>
                <c:ptCount val="28"/>
                <c:pt idx="0">
                  <c:v>LU</c:v>
                </c:pt>
                <c:pt idx="1">
                  <c:v>DK</c:v>
                </c:pt>
                <c:pt idx="2">
                  <c:v>DE</c:v>
                </c:pt>
                <c:pt idx="3">
                  <c:v>NL</c:v>
                </c:pt>
                <c:pt idx="4">
                  <c:v>IE</c:v>
                </c:pt>
                <c:pt idx="5">
                  <c:v>BE</c:v>
                </c:pt>
                <c:pt idx="6">
                  <c:v>SE</c:v>
                </c:pt>
                <c:pt idx="7">
                  <c:v>UK</c:v>
                </c:pt>
                <c:pt idx="8">
                  <c:v>AT</c:v>
                </c:pt>
                <c:pt idx="9">
                  <c:v>FI</c:v>
                </c:pt>
                <c:pt idx="10">
                  <c:v>FR</c:v>
                </c:pt>
                <c:pt idx="11">
                  <c:v>IT</c:v>
                </c:pt>
                <c:pt idx="12">
                  <c:v>ES</c:v>
                </c:pt>
                <c:pt idx="13">
                  <c:v>SI</c:v>
                </c:pt>
                <c:pt idx="14">
                  <c:v>CY</c:v>
                </c:pt>
                <c:pt idx="15">
                  <c:v>MT</c:v>
                </c:pt>
                <c:pt idx="16">
                  <c:v>EL</c:v>
                </c:pt>
                <c:pt idx="17">
                  <c:v>PT</c:v>
                </c:pt>
                <c:pt idx="18">
                  <c:v>CZ</c:v>
                </c:pt>
                <c:pt idx="19">
                  <c:v>EE</c:v>
                </c:pt>
                <c:pt idx="20">
                  <c:v>HU</c:v>
                </c:pt>
                <c:pt idx="21">
                  <c:v>SK</c:v>
                </c:pt>
                <c:pt idx="22">
                  <c:v>PL</c:v>
                </c:pt>
                <c:pt idx="23">
                  <c:v>LT</c:v>
                </c:pt>
                <c:pt idx="24">
                  <c:v>LV</c:v>
                </c:pt>
                <c:pt idx="25">
                  <c:v>RO</c:v>
                </c:pt>
                <c:pt idx="26">
                  <c:v>BG</c:v>
                </c:pt>
                <c:pt idx="27">
                  <c:v>HR</c:v>
                </c:pt>
              </c:strCache>
            </c:strRef>
          </c:cat>
          <c:val>
            <c:numRef>
              <c:f>'EAA data (2)'!$AA$8:$AA$35</c:f>
              <c:numCache>
                <c:formatCode>#,##0</c:formatCode>
                <c:ptCount val="28"/>
                <c:pt idx="1">
                  <c:v>19484.831139095593</c:v>
                </c:pt>
                <c:pt idx="2">
                  <c:v>14311.322599569779</c:v>
                </c:pt>
                <c:pt idx="3">
                  <c:v>7947.8593961243787</c:v>
                </c:pt>
                <c:pt idx="4">
                  <c:v>10782.454012532846</c:v>
                </c:pt>
                <c:pt idx="5">
                  <c:v>12811.89886540344</c:v>
                </c:pt>
                <c:pt idx="7">
                  <c:v>13597.771732382131</c:v>
                </c:pt>
                <c:pt idx="8">
                  <c:v>12958.102197567739</c:v>
                </c:pt>
                <c:pt idx="10">
                  <c:v>12071.317600371514</c:v>
                </c:pt>
                <c:pt idx="11">
                  <c:v>4578.9793254197139</c:v>
                </c:pt>
                <c:pt idx="12">
                  <c:v>7430.5711596271194</c:v>
                </c:pt>
                <c:pt idx="13">
                  <c:v>3150.3270679804573</c:v>
                </c:pt>
                <c:pt idx="14">
                  <c:v>1793.4469200524254</c:v>
                </c:pt>
                <c:pt idx="15">
                  <c:v>3979.0540540540533</c:v>
                </c:pt>
                <c:pt idx="16">
                  <c:v>6132.7449724978906</c:v>
                </c:pt>
                <c:pt idx="17">
                  <c:v>3219.2723248411271</c:v>
                </c:pt>
                <c:pt idx="18">
                  <c:v>10845.348470514029</c:v>
                </c:pt>
                <c:pt idx="19">
                  <c:v>8104.3129388164471</c:v>
                </c:pt>
                <c:pt idx="20">
                  <c:v>3697.3795306735624</c:v>
                </c:pt>
                <c:pt idx="21">
                  <c:v>8533.9063426200373</c:v>
                </c:pt>
                <c:pt idx="22">
                  <c:v>2260.506008635788</c:v>
                </c:pt>
                <c:pt idx="23">
                  <c:v>2616.6281755196314</c:v>
                </c:pt>
                <c:pt idx="24">
                  <c:v>3409.4429666718815</c:v>
                </c:pt>
                <c:pt idx="25">
                  <c:v>859.48382951381564</c:v>
                </c:pt>
                <c:pt idx="26">
                  <c:v>2176.4841057066251</c:v>
                </c:pt>
                <c:pt idx="27">
                  <c:v>1545.0586264656613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DF-4C52-906A-A83807BEC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82929536"/>
        <c:axId val="82952192"/>
      </c:barChart>
      <c:lineChart>
        <c:grouping val="standard"/>
        <c:varyColors val="0"/>
        <c:ser>
          <c:idx val="4"/>
          <c:order val="4"/>
          <c:tx>
            <c:strRef>
              <c:f>'EAA data (2)'!$AB$7</c:f>
              <c:strCache>
                <c:ptCount val="1"/>
                <c:pt idx="0">
                  <c:v>Average gross wages and salaries in the total economy (in current prices)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chemeClr val="tx2">
                  <a:lumMod val="75000"/>
                </a:schemeClr>
              </a:solidFill>
            </c:spPr>
          </c:marker>
          <c:cat>
            <c:numRef>
              <c:f>'EAA data (2)'!$C$8:$C$35</c:f>
              <c:numCache>
                <c:formatCode>General</c:formatCode>
                <c:ptCount val="28"/>
              </c:numCache>
            </c:numRef>
          </c:cat>
          <c:val>
            <c:numRef>
              <c:f>'EAA data (2)'!$AB$8:$AB$35</c:f>
              <c:numCache>
                <c:formatCode>#,##0</c:formatCode>
                <c:ptCount val="28"/>
                <c:pt idx="0">
                  <c:v>74415.446227920373</c:v>
                </c:pt>
                <c:pt idx="1">
                  <c:v>60576.31625072148</c:v>
                </c:pt>
                <c:pt idx="2">
                  <c:v>51218.200105210723</c:v>
                </c:pt>
                <c:pt idx="3">
                  <c:v>50945.0971077512</c:v>
                </c:pt>
                <c:pt idx="4">
                  <c:v>50545.031490546164</c:v>
                </c:pt>
                <c:pt idx="5">
                  <c:v>48712.469391392602</c:v>
                </c:pt>
                <c:pt idx="6">
                  <c:v>45432.819095511084</c:v>
                </c:pt>
                <c:pt idx="7">
                  <c:v>43030.226321167516</c:v>
                </c:pt>
                <c:pt idx="8">
                  <c:v>41445.836993024284</c:v>
                </c:pt>
                <c:pt idx="9">
                  <c:v>39126.960426927879</c:v>
                </c:pt>
                <c:pt idx="10">
                  <c:v>38273.64250941659</c:v>
                </c:pt>
                <c:pt idx="11">
                  <c:v>28719.540479435786</c:v>
                </c:pt>
                <c:pt idx="12">
                  <c:v>28155.442992590524</c:v>
                </c:pt>
                <c:pt idx="13">
                  <c:v>25508.993136799538</c:v>
                </c:pt>
                <c:pt idx="14">
                  <c:v>25420.784731308442</c:v>
                </c:pt>
                <c:pt idx="15">
                  <c:v>23147.876470588231</c:v>
                </c:pt>
                <c:pt idx="16">
                  <c:v>20823.43969721342</c:v>
                </c:pt>
                <c:pt idx="17">
                  <c:v>16566.688905062387</c:v>
                </c:pt>
                <c:pt idx="18">
                  <c:v>13546.1339728002</c:v>
                </c:pt>
                <c:pt idx="19">
                  <c:v>12922.680302292538</c:v>
                </c:pt>
                <c:pt idx="20">
                  <c:v>12201.439119912999</c:v>
                </c:pt>
                <c:pt idx="21">
                  <c:v>11979.122477819783</c:v>
                </c:pt>
                <c:pt idx="22">
                  <c:v>10656.858588159679</c:v>
                </c:pt>
                <c:pt idx="23">
                  <c:v>10034.39440039868</c:v>
                </c:pt>
                <c:pt idx="24">
                  <c:v>9330.2649131243306</c:v>
                </c:pt>
                <c:pt idx="25">
                  <c:v>7826.3123624787049</c:v>
                </c:pt>
                <c:pt idx="26">
                  <c:v>5867.9470204217287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0DF-4C52-906A-A83807BEC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29536"/>
        <c:axId val="82952192"/>
      </c:lineChart>
      <c:catAx>
        <c:axId val="8292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lv-LV"/>
          </a:p>
        </c:txPr>
        <c:crossAx val="82952192"/>
        <c:crosses val="autoZero"/>
        <c:auto val="1"/>
        <c:lblAlgn val="ctr"/>
        <c:lblOffset val="100"/>
        <c:noMultiLvlLbl val="0"/>
      </c:catAx>
      <c:valAx>
        <c:axId val="82952192"/>
        <c:scaling>
          <c:orientation val="minMax"/>
          <c:min val="-10000"/>
        </c:scaling>
        <c:delete val="0"/>
        <c:axPos val="l"/>
        <c:majorGridlines>
          <c:spPr>
            <a:ln w="6350"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 b="1"/>
                </a:pPr>
                <a:r>
                  <a:rPr lang="en-GB" sz="900" b="1" dirty="0"/>
                  <a:t>EUR/ </a:t>
                </a:r>
                <a:r>
                  <a:rPr lang="lv-LV" sz="900" b="1" i="0" u="none" strike="noStrike" baseline="0" dirty="0"/>
                  <a:t>Pilna laika darba ņēmējs</a:t>
                </a:r>
                <a:endParaRPr lang="en-GB" sz="900" b="1" dirty="0"/>
              </a:p>
            </c:rich>
          </c:tx>
          <c:layout>
            <c:manualLayout>
              <c:xMode val="edge"/>
              <c:yMode val="edge"/>
              <c:x val="2.716459572127872E-3"/>
              <c:y val="8.826003459933025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sz="1000"/>
            </a:pPr>
            <a:endParaRPr lang="lv-LV"/>
          </a:p>
        </c:txPr>
        <c:crossAx val="829295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/>
            </a:pPr>
            <a:endParaRPr lang="lv-LV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800" baseline="0"/>
            </a:pPr>
            <a:endParaRPr lang="lv-LV"/>
          </a:p>
        </c:txPr>
      </c:legendEntry>
      <c:legendEntry>
        <c:idx val="4"/>
        <c:txPr>
          <a:bodyPr/>
          <a:lstStyle/>
          <a:p>
            <a:pPr>
              <a:defRPr sz="800" baseline="0"/>
            </a:pPr>
            <a:endParaRPr lang="lv-LV"/>
          </a:p>
        </c:txPr>
      </c:legendEntry>
      <c:layout>
        <c:manualLayout>
          <c:xMode val="edge"/>
          <c:yMode val="edge"/>
          <c:x val="0.51491132719260146"/>
          <c:y val="2.6869410343295194E-2"/>
          <c:w val="0.48241641080284009"/>
          <c:h val="0.1051737306965892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lv-L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3C8BC-FF0B-4FB9-B539-4C386545643F}" type="doc">
      <dgm:prSet loTypeId="urn:microsoft.com/office/officeart/2005/8/layout/cycle4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16DA99D-F53E-4E10-B876-3803BDECC5D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110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Ieguldījumi</a:t>
          </a:r>
          <a:r>
            <a:rPr lang="en-US" sz="110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ES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prioritātēs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ilgtspējīgas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attīstības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politikas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saskaņotība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7A9D8006-F3A2-42BA-BCCB-B06022601DDF}" type="parTrans" cxnId="{E36C87BC-1D9B-4478-9519-0A751E9228A8}">
      <dgm:prSet/>
      <dgm:spPr/>
      <dgm:t>
        <a:bodyPr/>
        <a:lstStyle/>
        <a:p>
          <a:endParaRPr lang="en-GB"/>
        </a:p>
      </dgm:t>
    </dgm:pt>
    <dgm:pt modelId="{2140AEF9-EE4E-4DE1-BEC0-550D7CEDDDB7}" type="sibTrans" cxnId="{E36C87BC-1D9B-4478-9519-0A751E9228A8}">
      <dgm:prSet/>
      <dgm:spPr/>
      <dgm:t>
        <a:bodyPr/>
        <a:lstStyle/>
        <a:p>
          <a:endParaRPr lang="en-GB"/>
        </a:p>
      </dgm:t>
    </dgm:pt>
    <dgm:pt modelId="{F0DF3EA1-6FB2-4F9B-AE2A-96C1EA65A463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pPr algn="ctr" rtl="0"/>
          <a:r>
            <a:rPr lang="en-GB" sz="110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</a:t>
          </a: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āte un pievienotā vērtība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CBFBB9E6-A902-4E8E-B070-C2FFB47F573D}" type="parTrans" cxnId="{5252BC58-7D10-4B17-95C1-B54C683DACDF}">
      <dgm:prSet/>
      <dgm:spPr/>
      <dgm:t>
        <a:bodyPr/>
        <a:lstStyle/>
        <a:p>
          <a:endParaRPr lang="en-GB"/>
        </a:p>
      </dgm:t>
    </dgm:pt>
    <dgm:pt modelId="{8CCDBCC7-EA1C-4226-826C-E0DA9E8738E5}" type="sibTrans" cxnId="{5252BC58-7D10-4B17-95C1-B54C683DACDF}">
      <dgm:prSet/>
      <dgm:spPr/>
      <dgm:t>
        <a:bodyPr/>
        <a:lstStyle/>
        <a:p>
          <a:endParaRPr lang="en-GB"/>
        </a:p>
      </dgm:t>
    </dgm:pt>
    <dgm:pt modelId="{E3050D32-BC59-42FB-96E1-EEC25DF776B3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 rezultātu vērsts budžets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6F05C28F-5516-4B75-A0D2-AC1EEC9D5466}" type="parTrans" cxnId="{F8C6DE55-7666-4FAF-971B-554B01324DDB}">
      <dgm:prSet/>
      <dgm:spPr/>
      <dgm:t>
        <a:bodyPr/>
        <a:lstStyle/>
        <a:p>
          <a:endParaRPr lang="en-GB"/>
        </a:p>
      </dgm:t>
    </dgm:pt>
    <dgm:pt modelId="{8991C800-9158-4429-8821-70C5B161790C}" type="sibTrans" cxnId="{F8C6DE55-7666-4FAF-971B-554B01324DDB}">
      <dgm:prSet/>
      <dgm:spPr/>
      <dgm:t>
        <a:bodyPr/>
        <a:lstStyle/>
        <a:p>
          <a:endParaRPr lang="en-GB"/>
        </a:p>
      </dgm:t>
    </dgm:pt>
    <dgm:pt modelId="{40386572-7E0D-432B-BEBF-C1F4F48580D6}">
      <dgm:prSet custT="1"/>
      <dgm:spPr/>
      <dgm:t>
        <a:bodyPr/>
        <a:lstStyle/>
        <a:p>
          <a:pPr algn="ctr" rtl="0"/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Vienkāršošana</a:t>
          </a:r>
          <a:endParaRPr lang="en-GB" sz="1100" b="1" kern="1200" dirty="0">
            <a:solidFill>
              <a:srgbClr val="33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19FE7-4880-4A17-826A-DF133D8898C0}" type="sibTrans" cxnId="{40E11534-D9AA-4EB1-A12B-6B66B1BBBBB1}">
      <dgm:prSet/>
      <dgm:spPr/>
      <dgm:t>
        <a:bodyPr/>
        <a:lstStyle/>
        <a:p>
          <a:endParaRPr lang="en-GB"/>
        </a:p>
      </dgm:t>
    </dgm:pt>
    <dgm:pt modelId="{4D237645-472E-4221-9E62-C95320FC3E68}" type="parTrans" cxnId="{40E11534-D9AA-4EB1-A12B-6B66B1BBBBB1}">
      <dgm:prSet/>
      <dgm:spPr/>
      <dgm:t>
        <a:bodyPr/>
        <a:lstStyle/>
        <a:p>
          <a:endParaRPr lang="en-GB"/>
        </a:p>
      </dgm:t>
    </dgm:pt>
    <dgm:pt modelId="{9C970AC5-DBC7-431C-9B1A-92823013A4B7}" type="pres">
      <dgm:prSet presAssocID="{C8E3C8BC-FF0B-4FB9-B539-4C38654564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AF4DAF-21E3-491D-B27E-38DFFA856281}" type="pres">
      <dgm:prSet presAssocID="{C8E3C8BC-FF0B-4FB9-B539-4C386545643F}" presName="children" presStyleCnt="0"/>
      <dgm:spPr/>
    </dgm:pt>
    <dgm:pt modelId="{7F1A20D1-49A9-43F6-9111-2E453B73C6F7}" type="pres">
      <dgm:prSet presAssocID="{C8E3C8BC-FF0B-4FB9-B539-4C386545643F}" presName="childPlaceholder" presStyleCnt="0"/>
      <dgm:spPr/>
    </dgm:pt>
    <dgm:pt modelId="{35FDBEC3-83CA-4554-9C5C-E35A91850145}" type="pres">
      <dgm:prSet presAssocID="{C8E3C8BC-FF0B-4FB9-B539-4C386545643F}" presName="circle" presStyleCnt="0"/>
      <dgm:spPr/>
    </dgm:pt>
    <dgm:pt modelId="{DA50A54E-62B2-490B-98AF-15835F33B9FF}" type="pres">
      <dgm:prSet presAssocID="{C8E3C8BC-FF0B-4FB9-B539-4C386545643F}" presName="quadrant1" presStyleLbl="node1" presStyleIdx="0" presStyleCnt="4" custScaleX="100000" custScaleY="97166" custLinFactNeighborX="14929" custLinFactNeighborY="261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4EEDB6-8263-44CA-8CD1-ABB6BEF026E3}" type="pres">
      <dgm:prSet presAssocID="{C8E3C8BC-FF0B-4FB9-B539-4C386545643F}" presName="quadrant2" presStyleLbl="node1" presStyleIdx="1" presStyleCnt="4" custScaleX="103220" custLinFactNeighborX="14929" custLinFactNeighborY="261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7784FF-18B1-4BD5-A0FF-C4226CE4C192}" type="pres">
      <dgm:prSet presAssocID="{C8E3C8BC-FF0B-4FB9-B539-4C386545643F}" presName="quadrant3" presStyleLbl="node1" presStyleIdx="2" presStyleCnt="4" custScaleX="104392" custLinFactNeighborX="14343" custLinFactNeighborY="255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31B58-F578-4703-BA65-2B934A52A488}" type="pres">
      <dgm:prSet presAssocID="{C8E3C8BC-FF0B-4FB9-B539-4C386545643F}" presName="quadrant4" presStyleLbl="node1" presStyleIdx="3" presStyleCnt="4" custLinFactNeighborX="15195" custLinFactNeighborY="248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9E7BC-B2DA-4B95-8F44-B25FD64273FB}" type="pres">
      <dgm:prSet presAssocID="{C8E3C8BC-FF0B-4FB9-B539-4C386545643F}" presName="quadrantPlaceholder" presStyleCnt="0"/>
      <dgm:spPr/>
    </dgm:pt>
    <dgm:pt modelId="{5097021F-63BE-445F-9171-D480AF56ED69}" type="pres">
      <dgm:prSet presAssocID="{C8E3C8BC-FF0B-4FB9-B539-4C386545643F}" presName="center1" presStyleLbl="fgShp" presStyleIdx="0" presStyleCnt="2" custLinFactNeighborX="43511" custLinFactNeighborY="84156"/>
      <dgm:spPr/>
    </dgm:pt>
    <dgm:pt modelId="{274FCE37-055A-45B9-8409-434B638AF544}" type="pres">
      <dgm:prSet presAssocID="{C8E3C8BC-FF0B-4FB9-B539-4C386545643F}" presName="center2" presStyleLbl="fgShp" presStyleIdx="1" presStyleCnt="2" custLinFactNeighborX="43511" custLinFactNeighborY="75545"/>
      <dgm:spPr/>
    </dgm:pt>
  </dgm:ptLst>
  <dgm:cxnLst>
    <dgm:cxn modelId="{F2A1F0B7-456F-40E5-9075-776B440E6EBE}" type="presOf" srcId="{E3050D32-BC59-42FB-96E1-EEC25DF776B3}" destId="{FDE31B58-F578-4703-BA65-2B934A52A488}" srcOrd="0" destOrd="0" presId="urn:microsoft.com/office/officeart/2005/8/layout/cycle4"/>
    <dgm:cxn modelId="{A6422B79-B5C7-42FA-A05D-580D64781C73}" type="presOf" srcId="{40386572-7E0D-432B-BEBF-C1F4F48580D6}" destId="{E77784FF-18B1-4BD5-A0FF-C4226CE4C192}" srcOrd="0" destOrd="0" presId="urn:microsoft.com/office/officeart/2005/8/layout/cycle4"/>
    <dgm:cxn modelId="{40E11534-D9AA-4EB1-A12B-6B66B1BBBBB1}" srcId="{C8E3C8BC-FF0B-4FB9-B539-4C386545643F}" destId="{40386572-7E0D-432B-BEBF-C1F4F48580D6}" srcOrd="2" destOrd="0" parTransId="{4D237645-472E-4221-9E62-C95320FC3E68}" sibTransId="{00D19FE7-4880-4A17-826A-DF133D8898C0}"/>
    <dgm:cxn modelId="{2662CEFF-8320-4B2C-B660-6595E196F327}" type="presOf" srcId="{C16DA99D-F53E-4E10-B876-3803BDECC5DD}" destId="{DA50A54E-62B2-490B-98AF-15835F33B9FF}" srcOrd="0" destOrd="0" presId="urn:microsoft.com/office/officeart/2005/8/layout/cycle4"/>
    <dgm:cxn modelId="{13E81397-5A7B-4ADB-913C-35697FD87EF1}" type="presOf" srcId="{C8E3C8BC-FF0B-4FB9-B539-4C386545643F}" destId="{9C970AC5-DBC7-431C-9B1A-92823013A4B7}" srcOrd="0" destOrd="0" presId="urn:microsoft.com/office/officeart/2005/8/layout/cycle4"/>
    <dgm:cxn modelId="{5252BC58-7D10-4B17-95C1-B54C683DACDF}" srcId="{C8E3C8BC-FF0B-4FB9-B539-4C386545643F}" destId="{F0DF3EA1-6FB2-4F9B-AE2A-96C1EA65A463}" srcOrd="1" destOrd="0" parTransId="{CBFBB9E6-A902-4E8E-B070-C2FFB47F573D}" sibTransId="{8CCDBCC7-EA1C-4226-826C-E0DA9E8738E5}"/>
    <dgm:cxn modelId="{E36C87BC-1D9B-4478-9519-0A751E9228A8}" srcId="{C8E3C8BC-FF0B-4FB9-B539-4C386545643F}" destId="{C16DA99D-F53E-4E10-B876-3803BDECC5DD}" srcOrd="0" destOrd="0" parTransId="{7A9D8006-F3A2-42BA-BCCB-B06022601DDF}" sibTransId="{2140AEF9-EE4E-4DE1-BEC0-550D7CEDDDB7}"/>
    <dgm:cxn modelId="{9389EE1A-581F-4A4F-8C55-101BE60E2275}" type="presOf" srcId="{F0DF3EA1-6FB2-4F9B-AE2A-96C1EA65A463}" destId="{C34EEDB6-8263-44CA-8CD1-ABB6BEF026E3}" srcOrd="0" destOrd="0" presId="urn:microsoft.com/office/officeart/2005/8/layout/cycle4"/>
    <dgm:cxn modelId="{F8C6DE55-7666-4FAF-971B-554B01324DDB}" srcId="{C8E3C8BC-FF0B-4FB9-B539-4C386545643F}" destId="{E3050D32-BC59-42FB-96E1-EEC25DF776B3}" srcOrd="3" destOrd="0" parTransId="{6F05C28F-5516-4B75-A0D2-AC1EEC9D5466}" sibTransId="{8991C800-9158-4429-8821-70C5B161790C}"/>
    <dgm:cxn modelId="{C2494A27-E114-4591-8C85-9E502B1A44BF}" type="presParOf" srcId="{9C970AC5-DBC7-431C-9B1A-92823013A4B7}" destId="{49AF4DAF-21E3-491D-B27E-38DFFA856281}" srcOrd="0" destOrd="0" presId="urn:microsoft.com/office/officeart/2005/8/layout/cycle4"/>
    <dgm:cxn modelId="{FBD49F08-086A-44E7-9B7B-D379BBAE8613}" type="presParOf" srcId="{49AF4DAF-21E3-491D-B27E-38DFFA856281}" destId="{7F1A20D1-49A9-43F6-9111-2E453B73C6F7}" srcOrd="0" destOrd="0" presId="urn:microsoft.com/office/officeart/2005/8/layout/cycle4"/>
    <dgm:cxn modelId="{DD71CB86-32F1-4EB6-B215-668CB61DD0DC}" type="presParOf" srcId="{9C970AC5-DBC7-431C-9B1A-92823013A4B7}" destId="{35FDBEC3-83CA-4554-9C5C-E35A91850145}" srcOrd="1" destOrd="0" presId="urn:microsoft.com/office/officeart/2005/8/layout/cycle4"/>
    <dgm:cxn modelId="{1D7AB5F5-2D0E-42CC-9B48-497DC280EDE0}" type="presParOf" srcId="{35FDBEC3-83CA-4554-9C5C-E35A91850145}" destId="{DA50A54E-62B2-490B-98AF-15835F33B9FF}" srcOrd="0" destOrd="0" presId="urn:microsoft.com/office/officeart/2005/8/layout/cycle4"/>
    <dgm:cxn modelId="{05723897-7B88-4D0F-A843-6960C16787E8}" type="presParOf" srcId="{35FDBEC3-83CA-4554-9C5C-E35A91850145}" destId="{C34EEDB6-8263-44CA-8CD1-ABB6BEF026E3}" srcOrd="1" destOrd="0" presId="urn:microsoft.com/office/officeart/2005/8/layout/cycle4"/>
    <dgm:cxn modelId="{B26FC697-3224-4A08-A648-07345015CF84}" type="presParOf" srcId="{35FDBEC3-83CA-4554-9C5C-E35A91850145}" destId="{E77784FF-18B1-4BD5-A0FF-C4226CE4C192}" srcOrd="2" destOrd="0" presId="urn:microsoft.com/office/officeart/2005/8/layout/cycle4"/>
    <dgm:cxn modelId="{3AF823E9-740F-4D6C-9C24-FA9D8A57D302}" type="presParOf" srcId="{35FDBEC3-83CA-4554-9C5C-E35A91850145}" destId="{FDE31B58-F578-4703-BA65-2B934A52A488}" srcOrd="3" destOrd="0" presId="urn:microsoft.com/office/officeart/2005/8/layout/cycle4"/>
    <dgm:cxn modelId="{7FB1506A-5355-4DE0-9CE0-91D5839A8924}" type="presParOf" srcId="{35FDBEC3-83CA-4554-9C5C-E35A91850145}" destId="{1509E7BC-B2DA-4B95-8F44-B25FD64273FB}" srcOrd="4" destOrd="0" presId="urn:microsoft.com/office/officeart/2005/8/layout/cycle4"/>
    <dgm:cxn modelId="{352A2640-07A0-46D3-8A15-2580F08E1A63}" type="presParOf" srcId="{9C970AC5-DBC7-431C-9B1A-92823013A4B7}" destId="{5097021F-63BE-445F-9171-D480AF56ED69}" srcOrd="2" destOrd="0" presId="urn:microsoft.com/office/officeart/2005/8/layout/cycle4"/>
    <dgm:cxn modelId="{382C5737-7620-493E-B1E5-CD3C8A173320}" type="presParOf" srcId="{9C970AC5-DBC7-431C-9B1A-92823013A4B7}" destId="{274FCE37-055A-45B9-8409-434B638AF54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271CC-670B-4B7F-8391-C74FA79FA9A2}" type="doc">
      <dgm:prSet loTypeId="urn:microsoft.com/office/officeart/2005/8/layout/radial3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ED368C07-63A6-4855-B323-42A70DFF2580}">
      <dgm:prSet phldrT="[Text]" custT="1"/>
      <dgm:spPr>
        <a:solidFill>
          <a:srgbClr val="CCECFF">
            <a:alpha val="50000"/>
          </a:srgbClr>
        </a:solidFill>
      </dgm:spPr>
      <dgm:t>
        <a:bodyPr/>
        <a:lstStyle/>
        <a:p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Nozaru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problēmas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vajadzības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A5AAB3BD-976B-49C0-9FBF-515FFA0B8EDF}" type="parTrans" cxnId="{80F2503D-F396-4787-B224-3B59A3685FA5}">
      <dgm:prSet/>
      <dgm:spPr/>
      <dgm:t>
        <a:bodyPr/>
        <a:lstStyle/>
        <a:p>
          <a:endParaRPr lang="en-GB"/>
        </a:p>
      </dgm:t>
    </dgm:pt>
    <dgm:pt modelId="{A259CC29-E2F2-48BB-9DD4-97497E40B907}" type="sibTrans" cxnId="{80F2503D-F396-4787-B224-3B59A3685FA5}">
      <dgm:prSet/>
      <dgm:spPr/>
      <dgm:t>
        <a:bodyPr/>
        <a:lstStyle/>
        <a:p>
          <a:endParaRPr lang="en-GB"/>
        </a:p>
      </dgm:t>
    </dgm:pt>
    <dgm:pt modelId="{306B6B8A-C852-4E98-8B29-DC92F495BADD}">
      <dgm:prSet phldrT="[Text]" custT="1"/>
      <dgm:spPr>
        <a:solidFill>
          <a:srgbClr val="CCECFF">
            <a:alpha val="57500"/>
          </a:srgbClr>
        </a:solidFill>
      </dgm:spPr>
      <dgm:t>
        <a:bodyPr/>
        <a:lstStyle/>
        <a:p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saimniecību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ekonomisk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dzīvotspēja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izturība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endParaRPr lang="en-GB" sz="1150" b="0" kern="1200" dirty="0">
            <a:solidFill>
              <a:srgbClr val="3366CC"/>
            </a:solidFill>
          </a:endParaRPr>
        </a:p>
      </dgm:t>
    </dgm:pt>
    <dgm:pt modelId="{923D88F5-128F-4085-A723-D0AEDB1C4BD3}" type="parTrans" cxnId="{5945AE6F-C9DB-4B32-ABE7-C2B02DD1E627}">
      <dgm:prSet/>
      <dgm:spPr/>
      <dgm:t>
        <a:bodyPr/>
        <a:lstStyle/>
        <a:p>
          <a:endParaRPr lang="en-GB"/>
        </a:p>
      </dgm:t>
    </dgm:pt>
    <dgm:pt modelId="{2FE8A079-064E-48B7-91B1-09C248B519FF}" type="sibTrans" cxnId="{5945AE6F-C9DB-4B32-ABE7-C2B02DD1E627}">
      <dgm:prSet/>
      <dgm:spPr/>
      <dgm:t>
        <a:bodyPr/>
        <a:lstStyle/>
        <a:p>
          <a:endParaRPr lang="en-GB"/>
        </a:p>
      </dgm:t>
    </dgm:pt>
    <dgm:pt modelId="{449F623F-2419-4928-A730-4D1AF39DEEBE}">
      <dgm:prSet phldrT="[Text]" custT="1"/>
      <dgm:spPr>
        <a:solidFill>
          <a:srgbClr val="CCECFF">
            <a:alpha val="80000"/>
          </a:srgbClr>
        </a:solidFill>
      </dgm:spPr>
      <dgm:t>
        <a:bodyPr/>
        <a:lstStyle/>
        <a:p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teritoriju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nākotne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(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izaugsme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darbvietas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paaud</a:t>
          </a:r>
          <a:r>
            <a:rPr lang="lv-LV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žu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nomaiņa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)</a:t>
          </a:r>
          <a:endParaRPr lang="en-GB" sz="12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BA254032-6095-4367-8A89-28877131E57F}" type="parTrans" cxnId="{4FE2BB97-0DB3-417A-B835-1FE8E35DF0DA}">
      <dgm:prSet/>
      <dgm:spPr/>
      <dgm:t>
        <a:bodyPr/>
        <a:lstStyle/>
        <a:p>
          <a:endParaRPr lang="en-GB"/>
        </a:p>
      </dgm:t>
    </dgm:pt>
    <dgm:pt modelId="{350E2B01-848A-4557-9D20-3B1C184749A1}" type="sibTrans" cxnId="{4FE2BB97-0DB3-417A-B835-1FE8E35DF0DA}">
      <dgm:prSet/>
      <dgm:spPr/>
      <dgm:t>
        <a:bodyPr/>
        <a:lstStyle/>
        <a:p>
          <a:endParaRPr lang="en-GB"/>
        </a:p>
      </dgm:t>
    </dgm:pt>
    <dgm:pt modelId="{60FC182D-A6B1-4B00-857F-0E2204EF4836}">
      <dgm:prSet custT="1"/>
      <dgm:spPr/>
      <dgm:t>
        <a:bodyPr/>
        <a:lstStyle/>
        <a:p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Vide /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(klimata pārmaiņas, resursu efektivitāte)</a:t>
          </a:r>
          <a:endParaRPr lang="en-US" sz="115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B6A5C116-A2BF-4D39-B57A-2D82A8AC98C8}" type="parTrans" cxnId="{C9376184-5EDE-4BAA-821B-04E484FC9E91}">
      <dgm:prSet/>
      <dgm:spPr/>
      <dgm:t>
        <a:bodyPr/>
        <a:lstStyle/>
        <a:p>
          <a:endParaRPr lang="en-GB"/>
        </a:p>
      </dgm:t>
    </dgm:pt>
    <dgm:pt modelId="{99DA069D-96DA-45B4-856F-0C6900550BA2}" type="sibTrans" cxnId="{C9376184-5EDE-4BAA-821B-04E484FC9E91}">
      <dgm:prSet/>
      <dgm:spPr/>
      <dgm:t>
        <a:bodyPr/>
        <a:lstStyle/>
        <a:p>
          <a:endParaRPr lang="en-GB"/>
        </a:p>
      </dgm:t>
    </dgm:pt>
    <dgm:pt modelId="{42E2D233-DC37-4743-BBA9-50E639F8B518}">
      <dgm:prSet phldrT="[Text]" custT="1"/>
      <dgm:spPr>
        <a:solidFill>
          <a:srgbClr val="CCECFF">
            <a:alpha val="72500"/>
          </a:srgbClr>
        </a:solidFill>
      </dgm:spPr>
      <dgm:t>
        <a:bodyPr/>
        <a:lstStyle/>
        <a:p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zināšanām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balstīta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lauksaimniecība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(pētniecība, inovācija, mācības, </a:t>
          </a:r>
          <a:r>
            <a:rPr lang="lv-LV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tehnoloģij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as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)</a:t>
          </a:r>
          <a:endParaRPr lang="en-GB" sz="11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8014FF87-69D0-4CC2-A583-FFB35F346DC5}" type="sibTrans" cxnId="{7C10CD6D-8459-46B2-90FB-1D707CECB67A}">
      <dgm:prSet/>
      <dgm:spPr/>
      <dgm:t>
        <a:bodyPr/>
        <a:lstStyle/>
        <a:p>
          <a:endParaRPr lang="en-GB"/>
        </a:p>
      </dgm:t>
    </dgm:pt>
    <dgm:pt modelId="{B0170CB6-CFCB-44C5-827C-8DF0D04A29A0}" type="parTrans" cxnId="{7C10CD6D-8459-46B2-90FB-1D707CECB67A}">
      <dgm:prSet/>
      <dgm:spPr/>
      <dgm:t>
        <a:bodyPr/>
        <a:lstStyle/>
        <a:p>
          <a:endParaRPr lang="en-GB"/>
        </a:p>
      </dgm:t>
    </dgm:pt>
    <dgm:pt modelId="{BC2EEBB3-5971-4663-A750-93E4B02338D0}" type="pres">
      <dgm:prSet presAssocID="{08D271CC-670B-4B7F-8391-C74FA79FA9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5FC997-FA04-4A24-9DA7-766F45C6BC0D}" type="pres">
      <dgm:prSet presAssocID="{08D271CC-670B-4B7F-8391-C74FA79FA9A2}" presName="radial" presStyleCnt="0">
        <dgm:presLayoutVars>
          <dgm:animLvl val="ctr"/>
        </dgm:presLayoutVars>
      </dgm:prSet>
      <dgm:spPr/>
    </dgm:pt>
    <dgm:pt modelId="{E1846BF4-2F33-4E17-9CDB-B1B75D9C0AF0}" type="pres">
      <dgm:prSet presAssocID="{ED368C07-63A6-4855-B323-42A70DFF2580}" presName="centerShape" presStyleLbl="vennNode1" presStyleIdx="0" presStyleCnt="5"/>
      <dgm:spPr/>
      <dgm:t>
        <a:bodyPr/>
        <a:lstStyle/>
        <a:p>
          <a:endParaRPr lang="en-GB"/>
        </a:p>
      </dgm:t>
    </dgm:pt>
    <dgm:pt modelId="{D896B8D2-458B-4546-B61C-D9C46E90628F}" type="pres">
      <dgm:prSet presAssocID="{306B6B8A-C852-4E98-8B29-DC92F495BADD}" presName="node" presStyleLbl="vennNode1" presStyleIdx="1" presStyleCnt="5" custScaleX="175500" custScaleY="118380" custRadScaleRad="82490" custRadScaleInc="-29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3C63F-8DB1-4576-965F-74E1537B6BFB}" type="pres">
      <dgm:prSet presAssocID="{60FC182D-A6B1-4B00-857F-0E2204EF4836}" presName="node" presStyleLbl="vennNode1" presStyleIdx="2" presStyleCnt="5" custScaleX="171818" custScaleY="126738" custRadScaleRad="117079" custRadScaleInc="-1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0BD9F-EFB7-4B18-9F37-5A6019117444}" type="pres">
      <dgm:prSet presAssocID="{42E2D233-DC37-4743-BBA9-50E639F8B518}" presName="node" presStyleLbl="vennNode1" presStyleIdx="3" presStyleCnt="5" custScaleX="190548" custScaleY="129727" custRadScaleRad="96986" custRadScaleInc="1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1E626-8B3C-4B11-A857-63D084E78257}" type="pres">
      <dgm:prSet presAssocID="{449F623F-2419-4928-A730-4D1AF39DEEBE}" presName="node" presStyleLbl="vennNode1" presStyleIdx="4" presStyleCnt="5" custScaleX="153445" custScaleY="150116" custRadScaleRad="114687" custRadScaleInc="-21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08087F-095D-4237-8CE0-5839AF91165E}" type="presOf" srcId="{ED368C07-63A6-4855-B323-42A70DFF2580}" destId="{E1846BF4-2F33-4E17-9CDB-B1B75D9C0AF0}" srcOrd="0" destOrd="0" presId="urn:microsoft.com/office/officeart/2005/8/layout/radial3"/>
    <dgm:cxn modelId="{80F2503D-F396-4787-B224-3B59A3685FA5}" srcId="{08D271CC-670B-4B7F-8391-C74FA79FA9A2}" destId="{ED368C07-63A6-4855-B323-42A70DFF2580}" srcOrd="0" destOrd="0" parTransId="{A5AAB3BD-976B-49C0-9FBF-515FFA0B8EDF}" sibTransId="{A259CC29-E2F2-48BB-9DD4-97497E40B907}"/>
    <dgm:cxn modelId="{4FE2BB97-0DB3-417A-B835-1FE8E35DF0DA}" srcId="{ED368C07-63A6-4855-B323-42A70DFF2580}" destId="{449F623F-2419-4928-A730-4D1AF39DEEBE}" srcOrd="3" destOrd="0" parTransId="{BA254032-6095-4367-8A89-28877131E57F}" sibTransId="{350E2B01-848A-4557-9D20-3B1C184749A1}"/>
    <dgm:cxn modelId="{664658E6-9FC1-49CC-A4A5-ABD5FBD2DA4D}" type="presOf" srcId="{08D271CC-670B-4B7F-8391-C74FA79FA9A2}" destId="{BC2EEBB3-5971-4663-A750-93E4B02338D0}" srcOrd="0" destOrd="0" presId="urn:microsoft.com/office/officeart/2005/8/layout/radial3"/>
    <dgm:cxn modelId="{A72F4C73-AC77-4DE5-83D4-DB5F4E327B68}" type="presOf" srcId="{306B6B8A-C852-4E98-8B29-DC92F495BADD}" destId="{D896B8D2-458B-4546-B61C-D9C46E90628F}" srcOrd="0" destOrd="0" presId="urn:microsoft.com/office/officeart/2005/8/layout/radial3"/>
    <dgm:cxn modelId="{7A0401D0-60BE-4099-9515-4F9512917CEB}" type="presOf" srcId="{449F623F-2419-4928-A730-4D1AF39DEEBE}" destId="{43E1E626-8B3C-4B11-A857-63D084E78257}" srcOrd="0" destOrd="0" presId="urn:microsoft.com/office/officeart/2005/8/layout/radial3"/>
    <dgm:cxn modelId="{5945AE6F-C9DB-4B32-ABE7-C2B02DD1E627}" srcId="{ED368C07-63A6-4855-B323-42A70DFF2580}" destId="{306B6B8A-C852-4E98-8B29-DC92F495BADD}" srcOrd="0" destOrd="0" parTransId="{923D88F5-128F-4085-A723-D0AEDB1C4BD3}" sibTransId="{2FE8A079-064E-48B7-91B1-09C248B519FF}"/>
    <dgm:cxn modelId="{7C10CD6D-8459-46B2-90FB-1D707CECB67A}" srcId="{ED368C07-63A6-4855-B323-42A70DFF2580}" destId="{42E2D233-DC37-4743-BBA9-50E639F8B518}" srcOrd="2" destOrd="0" parTransId="{B0170CB6-CFCB-44C5-827C-8DF0D04A29A0}" sibTransId="{8014FF87-69D0-4CC2-A583-FFB35F346DC5}"/>
    <dgm:cxn modelId="{29AB65D9-87F5-4F4D-A743-01D278EBF51C}" type="presOf" srcId="{42E2D233-DC37-4743-BBA9-50E639F8B518}" destId="{C850BD9F-EFB7-4B18-9F37-5A6019117444}" srcOrd="0" destOrd="0" presId="urn:microsoft.com/office/officeart/2005/8/layout/radial3"/>
    <dgm:cxn modelId="{C9376184-5EDE-4BAA-821B-04E484FC9E91}" srcId="{ED368C07-63A6-4855-B323-42A70DFF2580}" destId="{60FC182D-A6B1-4B00-857F-0E2204EF4836}" srcOrd="1" destOrd="0" parTransId="{B6A5C116-A2BF-4D39-B57A-2D82A8AC98C8}" sibTransId="{99DA069D-96DA-45B4-856F-0C6900550BA2}"/>
    <dgm:cxn modelId="{AB4F93EF-9394-4CE1-A6B8-50514D4271E9}" type="presOf" srcId="{60FC182D-A6B1-4B00-857F-0E2204EF4836}" destId="{39E3C63F-8DB1-4576-965F-74E1537B6BFB}" srcOrd="0" destOrd="0" presId="urn:microsoft.com/office/officeart/2005/8/layout/radial3"/>
    <dgm:cxn modelId="{769156F6-E649-41C5-99AF-B6CF8C365B1C}" type="presParOf" srcId="{BC2EEBB3-5971-4663-A750-93E4B02338D0}" destId="{855FC997-FA04-4A24-9DA7-766F45C6BC0D}" srcOrd="0" destOrd="0" presId="urn:microsoft.com/office/officeart/2005/8/layout/radial3"/>
    <dgm:cxn modelId="{68814627-B6F6-4B10-A3FF-C46A366C8F90}" type="presParOf" srcId="{855FC997-FA04-4A24-9DA7-766F45C6BC0D}" destId="{E1846BF4-2F33-4E17-9CDB-B1B75D9C0AF0}" srcOrd="0" destOrd="0" presId="urn:microsoft.com/office/officeart/2005/8/layout/radial3"/>
    <dgm:cxn modelId="{E0C4BBD1-1695-42AA-B6B5-F80F1D92A524}" type="presParOf" srcId="{855FC997-FA04-4A24-9DA7-766F45C6BC0D}" destId="{D896B8D2-458B-4546-B61C-D9C46E90628F}" srcOrd="1" destOrd="0" presId="urn:microsoft.com/office/officeart/2005/8/layout/radial3"/>
    <dgm:cxn modelId="{7806B92F-C134-4FFE-A666-F526EB85BA9D}" type="presParOf" srcId="{855FC997-FA04-4A24-9DA7-766F45C6BC0D}" destId="{39E3C63F-8DB1-4576-965F-74E1537B6BFB}" srcOrd="2" destOrd="0" presId="urn:microsoft.com/office/officeart/2005/8/layout/radial3"/>
    <dgm:cxn modelId="{506D4575-83C7-47DB-A813-A2D57E603EB5}" type="presParOf" srcId="{855FC997-FA04-4A24-9DA7-766F45C6BC0D}" destId="{C850BD9F-EFB7-4B18-9F37-5A6019117444}" srcOrd="3" destOrd="0" presId="urn:microsoft.com/office/officeart/2005/8/layout/radial3"/>
    <dgm:cxn modelId="{FC64D626-1813-47F1-AD67-C22BA8A4FE4D}" type="presParOf" srcId="{855FC997-FA04-4A24-9DA7-766F45C6BC0D}" destId="{43E1E626-8B3C-4B11-A857-63D084E7825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82772-CAF0-424B-ABEF-EAF740609B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9CBC58-3629-427B-8546-82295DA2715C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Stabili</a:t>
          </a:r>
          <a:r>
            <a:rPr lang="en-US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rādītāji</a:t>
          </a:r>
          <a:endParaRPr lang="en-GB" sz="18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88EDC912-9237-4E1F-963F-5AAFC3F5AAD7}" type="parTrans" cxnId="{4CCF12CC-EC19-4EDD-9A15-60EE72C746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2513094-93E3-4740-A87D-289CC4F634C3}" type="sibTrans" cxnId="{4CCF12CC-EC19-4EDD-9A15-60EE72C746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E3516D01-4ED6-4B01-9588-1A41ABD10070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Taču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hu-HU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labumus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nevar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uzskatīt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par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pašsaprotam</a:t>
          </a:r>
          <a:r>
            <a:rPr lang="lv-LV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iem</a:t>
          </a:r>
          <a:endParaRPr lang="en-GB" sz="16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7E962F2E-2695-491F-8B9F-7E535B38A7D7}" type="parTrans" cxnId="{51908FD7-E668-490E-907E-D7B7D5EE98E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671219A0-9BA6-433C-B107-4D7B1B3E325C}" type="sibTrans" cxnId="{51908FD7-E668-490E-907E-D7B7D5EE98E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45C0C83E-BE61-49B7-B657-CDC6853F261C}">
      <dgm:prSet phldrT="[Text]" custT="1"/>
      <dgm:spPr>
        <a:solidFill>
          <a:srgbClr val="CCECFF"/>
        </a:solidFill>
      </dgm:spPr>
      <dgm:t>
        <a:bodyPr/>
        <a:lstStyle/>
        <a:p>
          <a:r>
            <a:rPr lang="lv-LV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arbs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šajā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jomā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ir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jāturpina</a:t>
          </a:r>
          <a:endParaRPr lang="en-GB" sz="18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F96E5D25-C931-4E14-8DA7-6DA7CDBF1155}" type="parTrans" cxnId="{C1B08AC3-E671-40A5-A266-EC9D89502016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79E6222E-CEC6-4201-8FB1-E5F491EBE9F5}" type="sibTrans" cxnId="{C1B08AC3-E671-40A5-A266-EC9D89502016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D8247205-594B-4CE0-A8D6-7EB210857EB7}" type="pres">
      <dgm:prSet presAssocID="{79C82772-CAF0-424B-ABEF-EAF740609B42}" presName="Name0" presStyleCnt="0">
        <dgm:presLayoutVars>
          <dgm:dir/>
          <dgm:animLvl val="lvl"/>
          <dgm:resizeHandles val="exact"/>
        </dgm:presLayoutVars>
      </dgm:prSet>
      <dgm:spPr/>
    </dgm:pt>
    <dgm:pt modelId="{E26B7A37-FD9F-4022-ADD8-C406057C9F57}" type="pres">
      <dgm:prSet presAssocID="{239CBC58-3629-427B-8546-82295DA271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1DE48C-592D-45A8-8230-52B4B90F0B5B}" type="pres">
      <dgm:prSet presAssocID="{32513094-93E3-4740-A87D-289CC4F634C3}" presName="parTxOnlySpace" presStyleCnt="0"/>
      <dgm:spPr/>
    </dgm:pt>
    <dgm:pt modelId="{545D3AF2-B434-4940-B20E-09A1B5844A23}" type="pres">
      <dgm:prSet presAssocID="{E3516D01-4ED6-4B01-9588-1A41ABD10070}" presName="parTxOnly" presStyleLbl="node1" presStyleIdx="1" presStyleCnt="3" custScaleX="112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2A48A8-3859-4B7F-82FA-A9BECA560E80}" type="pres">
      <dgm:prSet presAssocID="{671219A0-9BA6-433C-B107-4D7B1B3E325C}" presName="parTxOnlySpace" presStyleCnt="0"/>
      <dgm:spPr/>
    </dgm:pt>
    <dgm:pt modelId="{47E5B681-AF04-44FE-9914-B3EA9F75A4DC}" type="pres">
      <dgm:prSet presAssocID="{45C0C83E-BE61-49B7-B657-CDC6853F261C}" presName="parTxOnly" presStyleLbl="node1" presStyleIdx="2" presStyleCnt="3" custLinFactNeighborX="51165" custLinFactNeighborY="-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C1BF25-E59A-4535-ABB3-D29B482F0A88}" type="presOf" srcId="{45C0C83E-BE61-49B7-B657-CDC6853F261C}" destId="{47E5B681-AF04-44FE-9914-B3EA9F75A4DC}" srcOrd="0" destOrd="0" presId="urn:microsoft.com/office/officeart/2005/8/layout/chevron1"/>
    <dgm:cxn modelId="{D67E9C06-B021-495C-AB89-F5FC99D8E0B6}" type="presOf" srcId="{239CBC58-3629-427B-8546-82295DA2715C}" destId="{E26B7A37-FD9F-4022-ADD8-C406057C9F57}" srcOrd="0" destOrd="0" presId="urn:microsoft.com/office/officeart/2005/8/layout/chevron1"/>
    <dgm:cxn modelId="{51908FD7-E668-490E-907E-D7B7D5EE98E4}" srcId="{79C82772-CAF0-424B-ABEF-EAF740609B42}" destId="{E3516D01-4ED6-4B01-9588-1A41ABD10070}" srcOrd="1" destOrd="0" parTransId="{7E962F2E-2695-491F-8B9F-7E535B38A7D7}" sibTransId="{671219A0-9BA6-433C-B107-4D7B1B3E325C}"/>
    <dgm:cxn modelId="{C1B08AC3-E671-40A5-A266-EC9D89502016}" srcId="{79C82772-CAF0-424B-ABEF-EAF740609B42}" destId="{45C0C83E-BE61-49B7-B657-CDC6853F261C}" srcOrd="2" destOrd="0" parTransId="{F96E5D25-C931-4E14-8DA7-6DA7CDBF1155}" sibTransId="{79E6222E-CEC6-4201-8FB1-E5F491EBE9F5}"/>
    <dgm:cxn modelId="{4CCF12CC-EC19-4EDD-9A15-60EE72C74639}" srcId="{79C82772-CAF0-424B-ABEF-EAF740609B42}" destId="{239CBC58-3629-427B-8546-82295DA2715C}" srcOrd="0" destOrd="0" parTransId="{88EDC912-9237-4E1F-963F-5AAFC3F5AAD7}" sibTransId="{32513094-93E3-4740-A87D-289CC4F634C3}"/>
    <dgm:cxn modelId="{4A7ABC59-4246-48B2-896C-2464257CA669}" type="presOf" srcId="{E3516D01-4ED6-4B01-9588-1A41ABD10070}" destId="{545D3AF2-B434-4940-B20E-09A1B5844A23}" srcOrd="0" destOrd="0" presId="urn:microsoft.com/office/officeart/2005/8/layout/chevron1"/>
    <dgm:cxn modelId="{2D862411-1841-4EBD-81BB-250C394908B0}" type="presOf" srcId="{79C82772-CAF0-424B-ABEF-EAF740609B42}" destId="{D8247205-594B-4CE0-A8D6-7EB210857EB7}" srcOrd="0" destOrd="0" presId="urn:microsoft.com/office/officeart/2005/8/layout/chevron1"/>
    <dgm:cxn modelId="{E7B3DC8B-CEFA-4328-B84A-3ABD06C5EA41}" type="presParOf" srcId="{D8247205-594B-4CE0-A8D6-7EB210857EB7}" destId="{E26B7A37-FD9F-4022-ADD8-C406057C9F57}" srcOrd="0" destOrd="0" presId="urn:microsoft.com/office/officeart/2005/8/layout/chevron1"/>
    <dgm:cxn modelId="{381EA475-E0DE-48A3-9B21-0EEFECE34669}" type="presParOf" srcId="{D8247205-594B-4CE0-A8D6-7EB210857EB7}" destId="{C21DE48C-592D-45A8-8230-52B4B90F0B5B}" srcOrd="1" destOrd="0" presId="urn:microsoft.com/office/officeart/2005/8/layout/chevron1"/>
    <dgm:cxn modelId="{F29DEDF4-949A-4BD0-B501-AFF350A74A85}" type="presParOf" srcId="{D8247205-594B-4CE0-A8D6-7EB210857EB7}" destId="{545D3AF2-B434-4940-B20E-09A1B5844A23}" srcOrd="2" destOrd="0" presId="urn:microsoft.com/office/officeart/2005/8/layout/chevron1"/>
    <dgm:cxn modelId="{F3403D44-F02D-4088-BC41-23D7902EDEF3}" type="presParOf" srcId="{D8247205-594B-4CE0-A8D6-7EB210857EB7}" destId="{F22A48A8-3859-4B7F-82FA-A9BECA560E80}" srcOrd="3" destOrd="0" presId="urn:microsoft.com/office/officeart/2005/8/layout/chevron1"/>
    <dgm:cxn modelId="{46BF1427-5754-4884-A5B4-1899489A5DD1}" type="presParOf" srcId="{D8247205-594B-4CE0-A8D6-7EB210857EB7}" destId="{47E5B681-AF04-44FE-9914-B3EA9F75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EBDFB-FD6E-4EC8-8A28-99148335967A}" type="doc">
      <dgm:prSet loTypeId="urn:microsoft.com/office/officeart/2005/8/layout/l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44359D90-FB3F-47D6-97C7-75DB66B696F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gudru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noturīgu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lauksaimniecības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nozari</a:t>
          </a:r>
          <a:endParaRPr lang="en-GB" sz="1200" strike="noStrike" kern="0" spc="-1" noProof="0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gm:t>
    </dgm:pt>
    <dgm:pt modelId="{A3F65188-516C-4C2B-98FD-D2109D901596}" type="parTrans" cxnId="{3DCBEFAF-8EE1-44E1-B5AF-ACA3483FF81A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1623419E-9B6F-4650-86EA-235EDD834C78}" type="sibTrans" cxnId="{3DCBEFAF-8EE1-44E1-B5AF-ACA3483FF81A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D9390F7-6772-4BE1-B0CA-D0E3BFBE1638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pPr rtl="0"/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Veicināt </a:t>
          </a:r>
          <a:r>
            <a:rPr lang="lv-LV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ūpi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īcību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klimata jomā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sniegt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ieguldījumu ES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mērķu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sasniegšanu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vides un klimata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jom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E92CC169-F772-4469-9F9E-C726D47B6133}" type="sibTrans" cxnId="{206577FB-C2B0-470F-89E5-10780EA329C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E06AC6FB-3F8D-4909-8672-7F6D4F27C9CC}" type="parTrans" cxnId="{206577FB-C2B0-470F-89E5-10780EA329C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6322B61-BA81-4727-8DF0-CD0D5A8378C1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soci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ālekonomisko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vidi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lauku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apvidos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9422883E-DAF7-4B14-9718-F4F89381F3E9}" type="sibTrans" cxnId="{CA5A9461-1354-46B2-8F56-7D0F8B7EC47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735C60ED-5476-4D06-84E0-3AD9F73181E7}" type="parTrans" cxnId="{CA5A9461-1354-46B2-8F56-7D0F8B7EC474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426961D2-4549-45B1-8C61-856967709726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zlabot</a:t>
          </a:r>
          <a:r>
            <a:rPr lang="en-GB" sz="1250" b="0" i="0" kern="0" dirty="0"/>
            <a:t> 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 bāzi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Vairāk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subsidiaritāte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sniegumu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 sinerģijas ar citām politikām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62EA850C-8288-4812-A4F2-B116BA92B87C}" type="sibTrans" cxnId="{376FB279-1646-4934-8027-4D5AFF585C9F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C4BA7353-E612-4336-82C0-18A8FD92A11A}" type="parTrans" cxnId="{376FB279-1646-4934-8027-4D5AFF585C9F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BAD6D150-3857-4CB9-9D3D-F62876339F5E}" type="pres">
      <dgm:prSet presAssocID="{485EBDFB-FD6E-4EC8-8A28-99148335967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1FBCCF1-9C08-48D7-8BC5-84FA1EF05F04}" type="pres">
      <dgm:prSet presAssocID="{44359D90-FB3F-47D6-97C7-75DB66B696F2}" presName="horFlow" presStyleCnt="0"/>
      <dgm:spPr/>
    </dgm:pt>
    <dgm:pt modelId="{AE58FB29-AA15-45B8-AF01-54E020405D93}" type="pres">
      <dgm:prSet presAssocID="{44359D90-FB3F-47D6-97C7-75DB66B696F2}" presName="bigChev" presStyleLbl="node1" presStyleIdx="0" presStyleCnt="4" custScaleX="213432"/>
      <dgm:spPr/>
      <dgm:t>
        <a:bodyPr/>
        <a:lstStyle/>
        <a:p>
          <a:endParaRPr lang="en-GB"/>
        </a:p>
      </dgm:t>
    </dgm:pt>
    <dgm:pt modelId="{D5B818E7-7EB1-4395-B2B3-2B2FF702E293}" type="pres">
      <dgm:prSet presAssocID="{44359D90-FB3F-47D6-97C7-75DB66B696F2}" presName="vSp" presStyleCnt="0"/>
      <dgm:spPr/>
    </dgm:pt>
    <dgm:pt modelId="{3302CEA8-8495-4DB1-9683-820C952FD700}" type="pres">
      <dgm:prSet presAssocID="{3D9390F7-6772-4BE1-B0CA-D0E3BFBE1638}" presName="horFlow" presStyleCnt="0"/>
      <dgm:spPr/>
    </dgm:pt>
    <dgm:pt modelId="{3DBAD366-5E38-4A4F-961C-4B7E0E20FDB3}" type="pres">
      <dgm:prSet presAssocID="{3D9390F7-6772-4BE1-B0CA-D0E3BFBE1638}" presName="bigChev" presStyleLbl="node1" presStyleIdx="1" presStyleCnt="4" custScaleX="213432" custLinFactNeighborX="-447" custLinFactNeighborY="-2229"/>
      <dgm:spPr/>
      <dgm:t>
        <a:bodyPr/>
        <a:lstStyle/>
        <a:p>
          <a:endParaRPr lang="en-GB"/>
        </a:p>
      </dgm:t>
    </dgm:pt>
    <dgm:pt modelId="{9337BC12-A97B-4F1A-9FE3-082281101E28}" type="pres">
      <dgm:prSet presAssocID="{3D9390F7-6772-4BE1-B0CA-D0E3BFBE1638}" presName="vSp" presStyleCnt="0"/>
      <dgm:spPr/>
    </dgm:pt>
    <dgm:pt modelId="{121360A6-9483-4D29-9E2F-DE290110E486}" type="pres">
      <dgm:prSet presAssocID="{36322B61-BA81-4727-8DF0-CD0D5A8378C1}" presName="horFlow" presStyleCnt="0"/>
      <dgm:spPr/>
    </dgm:pt>
    <dgm:pt modelId="{ABB737FA-827E-484E-8497-43B5E5872312}" type="pres">
      <dgm:prSet presAssocID="{36322B61-BA81-4727-8DF0-CD0D5A8378C1}" presName="bigChev" presStyleLbl="node1" presStyleIdx="2" presStyleCnt="4" custScaleX="213432"/>
      <dgm:spPr/>
      <dgm:t>
        <a:bodyPr/>
        <a:lstStyle/>
        <a:p>
          <a:endParaRPr lang="en-GB"/>
        </a:p>
      </dgm:t>
    </dgm:pt>
    <dgm:pt modelId="{47936F50-5E0E-4005-A729-D46FD67AEFB9}" type="pres">
      <dgm:prSet presAssocID="{36322B61-BA81-4727-8DF0-CD0D5A8378C1}" presName="vSp" presStyleCnt="0"/>
      <dgm:spPr/>
    </dgm:pt>
    <dgm:pt modelId="{98939BEF-D3FC-4738-A15A-E3F35D79AA0D}" type="pres">
      <dgm:prSet presAssocID="{426961D2-4549-45B1-8C61-856967709726}" presName="horFlow" presStyleCnt="0"/>
      <dgm:spPr/>
    </dgm:pt>
    <dgm:pt modelId="{50F8F203-7EA2-44BD-AD71-14E494469FE6}" type="pres">
      <dgm:prSet presAssocID="{426961D2-4549-45B1-8C61-856967709726}" presName="bigChev" presStyleLbl="node1" presStyleIdx="3" presStyleCnt="4" custScaleX="213432"/>
      <dgm:spPr/>
      <dgm:t>
        <a:bodyPr/>
        <a:lstStyle/>
        <a:p>
          <a:endParaRPr lang="en-GB"/>
        </a:p>
      </dgm:t>
    </dgm:pt>
  </dgm:ptLst>
  <dgm:cxnLst>
    <dgm:cxn modelId="{6F3CD1A7-95AE-4FB5-81E1-5F946023E671}" type="presOf" srcId="{36322B61-BA81-4727-8DF0-CD0D5A8378C1}" destId="{ABB737FA-827E-484E-8497-43B5E5872312}" srcOrd="0" destOrd="0" presId="urn:microsoft.com/office/officeart/2005/8/layout/lProcess3"/>
    <dgm:cxn modelId="{376FB279-1646-4934-8027-4D5AFF585C9F}" srcId="{485EBDFB-FD6E-4EC8-8A28-99148335967A}" destId="{426961D2-4549-45B1-8C61-856967709726}" srcOrd="3" destOrd="0" parTransId="{C4BA7353-E612-4336-82C0-18A8FD92A11A}" sibTransId="{62EA850C-8288-4812-A4F2-B116BA92B87C}"/>
    <dgm:cxn modelId="{206577FB-C2B0-470F-89E5-10780EA329C2}" srcId="{485EBDFB-FD6E-4EC8-8A28-99148335967A}" destId="{3D9390F7-6772-4BE1-B0CA-D0E3BFBE1638}" srcOrd="1" destOrd="0" parTransId="{E06AC6FB-3F8D-4909-8672-7F6D4F27C9CC}" sibTransId="{E92CC169-F772-4469-9F9E-C726D47B6133}"/>
    <dgm:cxn modelId="{DAE99655-A655-4E1B-9A08-ECB549182670}" type="presOf" srcId="{426961D2-4549-45B1-8C61-856967709726}" destId="{50F8F203-7EA2-44BD-AD71-14E494469FE6}" srcOrd="0" destOrd="0" presId="urn:microsoft.com/office/officeart/2005/8/layout/lProcess3"/>
    <dgm:cxn modelId="{BFFA6BA2-0EB7-4F9B-99D0-8224BDB1A25C}" type="presOf" srcId="{44359D90-FB3F-47D6-97C7-75DB66B696F2}" destId="{AE58FB29-AA15-45B8-AF01-54E020405D93}" srcOrd="0" destOrd="0" presId="urn:microsoft.com/office/officeart/2005/8/layout/lProcess3"/>
    <dgm:cxn modelId="{ED132352-94FA-4DA7-9A15-9C2B00C36B9A}" type="presOf" srcId="{485EBDFB-FD6E-4EC8-8A28-99148335967A}" destId="{BAD6D150-3857-4CB9-9D3D-F62876339F5E}" srcOrd="0" destOrd="0" presId="urn:microsoft.com/office/officeart/2005/8/layout/lProcess3"/>
    <dgm:cxn modelId="{CA5A9461-1354-46B2-8F56-7D0F8B7EC474}" srcId="{485EBDFB-FD6E-4EC8-8A28-99148335967A}" destId="{36322B61-BA81-4727-8DF0-CD0D5A8378C1}" srcOrd="2" destOrd="0" parTransId="{735C60ED-5476-4D06-84E0-3AD9F73181E7}" sibTransId="{9422883E-DAF7-4B14-9718-F4F89381F3E9}"/>
    <dgm:cxn modelId="{3DCBEFAF-8EE1-44E1-B5AF-ACA3483FF81A}" srcId="{485EBDFB-FD6E-4EC8-8A28-99148335967A}" destId="{44359D90-FB3F-47D6-97C7-75DB66B696F2}" srcOrd="0" destOrd="0" parTransId="{A3F65188-516C-4C2B-98FD-D2109D901596}" sibTransId="{1623419E-9B6F-4650-86EA-235EDD834C78}"/>
    <dgm:cxn modelId="{987F914C-F7CC-430F-9390-DE74978A1A87}" type="presOf" srcId="{3D9390F7-6772-4BE1-B0CA-D0E3BFBE1638}" destId="{3DBAD366-5E38-4A4F-961C-4B7E0E20FDB3}" srcOrd="0" destOrd="0" presId="urn:microsoft.com/office/officeart/2005/8/layout/lProcess3"/>
    <dgm:cxn modelId="{651C6268-33BC-4000-BA22-82652ABA74A6}" type="presParOf" srcId="{BAD6D150-3857-4CB9-9D3D-F62876339F5E}" destId="{D1FBCCF1-9C08-48D7-8BC5-84FA1EF05F04}" srcOrd="0" destOrd="0" presId="urn:microsoft.com/office/officeart/2005/8/layout/lProcess3"/>
    <dgm:cxn modelId="{E44B99C0-B078-4E42-8054-3BDB2EB93191}" type="presParOf" srcId="{D1FBCCF1-9C08-48D7-8BC5-84FA1EF05F04}" destId="{AE58FB29-AA15-45B8-AF01-54E020405D93}" srcOrd="0" destOrd="0" presId="urn:microsoft.com/office/officeart/2005/8/layout/lProcess3"/>
    <dgm:cxn modelId="{585A593D-093E-4945-A925-C5BA4D2A5E4B}" type="presParOf" srcId="{BAD6D150-3857-4CB9-9D3D-F62876339F5E}" destId="{D5B818E7-7EB1-4395-B2B3-2B2FF702E293}" srcOrd="1" destOrd="0" presId="urn:microsoft.com/office/officeart/2005/8/layout/lProcess3"/>
    <dgm:cxn modelId="{27867B69-5EE4-4A8E-9FAF-74362A78875E}" type="presParOf" srcId="{BAD6D150-3857-4CB9-9D3D-F62876339F5E}" destId="{3302CEA8-8495-4DB1-9683-820C952FD700}" srcOrd="2" destOrd="0" presId="urn:microsoft.com/office/officeart/2005/8/layout/lProcess3"/>
    <dgm:cxn modelId="{05E003C7-6D92-454C-A41B-CC61D035E18C}" type="presParOf" srcId="{3302CEA8-8495-4DB1-9683-820C952FD700}" destId="{3DBAD366-5E38-4A4F-961C-4B7E0E20FDB3}" srcOrd="0" destOrd="0" presId="urn:microsoft.com/office/officeart/2005/8/layout/lProcess3"/>
    <dgm:cxn modelId="{F21A953E-750A-4249-A6E2-B9F35EF872EE}" type="presParOf" srcId="{BAD6D150-3857-4CB9-9D3D-F62876339F5E}" destId="{9337BC12-A97B-4F1A-9FE3-082281101E28}" srcOrd="3" destOrd="0" presId="urn:microsoft.com/office/officeart/2005/8/layout/lProcess3"/>
    <dgm:cxn modelId="{B9F27F71-C8FC-41E6-9209-3CC1D19D0ADD}" type="presParOf" srcId="{BAD6D150-3857-4CB9-9D3D-F62876339F5E}" destId="{121360A6-9483-4D29-9E2F-DE290110E486}" srcOrd="4" destOrd="0" presId="urn:microsoft.com/office/officeart/2005/8/layout/lProcess3"/>
    <dgm:cxn modelId="{E2496DF4-F314-462B-B704-B54E62C60B08}" type="presParOf" srcId="{121360A6-9483-4D29-9E2F-DE290110E486}" destId="{ABB737FA-827E-484E-8497-43B5E5872312}" srcOrd="0" destOrd="0" presId="urn:microsoft.com/office/officeart/2005/8/layout/lProcess3"/>
    <dgm:cxn modelId="{29354D03-EF2B-450B-96FB-6F1BEEC06DFB}" type="presParOf" srcId="{BAD6D150-3857-4CB9-9D3D-F62876339F5E}" destId="{47936F50-5E0E-4005-A729-D46FD67AEFB9}" srcOrd="5" destOrd="0" presId="urn:microsoft.com/office/officeart/2005/8/layout/lProcess3"/>
    <dgm:cxn modelId="{0451DBBA-9491-4E11-9F0B-8BF85E78C545}" type="presParOf" srcId="{BAD6D150-3857-4CB9-9D3D-F62876339F5E}" destId="{98939BEF-D3FC-4738-A15A-E3F35D79AA0D}" srcOrd="6" destOrd="0" presId="urn:microsoft.com/office/officeart/2005/8/layout/lProcess3"/>
    <dgm:cxn modelId="{E8583AC8-7CDC-4EC3-850F-972C58A5922C}" type="presParOf" srcId="{98939BEF-D3FC-4738-A15A-E3F35D79AA0D}" destId="{50F8F203-7EA2-44BD-AD71-14E494469FE6}" srcOrd="0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0CB1D-ABD1-4125-A4D5-2ACBA4A8E6AF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EE0518-6C7E-4EDE-9BF4-7A63FEE15FD3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GB" sz="16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E</a:t>
          </a:r>
          <a:r>
            <a:rPr lang="lv-LV" sz="16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 līmenis </a:t>
          </a:r>
          <a:endParaRPr lang="en-GB" sz="16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F3B5D8E2-6258-4D67-B736-B065A3666A8D}" type="parTrans" cxnId="{D097CE73-DADC-4097-AD64-19126E23D0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84A67AAA-0767-4478-9B56-B2FE04B9795A}" type="sibTrans" cxnId="{D097CE73-DADC-4097-AD64-19126E23D039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1517287E-D715-448F-9BA3-AAD2558F98F3}">
      <dgm:prSet phldrT="[Text]" custT="1"/>
      <dgm:spPr>
        <a:ln>
          <a:solidFill>
            <a:schemeClr val="accent5">
              <a:lumMod val="90000"/>
              <a:alpha val="90000"/>
            </a:schemeClr>
          </a:solidFill>
        </a:ln>
      </dgm:spPr>
      <dgm:t>
        <a:bodyPr/>
        <a:lstStyle/>
        <a:p>
          <a:pPr algn="ctr"/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KLP</a:t>
          </a:r>
          <a:r>
            <a:rPr lang="lv-LV" sz="1600" kern="0" dirty="0"/>
            <a:t> </a:t>
          </a:r>
          <a:r>
            <a:rPr lang="lv-LV" sz="16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mērķi</a:t>
          </a:r>
          <a:r>
            <a:rPr lang="lv-LV" sz="1600" kern="0" dirty="0"/>
            <a:t/>
          </a:r>
          <a:br>
            <a:rPr lang="lv-LV" sz="1600" kern="0" dirty="0"/>
          </a:b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Plaši</a:t>
          </a:r>
          <a:r>
            <a:rPr lang="lv-LV" sz="1600" kern="0" dirty="0"/>
            <a:t> </a:t>
          </a: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intervences</a:t>
          </a:r>
          <a:r>
            <a:rPr lang="lv-LV" sz="1600" kern="0" dirty="0"/>
            <a:t> </a:t>
          </a: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veidi</a:t>
          </a:r>
          <a:r>
            <a:rPr lang="lv-LV" sz="1600" kern="0" dirty="0"/>
            <a:t/>
          </a:r>
          <a:br>
            <a:rPr lang="lv-LV" sz="1600" kern="0" dirty="0"/>
          </a:br>
          <a:r>
            <a:rPr lang="lv-LV" sz="16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Pamatprasības</a:t>
          </a:r>
          <a:endParaRPr lang="en-GB" sz="16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F69542AD-2CBA-44F4-B456-36829472FF7D}" type="parTrans" cxnId="{014D544A-6CFB-464D-8669-444354ED75A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026D220F-4247-49F7-9D7B-9B3E1B9BF315}" type="sibTrans" cxnId="{014D544A-6CFB-464D-8669-444354ED75A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9051931A-2489-47FF-95D5-83D0EA6181F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lv-LV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Dalībvalstis</a:t>
          </a:r>
          <a:r>
            <a:rPr lang="en-GB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</a:t>
          </a:r>
          <a:r>
            <a:rPr lang="lv-LV" sz="1400" b="1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Reģions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060618AC-F383-4E14-993D-B233D79BCFBA}" type="parTrans" cxnId="{75075702-0614-415A-801B-0DEBDFA6ACD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C0AFDEE3-A5AB-4AF2-B390-06F94C9A8CDA}" type="sibTrans" cxnId="{75075702-0614-415A-801B-0DEBDFA6ACD0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56092629-CF2C-4BCF-AB01-3E5E5A681AE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Izplānot</a:t>
          </a:r>
          <a:r>
            <a:rPr lang="en-GB" sz="1500" kern="0" dirty="0" smtClean="0"/>
            <a:t> 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pasākum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us/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intervences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,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kas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atspoguļo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tu</a:t>
          </a:r>
          <a:r>
            <a:rPr lang="en-GB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ES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mērķus</a:t>
          </a:r>
          <a:r>
            <a:rPr lang="en-GB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un</a:t>
          </a:r>
          <a:r>
            <a:rPr lang="lv-LV" sz="1500" kern="0" dirty="0" smtClean="0"/>
            <a:t> </a:t>
          </a:r>
          <a:r>
            <a:rPr lang="en-GB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dažādās</a:t>
          </a:r>
          <a:r>
            <a:rPr lang="en-GB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vajadzības</a:t>
          </a:r>
          <a:endParaRPr lang="en-GB" sz="1500" b="0" kern="0" dirty="0" smtClean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udžeta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sadalījums</a:t>
          </a:r>
          <a:r>
            <a:rPr lang="en-GB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un</a:t>
          </a:r>
          <a:r>
            <a:rPr lang="en-GB" sz="1500" kern="0" dirty="0" smtClean="0"/>
            <a:t> 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mērķ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iestatījums</a:t>
          </a:r>
          <a:endParaRPr lang="en-GB" sz="1500" b="0" kern="0" dirty="0" smtClean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lv-LV" sz="1500" kern="0" dirty="0" smtClean="0"/>
            <a:t> </a:t>
          </a:r>
          <a:r>
            <a:rPr lang="en-GB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D</a:t>
          </a:r>
          <a:r>
            <a:rPr lang="lv-LV" sz="150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arbības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pārskatu</a:t>
          </a:r>
          <a:r>
            <a:rPr lang="lv-LV" sz="1500" kern="0" dirty="0" smtClean="0"/>
            <a:t> </a:t>
          </a:r>
          <a:r>
            <a:rPr lang="lv-LV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sniegšana</a:t>
          </a:r>
          <a:r>
            <a:rPr lang="hu-HU" sz="150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5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gm:t>
    </dgm:pt>
    <dgm:pt modelId="{729FEEE1-CBED-41F4-88DC-E353C582A04D}" type="parTrans" cxnId="{7F252E47-EA6B-4F31-8461-E61D41AC85A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8A3CD88-F789-4D10-AE71-B2EA36A31A4A}" type="sibTrans" cxnId="{7F252E47-EA6B-4F31-8461-E61D41AC85A2}">
      <dgm:prSet/>
      <dgm:spPr/>
      <dgm:t>
        <a:bodyPr/>
        <a:lstStyle/>
        <a:p>
          <a:endParaRPr lang="en-GB">
            <a:solidFill>
              <a:srgbClr val="3366CC"/>
            </a:solidFill>
          </a:endParaRPr>
        </a:p>
      </dgm:t>
    </dgm:pt>
    <dgm:pt modelId="{395A371A-26CD-4BDD-BFEB-1246FF7DA82E}" type="pres">
      <dgm:prSet presAssocID="{5D90CB1D-ABD1-4125-A4D5-2ACBA4A8E6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A2348BC-351E-461E-AAFD-47D0F71FFA1C}" type="pres">
      <dgm:prSet presAssocID="{0EEE0518-6C7E-4EDE-9BF4-7A63FEE15FD3}" presName="horFlow" presStyleCnt="0"/>
      <dgm:spPr/>
    </dgm:pt>
    <dgm:pt modelId="{6D6C3A0A-8BA1-4275-8838-D0DC42C10A14}" type="pres">
      <dgm:prSet presAssocID="{0EEE0518-6C7E-4EDE-9BF4-7A63FEE15FD3}" presName="bigChev" presStyleLbl="node1" presStyleIdx="0" presStyleCnt="2"/>
      <dgm:spPr/>
      <dgm:t>
        <a:bodyPr/>
        <a:lstStyle/>
        <a:p>
          <a:endParaRPr lang="en-GB"/>
        </a:p>
      </dgm:t>
    </dgm:pt>
    <dgm:pt modelId="{01C8D5AB-C86A-4144-903C-05C30733393A}" type="pres">
      <dgm:prSet presAssocID="{F69542AD-2CBA-44F4-B456-36829472FF7D}" presName="parTrans" presStyleCnt="0"/>
      <dgm:spPr/>
    </dgm:pt>
    <dgm:pt modelId="{2A7C01AA-CCCD-4F04-8BA2-41F2E1DDD200}" type="pres">
      <dgm:prSet presAssocID="{1517287E-D715-448F-9BA3-AAD2558F98F3}" presName="node" presStyleLbl="alignAccFollowNode1" presStyleIdx="0" presStyleCnt="2" custScaleX="339629" custScaleY="171643" custLinFactNeighborX="-29003" custLinFactNeighborY="20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984EDF-A370-4B06-8CD2-A41C1F27C551}" type="pres">
      <dgm:prSet presAssocID="{0EEE0518-6C7E-4EDE-9BF4-7A63FEE15FD3}" presName="vSp" presStyleCnt="0"/>
      <dgm:spPr/>
    </dgm:pt>
    <dgm:pt modelId="{3146B144-4A35-4F18-BF30-E18BF580B8F8}" type="pres">
      <dgm:prSet presAssocID="{9051931A-2489-47FF-95D5-83D0EA6181FB}" presName="horFlow" presStyleCnt="0"/>
      <dgm:spPr/>
    </dgm:pt>
    <dgm:pt modelId="{2A38ADB3-3252-4C15-B20F-2254E9A4E5E8}" type="pres">
      <dgm:prSet presAssocID="{9051931A-2489-47FF-95D5-83D0EA6181FB}" presName="bigChev" presStyleLbl="node1" presStyleIdx="1" presStyleCnt="2"/>
      <dgm:spPr/>
      <dgm:t>
        <a:bodyPr/>
        <a:lstStyle/>
        <a:p>
          <a:endParaRPr lang="en-GB"/>
        </a:p>
      </dgm:t>
    </dgm:pt>
    <dgm:pt modelId="{1ADBF7EB-110B-4705-BDC8-56D917080E93}" type="pres">
      <dgm:prSet presAssocID="{729FEEE1-CBED-41F4-88DC-E353C582A04D}" presName="parTrans" presStyleCnt="0"/>
      <dgm:spPr/>
    </dgm:pt>
    <dgm:pt modelId="{611E1629-7578-4819-9728-323AD0029192}" type="pres">
      <dgm:prSet presAssocID="{56092629-CF2C-4BCF-AB01-3E5E5A681AEA}" presName="node" presStyleLbl="alignAccFollowNode1" presStyleIdx="1" presStyleCnt="2" custScaleX="330418" custScaleY="161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252E47-EA6B-4F31-8461-E61D41AC85A2}" srcId="{9051931A-2489-47FF-95D5-83D0EA6181FB}" destId="{56092629-CF2C-4BCF-AB01-3E5E5A681AEA}" srcOrd="0" destOrd="0" parTransId="{729FEEE1-CBED-41F4-88DC-E353C582A04D}" sibTransId="{38A3CD88-F789-4D10-AE71-B2EA36A31A4A}"/>
    <dgm:cxn modelId="{D097CE73-DADC-4097-AD64-19126E23D039}" srcId="{5D90CB1D-ABD1-4125-A4D5-2ACBA4A8E6AF}" destId="{0EEE0518-6C7E-4EDE-9BF4-7A63FEE15FD3}" srcOrd="0" destOrd="0" parTransId="{F3B5D8E2-6258-4D67-B736-B065A3666A8D}" sibTransId="{84A67AAA-0767-4478-9B56-B2FE04B9795A}"/>
    <dgm:cxn modelId="{014D544A-6CFB-464D-8669-444354ED75A0}" srcId="{0EEE0518-6C7E-4EDE-9BF4-7A63FEE15FD3}" destId="{1517287E-D715-448F-9BA3-AAD2558F98F3}" srcOrd="0" destOrd="0" parTransId="{F69542AD-2CBA-44F4-B456-36829472FF7D}" sibTransId="{026D220F-4247-49F7-9D7B-9B3E1B9BF315}"/>
    <dgm:cxn modelId="{FB7DB8CF-27F4-437A-B7FE-997AB00AA7DA}" type="presOf" srcId="{0EEE0518-6C7E-4EDE-9BF4-7A63FEE15FD3}" destId="{6D6C3A0A-8BA1-4275-8838-D0DC42C10A14}" srcOrd="0" destOrd="0" presId="urn:microsoft.com/office/officeart/2005/8/layout/lProcess3"/>
    <dgm:cxn modelId="{DD7DB9CE-093C-4541-8983-5368E79C29BA}" type="presOf" srcId="{9051931A-2489-47FF-95D5-83D0EA6181FB}" destId="{2A38ADB3-3252-4C15-B20F-2254E9A4E5E8}" srcOrd="0" destOrd="0" presId="urn:microsoft.com/office/officeart/2005/8/layout/lProcess3"/>
    <dgm:cxn modelId="{8448C5B8-3ADB-490A-BDD1-010893437A4D}" type="presOf" srcId="{56092629-CF2C-4BCF-AB01-3E5E5A681AEA}" destId="{611E1629-7578-4819-9728-323AD0029192}" srcOrd="0" destOrd="0" presId="urn:microsoft.com/office/officeart/2005/8/layout/lProcess3"/>
    <dgm:cxn modelId="{607F6186-B4DA-4CB2-9F51-FFA66469ADF3}" type="presOf" srcId="{1517287E-D715-448F-9BA3-AAD2558F98F3}" destId="{2A7C01AA-CCCD-4F04-8BA2-41F2E1DDD200}" srcOrd="0" destOrd="0" presId="urn:microsoft.com/office/officeart/2005/8/layout/lProcess3"/>
    <dgm:cxn modelId="{B2D3080F-0EE9-4B87-8CC3-410FD35A76FE}" type="presOf" srcId="{5D90CB1D-ABD1-4125-A4D5-2ACBA4A8E6AF}" destId="{395A371A-26CD-4BDD-BFEB-1246FF7DA82E}" srcOrd="0" destOrd="0" presId="urn:microsoft.com/office/officeart/2005/8/layout/lProcess3"/>
    <dgm:cxn modelId="{75075702-0614-415A-801B-0DEBDFA6ACD0}" srcId="{5D90CB1D-ABD1-4125-A4D5-2ACBA4A8E6AF}" destId="{9051931A-2489-47FF-95D5-83D0EA6181FB}" srcOrd="1" destOrd="0" parTransId="{060618AC-F383-4E14-993D-B233D79BCFBA}" sibTransId="{C0AFDEE3-A5AB-4AF2-B390-06F94C9A8CDA}"/>
    <dgm:cxn modelId="{AF725A47-A80A-47D6-BFD7-BA446C10DF32}" type="presParOf" srcId="{395A371A-26CD-4BDD-BFEB-1246FF7DA82E}" destId="{3A2348BC-351E-461E-AAFD-47D0F71FFA1C}" srcOrd="0" destOrd="0" presId="urn:microsoft.com/office/officeart/2005/8/layout/lProcess3"/>
    <dgm:cxn modelId="{F15A3A19-0A2A-4D10-9A0B-DAF757BBB523}" type="presParOf" srcId="{3A2348BC-351E-461E-AAFD-47D0F71FFA1C}" destId="{6D6C3A0A-8BA1-4275-8838-D0DC42C10A14}" srcOrd="0" destOrd="0" presId="urn:microsoft.com/office/officeart/2005/8/layout/lProcess3"/>
    <dgm:cxn modelId="{EBE8BB2F-FD56-4BEF-9186-9EC87FADD63A}" type="presParOf" srcId="{3A2348BC-351E-461E-AAFD-47D0F71FFA1C}" destId="{01C8D5AB-C86A-4144-903C-05C30733393A}" srcOrd="1" destOrd="0" presId="urn:microsoft.com/office/officeart/2005/8/layout/lProcess3"/>
    <dgm:cxn modelId="{AE9960D8-016C-499A-B2F8-EBFC6BB843B8}" type="presParOf" srcId="{3A2348BC-351E-461E-AAFD-47D0F71FFA1C}" destId="{2A7C01AA-CCCD-4F04-8BA2-41F2E1DDD200}" srcOrd="2" destOrd="0" presId="urn:microsoft.com/office/officeart/2005/8/layout/lProcess3"/>
    <dgm:cxn modelId="{1A6B8615-B1DF-4B71-A0FA-82A57AD511DF}" type="presParOf" srcId="{395A371A-26CD-4BDD-BFEB-1246FF7DA82E}" destId="{28984EDF-A370-4B06-8CD2-A41C1F27C551}" srcOrd="1" destOrd="0" presId="urn:microsoft.com/office/officeart/2005/8/layout/lProcess3"/>
    <dgm:cxn modelId="{22A006A7-9AFD-4A58-AEC5-3724148ABBB5}" type="presParOf" srcId="{395A371A-26CD-4BDD-BFEB-1246FF7DA82E}" destId="{3146B144-4A35-4F18-BF30-E18BF580B8F8}" srcOrd="2" destOrd="0" presId="urn:microsoft.com/office/officeart/2005/8/layout/lProcess3"/>
    <dgm:cxn modelId="{D6019CF1-6D4A-4677-A0E4-D8504F71421D}" type="presParOf" srcId="{3146B144-4A35-4F18-BF30-E18BF580B8F8}" destId="{2A38ADB3-3252-4C15-B20F-2254E9A4E5E8}" srcOrd="0" destOrd="0" presId="urn:microsoft.com/office/officeart/2005/8/layout/lProcess3"/>
    <dgm:cxn modelId="{46D0CB3D-BC67-4B42-9D66-D3A9EEEFE661}" type="presParOf" srcId="{3146B144-4A35-4F18-BF30-E18BF580B8F8}" destId="{1ADBF7EB-110B-4705-BDC8-56D917080E93}" srcOrd="1" destOrd="0" presId="urn:microsoft.com/office/officeart/2005/8/layout/lProcess3"/>
    <dgm:cxn modelId="{6B78E00A-DF49-44AD-BB5A-DD28227598E9}" type="presParOf" srcId="{3146B144-4A35-4F18-BF30-E18BF580B8F8}" destId="{611E1629-7578-4819-9728-323AD002919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A54E-62B2-490B-98AF-15835F33B9FF}">
      <dsp:nvSpPr>
        <dsp:cNvPr id="0" name=""/>
        <dsp:cNvSpPr/>
      </dsp:nvSpPr>
      <dsp:spPr>
        <a:xfrm>
          <a:off x="1008115" y="670850"/>
          <a:ext cx="1606941" cy="1561401"/>
        </a:xfrm>
        <a:prstGeom prst="pieWedg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Ieguldījumi</a:t>
          </a:r>
          <a:r>
            <a:rPr lang="en-US" sz="110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ES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prioritātēs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ilgtspējīgas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attīstības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politikas</a:t>
          </a:r>
          <a:r>
            <a:rPr lang="en-US" sz="11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saskaņotība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1478777" y="1128174"/>
        <a:ext cx="1136279" cy="1104077"/>
      </dsp:txXfrm>
    </dsp:sp>
    <dsp:sp modelId="{C34EEDB6-8263-44CA-8CD1-ABB6BEF026E3}">
      <dsp:nvSpPr>
        <dsp:cNvPr id="0" name=""/>
        <dsp:cNvSpPr/>
      </dsp:nvSpPr>
      <dsp:spPr>
        <a:xfrm rot="5400000">
          <a:off x="2689280" y="622208"/>
          <a:ext cx="1606941" cy="1658685"/>
        </a:xfrm>
        <a:prstGeom prst="pieWedge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</a:t>
          </a: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āte un pievienotā vērtība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 rot="-5400000">
        <a:off x="2663408" y="1118742"/>
        <a:ext cx="1172867" cy="1136279"/>
      </dsp:txXfrm>
    </dsp:sp>
    <dsp:sp modelId="{E77784FF-18B1-4BD5-A0FF-C4226CE4C192}">
      <dsp:nvSpPr>
        <dsp:cNvPr id="0" name=""/>
        <dsp:cNvSpPr/>
      </dsp:nvSpPr>
      <dsp:spPr>
        <a:xfrm rot="10800000">
          <a:off x="2644575" y="2320198"/>
          <a:ext cx="1677518" cy="1606941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5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Vienkāršošana</a:t>
          </a:r>
          <a:endParaRPr lang="en-GB" sz="1100" b="1" kern="1200" dirty="0">
            <a:solidFill>
              <a:srgbClr val="33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44575" y="2320198"/>
        <a:ext cx="1186184" cy="1136279"/>
      </dsp:txXfrm>
    </dsp:sp>
    <dsp:sp modelId="{FDE31B58-F578-4703-BA65-2B934A52A488}">
      <dsp:nvSpPr>
        <dsp:cNvPr id="0" name=""/>
        <dsp:cNvSpPr/>
      </dsp:nvSpPr>
      <dsp:spPr>
        <a:xfrm rot="16200000">
          <a:off x="1012389" y="2308355"/>
          <a:ext cx="1606941" cy="1606941"/>
        </a:xfrm>
        <a:prstGeom prst="pieWedg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 rezultātu vērsts budžets </a:t>
          </a:r>
          <a:endParaRPr lang="en-GB" sz="110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 rot="5400000">
        <a:off x="1483051" y="2308355"/>
        <a:ext cx="1136279" cy="1136279"/>
      </dsp:txXfrm>
    </dsp:sp>
    <dsp:sp modelId="{5097021F-63BE-445F-9171-D480AF56ED69}">
      <dsp:nvSpPr>
        <dsp:cNvPr id="0" name=""/>
        <dsp:cNvSpPr/>
      </dsp:nvSpPr>
      <dsp:spPr>
        <a:xfrm>
          <a:off x="2376266" y="1944215"/>
          <a:ext cx="554821" cy="482453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4FCE37-055A-45B9-8409-434B638AF544}">
      <dsp:nvSpPr>
        <dsp:cNvPr id="0" name=""/>
        <dsp:cNvSpPr/>
      </dsp:nvSpPr>
      <dsp:spPr>
        <a:xfrm rot="10800000">
          <a:off x="2376266" y="2088230"/>
          <a:ext cx="554821" cy="482453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6BF4-2F33-4E17-9CDB-B1B75D9C0AF0}">
      <dsp:nvSpPr>
        <dsp:cNvPr id="0" name=""/>
        <dsp:cNvSpPr/>
      </dsp:nvSpPr>
      <dsp:spPr>
        <a:xfrm>
          <a:off x="1490981" y="788791"/>
          <a:ext cx="2037038" cy="2037038"/>
        </a:xfrm>
        <a:prstGeom prst="ellipse">
          <a:avLst/>
        </a:prstGeom>
        <a:solidFill>
          <a:srgbClr val="CCECFF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Nozaru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problēmas</a:t>
          </a:r>
          <a:r>
            <a:rPr lang="en-US" sz="1400" b="1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400" b="1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vajadzības</a:t>
          </a:r>
          <a:endParaRPr lang="en-GB" sz="1400" b="1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1789298" y="1087108"/>
        <a:ext cx="1440404" cy="1440404"/>
      </dsp:txXfrm>
    </dsp:sp>
    <dsp:sp modelId="{D896B8D2-458B-4546-B61C-D9C46E90628F}">
      <dsp:nvSpPr>
        <dsp:cNvPr id="0" name=""/>
        <dsp:cNvSpPr/>
      </dsp:nvSpPr>
      <dsp:spPr>
        <a:xfrm>
          <a:off x="1564579" y="111350"/>
          <a:ext cx="1787501" cy="1205723"/>
        </a:xfrm>
        <a:prstGeom prst="ellipse">
          <a:avLst/>
        </a:prstGeom>
        <a:solidFill>
          <a:srgbClr val="CCECFF">
            <a:alpha val="575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saimniecību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ekonomisk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dzīvotspēja</a:t>
          </a:r>
          <a:r>
            <a:rPr lang="en-US" sz="11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izturība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endParaRPr lang="en-GB" sz="1150" b="0" kern="1200" dirty="0">
            <a:solidFill>
              <a:srgbClr val="3366CC"/>
            </a:solidFill>
          </a:endParaRPr>
        </a:p>
      </dsp:txBody>
      <dsp:txXfrm>
        <a:off x="1826352" y="287924"/>
        <a:ext cx="1263955" cy="852575"/>
      </dsp:txXfrm>
    </dsp:sp>
    <dsp:sp modelId="{39E3C63F-8DB1-4576-965F-74E1537B6BFB}">
      <dsp:nvSpPr>
        <dsp:cNvPr id="0" name=""/>
        <dsp:cNvSpPr/>
      </dsp:nvSpPr>
      <dsp:spPr>
        <a:xfrm>
          <a:off x="3187642" y="1157420"/>
          <a:ext cx="1749999" cy="1290851"/>
        </a:xfrm>
        <a:prstGeom prst="ellipse">
          <a:avLst/>
        </a:prstGeom>
        <a:solidFill>
          <a:schemeClr val="accent1">
            <a:shade val="80000"/>
            <a:alpha val="50000"/>
            <a:hueOff val="3"/>
            <a:satOff val="7359"/>
            <a:lumOff val="3848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Vide /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(klimata pārmaiņas, resursu efektivitāte)</a:t>
          </a:r>
          <a:endParaRPr lang="en-US" sz="115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3443923" y="1346461"/>
        <a:ext cx="1237437" cy="912769"/>
      </dsp:txXfrm>
    </dsp:sp>
    <dsp:sp modelId="{C850BD9F-EFB7-4B18-9F37-5A6019117444}">
      <dsp:nvSpPr>
        <dsp:cNvPr id="0" name=""/>
        <dsp:cNvSpPr/>
      </dsp:nvSpPr>
      <dsp:spPr>
        <a:xfrm>
          <a:off x="1512179" y="2432979"/>
          <a:ext cx="1940768" cy="1321294"/>
        </a:xfrm>
        <a:prstGeom prst="ellipse">
          <a:avLst/>
        </a:prstGeom>
        <a:solidFill>
          <a:srgbClr val="CCECFF">
            <a:alpha val="725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Uz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zināšanām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balstīta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lauksaimniecība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(pētniecība, inovācija, mācības, </a:t>
          </a:r>
          <a:r>
            <a:rPr lang="lv-LV" sz="11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tehnoloģij</a:t>
          </a:r>
          <a:r>
            <a:rPr lang="en-GB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as</a:t>
          </a:r>
          <a:r>
            <a:rPr lang="lv-LV" sz="11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)</a:t>
          </a:r>
          <a:endParaRPr lang="en-GB" sz="11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1796398" y="2626478"/>
        <a:ext cx="1372330" cy="934296"/>
      </dsp:txXfrm>
    </dsp:sp>
    <dsp:sp modelId="{43E1E626-8B3C-4B11-A857-63D084E78257}">
      <dsp:nvSpPr>
        <dsp:cNvPr id="0" name=""/>
        <dsp:cNvSpPr/>
      </dsp:nvSpPr>
      <dsp:spPr>
        <a:xfrm>
          <a:off x="207557" y="1095301"/>
          <a:ext cx="1562867" cy="1528960"/>
        </a:xfrm>
        <a:prstGeom prst="ellipse">
          <a:avLst/>
        </a:prstGeom>
        <a:solidFill>
          <a:srgbClr val="CCECFF">
            <a:alpha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teritoriju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nākotne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(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izaugsme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darbvietas</a:t>
          </a:r>
          <a:r>
            <a:rPr lang="en-US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 </a:t>
          </a:r>
          <a:r>
            <a:rPr lang="en-US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paaud</a:t>
          </a:r>
          <a:r>
            <a:rPr lang="lv-LV" sz="115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žu</a:t>
          </a:r>
          <a:r>
            <a:rPr lang="lv-LV" sz="11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nomaiņa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)</a:t>
          </a:r>
          <a:endParaRPr lang="en-GB" sz="12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436434" y="1319212"/>
        <a:ext cx="1105113" cy="1081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B7A37-FD9F-4022-ADD8-C406057C9F57}">
      <dsp:nvSpPr>
        <dsp:cNvPr id="0" name=""/>
        <dsp:cNvSpPr/>
      </dsp:nvSpPr>
      <dsp:spPr>
        <a:xfrm>
          <a:off x="611" y="177014"/>
          <a:ext cx="2719617" cy="1087847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Stabili</a:t>
          </a:r>
          <a:r>
            <a:rPr lang="en-US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rādītāji</a:t>
          </a:r>
          <a:endParaRPr lang="en-GB" sz="18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544535" y="177014"/>
        <a:ext cx="1631770" cy="1087847"/>
      </dsp:txXfrm>
    </dsp:sp>
    <dsp:sp modelId="{545D3AF2-B434-4940-B20E-09A1B5844A23}">
      <dsp:nvSpPr>
        <dsp:cNvPr id="0" name=""/>
        <dsp:cNvSpPr/>
      </dsp:nvSpPr>
      <dsp:spPr>
        <a:xfrm>
          <a:off x="2448267" y="177014"/>
          <a:ext cx="3071672" cy="1087847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Taču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hu-HU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labumus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nevar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uzskatīt</a:t>
          </a:r>
          <a:r>
            <a:rPr lang="en-US" sz="16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par </a:t>
          </a:r>
          <a:r>
            <a:rPr lang="en-US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pašsaprotam</a:t>
          </a:r>
          <a:r>
            <a:rPr lang="lv-LV" sz="16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iem</a:t>
          </a:r>
          <a:endParaRPr lang="en-GB" sz="1600" b="0" i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2992191" y="177014"/>
        <a:ext cx="1983825" cy="1087847"/>
      </dsp:txXfrm>
    </dsp:sp>
    <dsp:sp modelId="{47E5B681-AF04-44FE-9914-B3EA9F75A4DC}">
      <dsp:nvSpPr>
        <dsp:cNvPr id="0" name=""/>
        <dsp:cNvSpPr/>
      </dsp:nvSpPr>
      <dsp:spPr>
        <a:xfrm>
          <a:off x="5248590" y="169268"/>
          <a:ext cx="2719617" cy="1087847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D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arbs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šajā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jomā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 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ir</a:t>
          </a:r>
          <a:r>
            <a:rPr lang="en-GB" sz="18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8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jāturpina</a:t>
          </a:r>
          <a:endParaRPr lang="en-GB" sz="1800" strike="noStrike" kern="0" spc="-1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5792514" y="169268"/>
        <a:ext cx="1631770" cy="108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FB29-AA15-45B8-AF01-54E020405D93}">
      <dsp:nvSpPr>
        <dsp:cNvPr id="0" name=""/>
        <dsp:cNvSpPr/>
      </dsp:nvSpPr>
      <dsp:spPr>
        <a:xfrm>
          <a:off x="1097" y="92506"/>
          <a:ext cx="3786005" cy="709547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t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gudru</a:t>
          </a:r>
          <a:r>
            <a:rPr lang="en-US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un</a:t>
          </a:r>
          <a:r>
            <a:rPr lang="lv-LV" sz="120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noturīgu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lauksaimniecības</a:t>
          </a:r>
          <a:r>
            <a:rPr lang="en-US" sz="1200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US" sz="1200" strike="noStrike" kern="0" spc="-1" dirty="0" err="1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nozari</a:t>
          </a:r>
          <a:endParaRPr lang="en-GB" sz="1200" strike="noStrike" kern="0" spc="-1" noProof="0" dirty="0">
            <a:solidFill>
              <a:srgbClr val="3366CC"/>
            </a:solidFill>
            <a:uFill>
              <a:solidFill>
                <a:srgbClr val="FFFFFF"/>
              </a:solidFill>
            </a:uFill>
            <a:latin typeface="Verdana"/>
          </a:endParaRPr>
        </a:p>
      </dsp:txBody>
      <dsp:txXfrm>
        <a:off x="355871" y="92506"/>
        <a:ext cx="3076458" cy="709547"/>
      </dsp:txXfrm>
    </dsp:sp>
    <dsp:sp modelId="{3DBAD366-5E38-4A4F-961C-4B7E0E20FDB3}">
      <dsp:nvSpPr>
        <dsp:cNvPr id="0" name=""/>
        <dsp:cNvSpPr/>
      </dsp:nvSpPr>
      <dsp:spPr>
        <a:xfrm>
          <a:off x="0" y="885575"/>
          <a:ext cx="3786005" cy="709547"/>
        </a:xfrm>
        <a:prstGeom prst="chevron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Veicināt </a:t>
          </a:r>
          <a:r>
            <a:rPr lang="lv-LV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vid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ūpi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un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r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īcību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klimata jomā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,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sniegt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 </a:t>
          </a:r>
          <a:r>
            <a:rPr lang="lv-LV" sz="1250" strike="noStrike" kern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ieguldījumu ES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rPr>
            <a:t>mērķu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sasniegšanu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lv-LV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vides un klimata</a:t>
          </a:r>
          <a:r>
            <a:rPr lang="en-GB" sz="1250" strike="noStrike" kern="0" spc="-1" dirty="0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 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+mn-lt"/>
            </a:rPr>
            <a:t>jom</a:t>
          </a:r>
          <a:r>
            <a:rPr lang="en-GB" sz="1250" strike="noStrike" kern="0" spc="-1" dirty="0" err="1" smtClean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  <a:cs typeface="Verdana"/>
            </a:rPr>
            <a:t>ā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354774" y="885575"/>
        <a:ext cx="3076458" cy="709547"/>
      </dsp:txXfrm>
    </dsp:sp>
    <dsp:sp modelId="{ABB737FA-827E-484E-8497-43B5E5872312}">
      <dsp:nvSpPr>
        <dsp:cNvPr id="0" name=""/>
        <dsp:cNvSpPr/>
      </dsp:nvSpPr>
      <dsp:spPr>
        <a:xfrm>
          <a:off x="1097" y="1710275"/>
          <a:ext cx="3786005" cy="709547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soci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ālekonomisko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vidi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lauku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en-GB" sz="1250" b="0" kern="0" dirty="0" err="1" smtClean="0">
              <a:solidFill>
                <a:srgbClr val="3366CC"/>
              </a:solidFill>
              <a:latin typeface="Verdana"/>
              <a:ea typeface="Verdana"/>
              <a:cs typeface="Verdana"/>
            </a:rPr>
            <a:t>apvidos</a:t>
          </a:r>
          <a:r>
            <a:rPr lang="en-GB" sz="1250" b="0" kern="0" dirty="0" smtClean="0">
              <a:solidFill>
                <a:srgbClr val="3366CC"/>
              </a:solidFill>
              <a:latin typeface="Verdana"/>
              <a:ea typeface="Verdana"/>
              <a:cs typeface="Verdana"/>
            </a:rPr>
            <a:t>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355871" y="1710275"/>
        <a:ext cx="3076458" cy="709547"/>
      </dsp:txXfrm>
    </dsp:sp>
    <dsp:sp modelId="{50F8F203-7EA2-44BD-AD71-14E494469FE6}">
      <dsp:nvSpPr>
        <dsp:cNvPr id="0" name=""/>
        <dsp:cNvSpPr/>
      </dsp:nvSpPr>
      <dsp:spPr>
        <a:xfrm>
          <a:off x="1097" y="2519159"/>
          <a:ext cx="3786005" cy="709547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zlabot</a:t>
          </a:r>
          <a:r>
            <a:rPr lang="en-GB" sz="1250" b="0" i="0" kern="0" dirty="0"/>
            <a:t> </a:t>
          </a:r>
          <a:r>
            <a:rPr lang="en-GB" sz="1250" b="0" kern="0" dirty="0" err="1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zināšan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u bāzi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Vairāk 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subsidiaritāte</a:t>
          </a:r>
          <a:r>
            <a:rPr lang="en-GB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</a:t>
          </a:r>
          <a:r>
            <a:rPr lang="lv-LV" sz="1250" b="0" kern="0" dirty="0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/ </a:t>
          </a:r>
          <a:r>
            <a:rPr lang="en-GB" sz="1250" b="0" kern="0" dirty="0" err="1" smtClean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sniegumu</a:t>
          </a:r>
          <a: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/>
          </a:r>
          <a:br>
            <a:rPr lang="en-GB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</a:br>
          <a:r>
            <a:rPr lang="lv-LV" sz="1250" b="0" kern="0" dirty="0">
              <a:solidFill>
                <a:srgbClr val="3366CC"/>
              </a:solidFill>
              <a:latin typeface="Verdana" pitchFamily="34" charset="0"/>
              <a:ea typeface="+mn-ea"/>
              <a:cs typeface="+mn-cs"/>
            </a:rPr>
            <a:t>Stiprināt sinerģijas ar citām politikām</a:t>
          </a:r>
          <a:endParaRPr lang="en-GB" sz="1250" b="0" kern="0" dirty="0">
            <a:solidFill>
              <a:srgbClr val="3366CC"/>
            </a:solidFill>
            <a:latin typeface="Verdana" pitchFamily="34" charset="0"/>
            <a:ea typeface="+mn-ea"/>
            <a:cs typeface="+mn-cs"/>
          </a:endParaRPr>
        </a:p>
      </dsp:txBody>
      <dsp:txXfrm>
        <a:off x="355871" y="2519159"/>
        <a:ext cx="3076458" cy="709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AC4541D-2D0E-4D7E-9563-ECADFFF75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5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0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1"/>
            <a:ext cx="5445127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750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6F9A5A5-EB6C-4A38-83F9-F52C1C4BC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9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8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7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693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30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70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10" algn="l" defTabSz="9138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defTabSz="808038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sz="1400" b="0" i="1" kern="0" dirty="0" smtClean="0">
                <a:solidFill>
                  <a:srgbClr val="3366CC"/>
                </a:solidFill>
              </a:rPr>
              <a:t>Need for improvements to CAP risk management instruments</a:t>
            </a:r>
          </a:p>
          <a:p>
            <a:pPr marL="457200" lvl="1" indent="0" defTabSz="808038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en-GB" sz="1400" b="0" i="1" kern="0" dirty="0" smtClean="0">
                <a:solidFill>
                  <a:srgbClr val="3366CC"/>
                </a:solidFill>
              </a:rPr>
              <a:t>	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BE" sz="1400" b="0" i="1" kern="0" dirty="0" smtClean="0">
                <a:solidFill>
                  <a:srgbClr val="3366CC"/>
                </a:solidFill>
              </a:rPr>
              <a:t>Implications/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ideas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the future CAP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EU-level platform on risk management 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Explore new ways: 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Use of financial instruments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Support for re-insurance of mutual funds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Incentives for precautionary savings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Training, knowledge transfer and inclusion into farm advisory services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Explore actions by Member States (e.g. taxation)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854160" y="9444600"/>
            <a:ext cx="2949480" cy="497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4C2222-C8D2-4FAB-8FCE-4EFB80D3910C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78960" y="4723560"/>
            <a:ext cx="5447160" cy="4474440"/>
          </a:xfrm>
          <a:prstGeom prst="rect">
            <a:avLst/>
          </a:prstGeom>
        </p:spPr>
        <p:txBody>
          <a:bodyPr/>
          <a:lstStyle/>
          <a:p>
            <a:pPr marL="457200" lvl="1" indent="0" defTabSz="715963">
              <a:spcAft>
                <a:spcPts val="600"/>
              </a:spcAft>
              <a:buClr>
                <a:srgbClr val="00B050"/>
              </a:buClr>
              <a:buNone/>
            </a:pPr>
            <a:r>
              <a:rPr lang="en-GB" sz="1400" b="0" i="1" kern="0" dirty="0" smtClean="0">
                <a:solidFill>
                  <a:srgbClr val="3366CC"/>
                </a:solidFill>
              </a:rPr>
              <a:t>Need for growth and jobs in rural areas to remain attractive living places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BE" sz="1400" b="0" i="1" kern="0" dirty="0" smtClean="0">
                <a:solidFill>
                  <a:srgbClr val="3366CC"/>
                </a:solidFill>
              </a:rPr>
              <a:t>Structural issues:</a:t>
            </a:r>
            <a:br>
              <a:rPr lang="fr-BE" sz="1400" b="0" i="1" kern="0" dirty="0" smtClean="0">
                <a:solidFill>
                  <a:srgbClr val="3366CC"/>
                </a:solidFill>
              </a:rPr>
            </a:br>
            <a:r>
              <a:rPr lang="fr-BE" sz="1400" b="0" i="1" kern="0" dirty="0" smtClean="0">
                <a:solidFill>
                  <a:srgbClr val="3366CC"/>
                </a:solidFill>
              </a:rPr>
              <a:t>- </a:t>
            </a:r>
            <a:r>
              <a:rPr lang="en-GB" sz="1400" b="0" i="1" kern="0" dirty="0" smtClean="0">
                <a:solidFill>
                  <a:srgbClr val="3366CC"/>
                </a:solidFill>
              </a:rPr>
              <a:t>lack of attractive employment opportunities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underinvestment in connectivity 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- significant youth drain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BE" sz="1400" b="0" i="1" kern="0" dirty="0" smtClean="0">
                <a:solidFill>
                  <a:srgbClr val="3366CC"/>
                </a:solidFill>
              </a:rPr>
              <a:t>Implications/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ideas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the future CAP</a:t>
            </a:r>
          </a:p>
          <a:p>
            <a:pPr marL="1162050" lvl="1" indent="-354013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400" b="0" i="1" kern="0" dirty="0" smtClean="0">
                <a:solidFill>
                  <a:srgbClr val="3366CC"/>
                </a:solidFill>
              </a:rPr>
              <a:t>Complementarity and enhanced coordination with other EU and national policies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400" b="0" i="1" kern="0" dirty="0" smtClean="0">
                <a:solidFill>
                  <a:srgbClr val="3366CC"/>
                </a:solidFill>
              </a:rPr>
              <a:t>"Rural proofing" mechanism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BE" sz="1400" b="0" i="1" kern="0" dirty="0" smtClean="0">
                <a:solidFill>
                  <a:srgbClr val="3366CC"/>
                </a:solidFill>
              </a:rPr>
              <a:t>Bio-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economy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priority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CAP plans </a:t>
            </a: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400" b="0" i="1" kern="0" dirty="0" smtClean="0">
                <a:solidFill>
                  <a:srgbClr val="3366CC"/>
                </a:solidFill>
              </a:rPr>
              <a:t>Development of Smart Villages </a:t>
            </a:r>
            <a:br>
              <a:rPr lang="en-GB" sz="1400" b="0" i="1" kern="0" dirty="0" smtClean="0">
                <a:solidFill>
                  <a:srgbClr val="3366CC"/>
                </a:solidFill>
              </a:rPr>
            </a:br>
            <a:r>
              <a:rPr lang="en-GB" sz="1400" b="0" i="1" kern="0" dirty="0" smtClean="0">
                <a:solidFill>
                  <a:srgbClr val="3366CC"/>
                </a:solidFill>
              </a:rPr>
              <a:t>Continue LEADER approach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lvl="1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19150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fr-BE" sz="1400" b="0" i="1" kern="0" dirty="0" err="1" smtClean="0">
                <a:solidFill>
                  <a:srgbClr val="3366CC"/>
                </a:solidFill>
              </a:rPr>
              <a:t>Need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to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attract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new entrants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into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the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sector</a:t>
            </a: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BE" sz="1400" b="0" i="1" kern="0" dirty="0" smtClean="0">
                <a:solidFill>
                  <a:srgbClr val="3366CC"/>
                </a:solidFill>
              </a:rPr>
              <a:t>Implications/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ideas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for the future CAP</a:t>
            </a:r>
          </a:p>
          <a:p>
            <a:pPr marL="1162050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BE" sz="1400" b="0" i="1" kern="0" dirty="0" err="1" smtClean="0">
                <a:solidFill>
                  <a:srgbClr val="3366CC"/>
                </a:solidFill>
              </a:rPr>
              <a:t>Generational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renewal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priority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in CAP plans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BE" sz="1400" b="0" i="1" kern="0" dirty="0" err="1" smtClean="0">
                <a:solidFill>
                  <a:srgbClr val="3366CC"/>
                </a:solidFill>
              </a:rPr>
              <a:t>Consistency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between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EU and national action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801688" lvl="1" indent="1588" defTabSz="1163638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fr-BE" sz="1400" b="0" i="1" kern="0" dirty="0" smtClean="0">
                <a:solidFill>
                  <a:srgbClr val="3366CC"/>
                </a:solidFill>
              </a:rPr>
              <a:t>	(taxation,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inheritance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 system, </a:t>
            </a:r>
            <a:r>
              <a:rPr lang="fr-BE" sz="1400" b="0" i="1" kern="0" dirty="0" err="1" smtClean="0">
                <a:solidFill>
                  <a:srgbClr val="3366CC"/>
                </a:solidFill>
              </a:rPr>
              <a:t>etc</a:t>
            </a:r>
            <a:r>
              <a:rPr lang="fr-BE" sz="1400" b="0" i="1" kern="0" dirty="0" smtClean="0">
                <a:solidFill>
                  <a:srgbClr val="3366CC"/>
                </a:solidFill>
              </a:rPr>
              <a:t>)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EU-wide system of support to the first installation</a:t>
            </a: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1400" b="0" i="1" kern="0" dirty="0" smtClean="0">
                <a:solidFill>
                  <a:srgbClr val="3366CC"/>
                </a:solidFill>
              </a:rPr>
              <a:t>Explore ways to facilitate exit/intergenerational cooperation</a:t>
            </a:r>
            <a:r>
              <a:rPr lang="en-GB" sz="1400" i="1" kern="0" dirty="0" smtClean="0">
                <a:solidFill>
                  <a:srgbClr val="3366CC"/>
                </a:solidFill>
              </a:rPr>
              <a:t/>
            </a:r>
            <a:br>
              <a:rPr lang="en-GB" sz="1400" i="1" kern="0" dirty="0" smtClean="0">
                <a:solidFill>
                  <a:srgbClr val="3366CC"/>
                </a:solidFill>
              </a:rPr>
            </a:br>
            <a:endParaRPr lang="en-GB" sz="1400" i="1" kern="0" dirty="0" smtClean="0">
              <a:solidFill>
                <a:srgbClr val="3366CC"/>
              </a:solidFill>
            </a:endParaRPr>
          </a:p>
          <a:p>
            <a:pPr marL="1162050" lvl="1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BE" sz="1400" b="0" i="1" kern="0" dirty="0" smtClean="0">
              <a:solidFill>
                <a:srgbClr val="3366CC"/>
              </a:solidFill>
            </a:endParaRPr>
          </a:p>
          <a:p>
            <a:pPr marL="1162050" indent="-352425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1400" b="0" i="1" kern="0" dirty="0" smtClean="0">
              <a:solidFill>
                <a:srgbClr val="3366CC"/>
              </a:solidFill>
            </a:endParaRPr>
          </a:p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76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5A5-EB6C-4A38-83F9-F52C1C4BC9F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4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0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0400" y="4723200"/>
            <a:ext cx="5444640" cy="447480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  <p:sp>
        <p:nvSpPr>
          <p:cNvPr id="259" name="TextShape 2"/>
          <p:cNvSpPr txBox="1"/>
          <p:nvPr/>
        </p:nvSpPr>
        <p:spPr>
          <a:xfrm>
            <a:off x="3854160" y="9444600"/>
            <a:ext cx="2949480" cy="497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C1B751-5DB0-4843-84C9-46A1E4458E07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4047" lvl="1" indent="-306021"/>
            <a:endParaRPr lang="hu-HU" sz="11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551"/>
            <a:ext cx="9144000" cy="4298950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87" tIns="45695" rIns="91387" bIns="4569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1" y="4827588"/>
            <a:ext cx="511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8445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8288"/>
            <a:ext cx="135413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275606"/>
            <a:ext cx="4536505" cy="1566174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949792"/>
            <a:ext cx="3744416" cy="1404156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470" indent="-22847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570453"/>
            <a:ext cx="2895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A4FDA3-6134-4C41-8033-3FBAD6D9D7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05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75" indent="0">
              <a:buNone/>
              <a:defRPr sz="2400"/>
            </a:lvl3pPr>
            <a:lvl4pPr marL="1370815" indent="0">
              <a:buNone/>
              <a:defRPr sz="2000"/>
            </a:lvl4pPr>
            <a:lvl5pPr marL="1827755" indent="0">
              <a:buNone/>
              <a:defRPr sz="2000"/>
            </a:lvl5pPr>
            <a:lvl6pPr marL="2284693" indent="0">
              <a:buNone/>
              <a:defRPr sz="2000"/>
            </a:lvl6pPr>
            <a:lvl7pPr marL="2741630" indent="0">
              <a:buNone/>
              <a:defRPr sz="2000"/>
            </a:lvl7pPr>
            <a:lvl8pPr marL="3198570" indent="0">
              <a:buNone/>
              <a:defRPr sz="2000"/>
            </a:lvl8pPr>
            <a:lvl9pPr marL="365551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28C0-4447-4807-A03D-80B6279A3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39EB-3BF4-44E3-98FC-DB6BF2300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0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842971"/>
            <a:ext cx="2058988" cy="3673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842971"/>
            <a:ext cx="6029324" cy="36730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8F68-E0A8-4025-8351-FD5E3B97A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9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5" y="125265"/>
            <a:ext cx="9156155" cy="50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9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25" y="723900"/>
            <a:ext cx="5021262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275606"/>
            <a:ext cx="4248473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3057804"/>
            <a:ext cx="4752528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91387" tIns="45695" rIns="91387" bIns="45695"/>
          <a:lstStyle>
            <a:lvl1pPr algn="r">
              <a:defRPr sz="1400" b="0"/>
            </a:lvl1pPr>
          </a:lstStyle>
          <a:p>
            <a:pPr>
              <a:defRPr/>
            </a:pPr>
            <a:fld id="{E70FA584-9459-440E-B1A7-14F611A65F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" y="2345719"/>
            <a:ext cx="1894946" cy="11233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723823"/>
            <a:ext cx="4138757" cy="1621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" y="3469069"/>
            <a:ext cx="4151221" cy="1684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51" y="2345719"/>
            <a:ext cx="2246773" cy="11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 cstate="print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723900"/>
            <a:ext cx="4813300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275606"/>
            <a:ext cx="4608512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25" y="3381840"/>
            <a:ext cx="4705796" cy="864394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91387" tIns="45695" rIns="91387" bIns="45695"/>
          <a:lstStyle>
            <a:lvl1pPr algn="r">
              <a:defRPr sz="1400" b="0"/>
            </a:lvl1pPr>
          </a:lstStyle>
          <a:p>
            <a:pPr>
              <a:defRPr/>
            </a:pPr>
            <a:fld id="{B3077AC8-1B21-4CFC-8DE3-91276129C7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2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 cstate="print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3908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27" y="1762167"/>
            <a:ext cx="7343774" cy="1079897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27" y="3381375"/>
            <a:ext cx="7343774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91387" tIns="45695" rIns="91387" bIns="45695"/>
          <a:lstStyle>
            <a:lvl1pPr algn="r">
              <a:defRPr sz="1400" b="0"/>
            </a:lvl1pPr>
          </a:lstStyle>
          <a:p>
            <a:pPr>
              <a:defRPr/>
            </a:pPr>
            <a:fld id="{6B59A3A0-3A85-4AF5-97D1-15D1D35BC2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1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5357B215-4857-4B8C-A3A3-7B325CA6DA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80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75" indent="0">
              <a:buNone/>
              <a:defRPr sz="1600"/>
            </a:lvl3pPr>
            <a:lvl4pPr marL="1370815" indent="0">
              <a:buNone/>
              <a:defRPr sz="1400"/>
            </a:lvl4pPr>
            <a:lvl5pPr marL="1827755" indent="0">
              <a:buNone/>
              <a:defRPr sz="1400"/>
            </a:lvl5pPr>
            <a:lvl6pPr marL="2284693" indent="0">
              <a:buNone/>
              <a:defRPr sz="1400"/>
            </a:lvl6pPr>
            <a:lvl7pPr marL="2741630" indent="0">
              <a:buNone/>
              <a:defRPr sz="1400"/>
            </a:lvl7pPr>
            <a:lvl8pPr marL="3198570" indent="0">
              <a:buNone/>
              <a:defRPr sz="1400"/>
            </a:lvl8pPr>
            <a:lvl9pPr marL="36555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3F34F0FE-008F-4813-AAED-266D819688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1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90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DA4CBC02-FFB3-45B7-8FF8-3807D211D8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551"/>
            <a:ext cx="9144000" cy="4298950"/>
          </a:xfrm>
          <a:prstGeom prst="rect">
            <a:avLst/>
          </a:prstGeom>
          <a:solidFill>
            <a:schemeClr val="bg1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387" tIns="45695" rIns="91387" bIns="45695"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844550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8288"/>
            <a:ext cx="135413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1" y="4827588"/>
            <a:ext cx="511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275606"/>
            <a:ext cx="4536505" cy="1566174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949792"/>
            <a:ext cx="3744416" cy="1404156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470" indent="-22847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570453"/>
            <a:ext cx="2895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836452-7813-4F73-9229-064FC693A3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70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CEB95AE7-7205-4EAA-9A73-C91B014F63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7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1FE88C3C-11C6-4471-8457-0F5B9D0767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4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960D4671-3BA9-40DC-933A-BF3BAC8926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25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18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E3523334-66B0-41F7-B297-54D68DC56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076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75" indent="0">
              <a:buNone/>
              <a:defRPr sz="2400"/>
            </a:lvl3pPr>
            <a:lvl4pPr marL="1370815" indent="0">
              <a:buNone/>
              <a:defRPr sz="2000"/>
            </a:lvl4pPr>
            <a:lvl5pPr marL="1827755" indent="0">
              <a:buNone/>
              <a:defRPr sz="2000"/>
            </a:lvl5pPr>
            <a:lvl6pPr marL="2284693" indent="0">
              <a:buNone/>
              <a:defRPr sz="2000"/>
            </a:lvl6pPr>
            <a:lvl7pPr marL="2741630" indent="0">
              <a:buNone/>
              <a:defRPr sz="2000"/>
            </a:lvl7pPr>
            <a:lvl8pPr marL="3198570" indent="0">
              <a:buNone/>
              <a:defRPr sz="2000"/>
            </a:lvl8pPr>
            <a:lvl9pPr marL="365551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F969393F-058C-4957-803B-4ED52AEAA7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439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B10B47D6-B220-4680-A4EA-22384398C8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3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89385"/>
            <a:ext cx="2146300" cy="4050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789385"/>
            <a:ext cx="6286500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49" y="4976814"/>
            <a:ext cx="628651" cy="178594"/>
          </a:xfrm>
          <a:prstGeom prst="rect">
            <a:avLst/>
          </a:prstGeom>
          <a:ln/>
        </p:spPr>
        <p:txBody>
          <a:bodyPr lIns="91387" tIns="45695" rIns="91387" bIns="45695"/>
          <a:lstStyle>
            <a:lvl1pPr>
              <a:defRPr/>
            </a:lvl1pPr>
          </a:lstStyle>
          <a:p>
            <a:pPr>
              <a:defRPr/>
            </a:pPr>
            <a:fld id="{8569B301-7F55-4AE4-A373-1EDE2D102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29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357"/>
            <a:ext cx="9145476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70" y="4488462"/>
            <a:ext cx="2644690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04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2757" y="723603"/>
            <a:ext cx="5021262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/>
          </a:p>
        </p:txBody>
      </p:sp>
      <p:pic>
        <p:nvPicPr>
          <p:cNvPr id="9" name="Picture 6" descr="G:\D_Repository\A_Workzone\10_Future of CAP (post 2013)\11_Legal Proposals\7_ppts\pictures 2013\200392720-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9137"/>
            <a:ext cx="2209426" cy="24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D_Repository\A_Workzone\10_Future of CAP (post 2013)\11_Legal Proposals\7_ppts\pictures 2013\5584376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77" y="2061157"/>
            <a:ext cx="1008000" cy="11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D_Repository\A_Workzone\10_Future of CAP (post 2013)\11_Legal Proposals\7_ppts\pictures 2013\9551056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01" y="2053325"/>
            <a:ext cx="1013033" cy="1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:\D_Repository\A_Workzone\10_Future of CAP (post 2013)\11_Legal Proposals\7_ppts\pictures 2013\137221180_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6" y="719139"/>
            <a:ext cx="2016000" cy="13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275606"/>
            <a:ext cx="4248473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3057804"/>
            <a:ext cx="4752528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B7816D3-D941-4E32-BFC2-C701ACF1D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2" descr="G:\D_Repository\A_Workzone\10_Future of CAP (post 2013)\11_Legal Proposals\7_ppts\pictures 2013\9378973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72546"/>
            <a:ext cx="19800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194000" y="4819500"/>
            <a:ext cx="792089" cy="324036"/>
          </a:xfrm>
          <a:prstGeom prst="rect">
            <a:avLst/>
          </a:prstGeom>
          <a:solidFill>
            <a:srgbClr val="42A6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defTabSz="456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Agriculture</a:t>
            </a:r>
          </a:p>
          <a:p>
            <a:pPr defTabSz="456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Rural Development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1" y="140400"/>
            <a:ext cx="1583550" cy="826200"/>
          </a:xfrm>
          <a:prstGeom prst="rect">
            <a:avLst/>
          </a:prstGeom>
        </p:spPr>
      </p:pic>
      <p:pic>
        <p:nvPicPr>
          <p:cNvPr id="4" name="Picture 4" descr="G:\D_Repository\A_Workzone\10_Future of CAP (post 2013)\11_Legal Proposals\7_ppts\pictures 2013\99894606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40" y="3172546"/>
            <a:ext cx="22968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31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723900"/>
            <a:ext cx="4813300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275606"/>
            <a:ext cx="4608512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16" y="3381840"/>
            <a:ext cx="4705796" cy="864394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9CDF8B13-E21A-4FE8-9A7C-F4A1DE5AB1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4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75" indent="0">
              <a:buNone/>
              <a:defRPr sz="1600"/>
            </a:lvl3pPr>
            <a:lvl4pPr marL="1370815" indent="0">
              <a:buNone/>
              <a:defRPr sz="1400"/>
            </a:lvl4pPr>
            <a:lvl5pPr marL="1827755" indent="0">
              <a:buNone/>
              <a:defRPr sz="1400"/>
            </a:lvl5pPr>
            <a:lvl6pPr marL="2284693" indent="0">
              <a:buNone/>
              <a:defRPr sz="1400"/>
            </a:lvl6pPr>
            <a:lvl7pPr marL="2741630" indent="0">
              <a:buNone/>
              <a:defRPr sz="1400"/>
            </a:lvl7pPr>
            <a:lvl8pPr marL="3198570" indent="0">
              <a:buNone/>
              <a:defRPr sz="1400"/>
            </a:lvl8pPr>
            <a:lvl9pPr marL="36555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9534-8829-40BE-9820-23CCBA924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3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3908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27" y="1762158"/>
            <a:ext cx="7343774" cy="1079897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27" y="3381375"/>
            <a:ext cx="7343774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E91D8F81-7660-4D9C-BF7D-E26EE185A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40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80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75" indent="0">
              <a:buNone/>
              <a:defRPr sz="1600"/>
            </a:lvl3pPr>
            <a:lvl4pPr marL="1370815" indent="0">
              <a:buNone/>
              <a:defRPr sz="1400"/>
            </a:lvl4pPr>
            <a:lvl5pPr marL="1827755" indent="0">
              <a:buNone/>
              <a:defRPr sz="1400"/>
            </a:lvl5pPr>
            <a:lvl6pPr marL="2284693" indent="0">
              <a:buNone/>
              <a:defRPr sz="1400"/>
            </a:lvl6pPr>
            <a:lvl7pPr marL="2741630" indent="0">
              <a:buNone/>
              <a:defRPr sz="1400"/>
            </a:lvl7pPr>
            <a:lvl8pPr marL="3198570" indent="0">
              <a:buNone/>
              <a:defRPr sz="1400"/>
            </a:lvl8pPr>
            <a:lvl9pPr marL="36555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3B67-D9BB-4342-A53D-F8F29C868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24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90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B5FD-6EF8-4153-AB33-93FB0FC49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10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154-7DC1-4C83-900B-E82C84F64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7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80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C5AB-1E28-48AE-B474-DA85D8A3C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7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06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EF0F-52AD-440A-9BDD-31EC7AADD5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42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75" indent="0">
              <a:buNone/>
              <a:defRPr sz="2400"/>
            </a:lvl3pPr>
            <a:lvl4pPr marL="1370815" indent="0">
              <a:buNone/>
              <a:defRPr sz="2000"/>
            </a:lvl4pPr>
            <a:lvl5pPr marL="1827755" indent="0">
              <a:buNone/>
              <a:defRPr sz="2000"/>
            </a:lvl5pPr>
            <a:lvl6pPr marL="2284693" indent="0">
              <a:buNone/>
              <a:defRPr sz="2000"/>
            </a:lvl6pPr>
            <a:lvl7pPr marL="2741630" indent="0">
              <a:buNone/>
              <a:defRPr sz="2000"/>
            </a:lvl7pPr>
            <a:lvl8pPr marL="3198570" indent="0">
              <a:buNone/>
              <a:defRPr sz="2000"/>
            </a:lvl8pPr>
            <a:lvl9pPr marL="365551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898-08BC-4274-A951-C44B13310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95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EB45-312E-4BDA-A409-C9BAB481D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84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44550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68288"/>
            <a:ext cx="135413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1" y="4827588"/>
            <a:ext cx="511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48"/>
            <a:ext cx="8229600" cy="7024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977687"/>
            <a:ext cx="8229600" cy="2538357"/>
          </a:xfrm>
        </p:spPr>
        <p:txBody>
          <a:bodyPr/>
          <a:lstStyle>
            <a:lvl1pPr marL="0" indent="-342705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42A62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570453"/>
            <a:ext cx="2895600" cy="357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70453"/>
            <a:ext cx="2133600" cy="357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36FA61-AD18-4751-96A3-21918F9ADB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7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89385"/>
            <a:ext cx="2146300" cy="4050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789385"/>
            <a:ext cx="6286500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9C9-8389-47B9-A822-3DBDFB495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32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357"/>
            <a:ext cx="9145476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70" y="4488462"/>
            <a:ext cx="2644690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8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2756" y="723603"/>
            <a:ext cx="5021262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ctr"/>
          <a:lstStyle/>
          <a:p>
            <a:pPr marL="3175"/>
            <a:endParaRPr lang="en-US"/>
          </a:p>
        </p:txBody>
      </p:sp>
      <p:pic>
        <p:nvPicPr>
          <p:cNvPr id="9" name="Picture 6" descr="G:\D_Repository\A_Workzone\10_Future of CAP (post 2013)\11_Legal Proposals\7_ppts\pictures 2013\200392720-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19137"/>
            <a:ext cx="2209426" cy="24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D_Repository\A_Workzone\10_Future of CAP (post 2013)\11_Legal Proposals\7_ppts\pictures 2013\5584376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77" y="2061157"/>
            <a:ext cx="1008000" cy="11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D_Repository\A_Workzone\10_Future of CAP (post 2013)\11_Legal Proposals\7_ppts\pictures 2013\9551056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99" y="2053325"/>
            <a:ext cx="1013033" cy="1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:\D_Repository\A_Workzone\10_Future of CAP (post 2013)\11_Legal Proposals\7_ppts\pictures 2013\137221180_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6" y="719139"/>
            <a:ext cx="2016000" cy="13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275606"/>
            <a:ext cx="4248473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3057804"/>
            <a:ext cx="4752528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B7816D3-D941-4E32-BFC2-C701ACF1D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2" descr="G:\D_Repository\A_Workzone\10_Future of CAP (post 2013)\11_Legal Proposals\7_ppts\pictures 2013\9378973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72546"/>
            <a:ext cx="19800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194000" y="4819500"/>
            <a:ext cx="792089" cy="324036"/>
          </a:xfrm>
          <a:prstGeom prst="rect">
            <a:avLst/>
          </a:prstGeom>
          <a:solidFill>
            <a:srgbClr val="42A6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Agriculture</a:t>
            </a:r>
          </a:p>
          <a:p>
            <a:pPr defTabSz="4570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Rural Development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1" y="140400"/>
            <a:ext cx="1583550" cy="826200"/>
          </a:xfrm>
          <a:prstGeom prst="rect">
            <a:avLst/>
          </a:prstGeom>
        </p:spPr>
      </p:pic>
      <p:pic>
        <p:nvPicPr>
          <p:cNvPr id="4" name="Picture 4" descr="G:\D_Repository\A_Workzone\10_Future of CAP (post 2013)\11_Legal Proposals\7_ppts\pictures 2013\99894606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40" y="3172546"/>
            <a:ext cx="2296800" cy="19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10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723900"/>
            <a:ext cx="4813300" cy="4426744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275606"/>
            <a:ext cx="4608512" cy="1836204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16" y="3381840"/>
            <a:ext cx="4705796" cy="864394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/>
              <a:t>Subtitle</a:t>
            </a: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9CDF8B13-E21A-4FE8-9A7C-F4A1DE5AB1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43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23905"/>
            <a:ext cx="91567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41685"/>
            <a:ext cx="18145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807744"/>
            <a:ext cx="68580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27" y="1762156"/>
            <a:ext cx="7343774" cy="1079897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27" y="3381375"/>
            <a:ext cx="7343774" cy="864394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E91D8F81-7660-4D9C-BF7D-E26EE185A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8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083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4" indent="0">
              <a:buNone/>
              <a:defRPr sz="1800"/>
            </a:lvl2pPr>
            <a:lvl3pPr marL="914085" indent="0">
              <a:buNone/>
              <a:defRPr sz="1600"/>
            </a:lvl3pPr>
            <a:lvl4pPr marL="1371129" indent="0">
              <a:buNone/>
              <a:defRPr sz="1400"/>
            </a:lvl4pPr>
            <a:lvl5pPr marL="1828173" indent="0">
              <a:buNone/>
              <a:defRPr sz="1400"/>
            </a:lvl5pPr>
            <a:lvl6pPr marL="2285216" indent="0">
              <a:buNone/>
              <a:defRPr sz="1400"/>
            </a:lvl6pPr>
            <a:lvl7pPr marL="2742258" indent="0">
              <a:buNone/>
              <a:defRPr sz="1400"/>
            </a:lvl7pPr>
            <a:lvl8pPr marL="3199302" indent="0">
              <a:buNone/>
              <a:defRPr sz="1400"/>
            </a:lvl8pPr>
            <a:lvl9pPr marL="365634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3B67-D9BB-4342-A53D-F8F29C868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323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88" y="1221582"/>
            <a:ext cx="4214812" cy="3618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B5FD-6EF8-4153-AB33-93FB0FC49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53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9" indent="0">
              <a:buNone/>
              <a:defRPr sz="1600" b="1"/>
            </a:lvl4pPr>
            <a:lvl5pPr marL="1828173" indent="0">
              <a:buNone/>
              <a:defRPr sz="1600" b="1"/>
            </a:lvl5pPr>
            <a:lvl6pPr marL="2285216" indent="0">
              <a:buNone/>
              <a:defRPr sz="1600" b="1"/>
            </a:lvl6pPr>
            <a:lvl7pPr marL="2742258" indent="0">
              <a:buNone/>
              <a:defRPr sz="1600" b="1"/>
            </a:lvl7pPr>
            <a:lvl8pPr marL="3199302" indent="0">
              <a:buNone/>
              <a:defRPr sz="1600" b="1"/>
            </a:lvl8pPr>
            <a:lvl9pPr marL="36563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9" indent="0">
              <a:buNone/>
              <a:defRPr sz="1600" b="1"/>
            </a:lvl4pPr>
            <a:lvl5pPr marL="1828173" indent="0">
              <a:buNone/>
              <a:defRPr sz="1600" b="1"/>
            </a:lvl5pPr>
            <a:lvl6pPr marL="2285216" indent="0">
              <a:buNone/>
              <a:defRPr sz="1600" b="1"/>
            </a:lvl6pPr>
            <a:lvl7pPr marL="2742258" indent="0">
              <a:buNone/>
              <a:defRPr sz="1600" b="1"/>
            </a:lvl7pPr>
            <a:lvl8pPr marL="3199302" indent="0">
              <a:buNone/>
              <a:defRPr sz="1600" b="1"/>
            </a:lvl8pPr>
            <a:lvl9pPr marL="36563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154-7DC1-4C83-900B-E82C84F64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989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0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790703"/>
            <a:ext cx="4038601" cy="272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3"/>
            <a:ext cx="4038601" cy="272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C3FD-CA4F-459A-ADDA-D8484FCE2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62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C5AB-1E28-48AE-B474-DA85D8A3C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531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04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5" indent="0">
              <a:buNone/>
              <a:defRPr sz="1000"/>
            </a:lvl3pPr>
            <a:lvl4pPr marL="1371129" indent="0">
              <a:buNone/>
              <a:defRPr sz="900"/>
            </a:lvl4pPr>
            <a:lvl5pPr marL="1828173" indent="0">
              <a:buNone/>
              <a:defRPr sz="900"/>
            </a:lvl5pPr>
            <a:lvl6pPr marL="2285216" indent="0">
              <a:buNone/>
              <a:defRPr sz="900"/>
            </a:lvl6pPr>
            <a:lvl7pPr marL="2742258" indent="0">
              <a:buNone/>
              <a:defRPr sz="900"/>
            </a:lvl7pPr>
            <a:lvl8pPr marL="3199302" indent="0">
              <a:buNone/>
              <a:defRPr sz="900"/>
            </a:lvl8pPr>
            <a:lvl9pPr marL="36563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EF0F-52AD-440A-9BDD-31EC7AADD5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382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4" indent="0">
              <a:buNone/>
              <a:defRPr sz="2800"/>
            </a:lvl2pPr>
            <a:lvl3pPr marL="914085" indent="0">
              <a:buNone/>
              <a:defRPr sz="2400"/>
            </a:lvl3pPr>
            <a:lvl4pPr marL="1371129" indent="0">
              <a:buNone/>
              <a:defRPr sz="2000"/>
            </a:lvl4pPr>
            <a:lvl5pPr marL="1828173" indent="0">
              <a:buNone/>
              <a:defRPr sz="2000"/>
            </a:lvl5pPr>
            <a:lvl6pPr marL="2285216" indent="0">
              <a:buNone/>
              <a:defRPr sz="2000"/>
            </a:lvl6pPr>
            <a:lvl7pPr marL="2742258" indent="0">
              <a:buNone/>
              <a:defRPr sz="2000"/>
            </a:lvl7pPr>
            <a:lvl8pPr marL="3199302" indent="0">
              <a:buNone/>
              <a:defRPr sz="2000"/>
            </a:lvl8pPr>
            <a:lvl9pPr marL="3656346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4" indent="0">
              <a:buNone/>
              <a:defRPr sz="1200"/>
            </a:lvl2pPr>
            <a:lvl3pPr marL="914085" indent="0">
              <a:buNone/>
              <a:defRPr sz="1000"/>
            </a:lvl3pPr>
            <a:lvl4pPr marL="1371129" indent="0">
              <a:buNone/>
              <a:defRPr sz="900"/>
            </a:lvl4pPr>
            <a:lvl5pPr marL="1828173" indent="0">
              <a:buNone/>
              <a:defRPr sz="900"/>
            </a:lvl5pPr>
            <a:lvl6pPr marL="2285216" indent="0">
              <a:buNone/>
              <a:defRPr sz="900"/>
            </a:lvl6pPr>
            <a:lvl7pPr marL="2742258" indent="0">
              <a:buNone/>
              <a:defRPr sz="900"/>
            </a:lvl7pPr>
            <a:lvl8pPr marL="3199302" indent="0">
              <a:buNone/>
              <a:defRPr sz="900"/>
            </a:lvl8pPr>
            <a:lvl9pPr marL="36563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898-08BC-4274-A951-C44B13310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543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EB45-312E-4BDA-A409-C9BAB481D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129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89385"/>
            <a:ext cx="2146300" cy="4050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789385"/>
            <a:ext cx="6286500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9C9-8389-47B9-A822-3DBDFB495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41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"/>
            <a:ext cx="9144000" cy="671513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58353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51601"/>
            <a:ext cx="8229600" cy="432047"/>
          </a:xfrm>
        </p:spPr>
        <p:txBody>
          <a:bodyPr/>
          <a:lstStyle>
            <a:lvl1pPr algn="ctr">
              <a:defRPr sz="2400">
                <a:solidFill>
                  <a:srgbClr val="42A6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348372"/>
          </a:xfrm>
        </p:spPr>
        <p:txBody>
          <a:bodyPr/>
          <a:lstStyle>
            <a:lvl1pPr marL="265022" indent="-265022">
              <a:buClr>
                <a:srgbClr val="0F5494"/>
              </a:buClr>
              <a:buSzPct val="120000"/>
              <a:buFont typeface="Arial" pitchFamily="34" charset="0"/>
              <a:buChar char="•"/>
              <a:defRPr sz="2000" i="0"/>
            </a:lvl1pPr>
            <a:lvl2pPr marL="630022" indent="-284065">
              <a:buClr>
                <a:srgbClr val="42A62A"/>
              </a:buClr>
              <a:tabLst/>
              <a:defRPr sz="1800" b="0">
                <a:solidFill>
                  <a:srgbClr val="000000"/>
                </a:solidFill>
              </a:defRPr>
            </a:lvl2pPr>
            <a:lvl3pPr marL="895043" indent="-228522">
              <a:spcBef>
                <a:spcPts val="600"/>
              </a:spcBef>
              <a:buFontTx/>
              <a:buChar char="-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57665" y="4948266"/>
            <a:ext cx="792162" cy="195263"/>
          </a:xfrm>
          <a:prstGeom prst="rect">
            <a:avLst/>
          </a:prstGeom>
          <a:solidFill>
            <a:srgbClr val="42A62A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7FD9EAE-85F5-4917-9D8C-55FF6D63D8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83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356"/>
            <a:ext cx="9145476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68" y="4488462"/>
            <a:ext cx="2644690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6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5" indent="0">
              <a:buNone/>
              <a:defRPr sz="1600" b="1"/>
            </a:lvl4pPr>
            <a:lvl5pPr marL="1827755" indent="0">
              <a:buNone/>
              <a:defRPr sz="1600" b="1"/>
            </a:lvl5pPr>
            <a:lvl6pPr marL="2284693" indent="0">
              <a:buNone/>
              <a:defRPr sz="1600" b="1"/>
            </a:lvl6pPr>
            <a:lvl7pPr marL="2741630" indent="0">
              <a:buNone/>
              <a:defRPr sz="1600" b="1"/>
            </a:lvl7pPr>
            <a:lvl8pPr marL="3198570" indent="0">
              <a:buNone/>
              <a:defRPr sz="1600" b="1"/>
            </a:lvl8pPr>
            <a:lvl9pPr marL="36555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D556-C292-4C3C-B38E-EE4ECCA2F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1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9AEB-B4BE-4D61-B241-C2715A1A5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2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59E-BBDB-4FC8-98CA-D62DCE5C18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5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18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75" indent="0">
              <a:buNone/>
              <a:defRPr sz="1000"/>
            </a:lvl3pPr>
            <a:lvl4pPr marL="1370815" indent="0">
              <a:buNone/>
              <a:defRPr sz="900"/>
            </a:lvl4pPr>
            <a:lvl5pPr marL="1827755" indent="0">
              <a:buNone/>
              <a:defRPr sz="900"/>
            </a:lvl5pPr>
            <a:lvl6pPr marL="2284693" indent="0">
              <a:buNone/>
              <a:defRPr sz="900"/>
            </a:lvl6pPr>
            <a:lvl7pPr marL="2741630" indent="0">
              <a:buNone/>
              <a:defRPr sz="900"/>
            </a:lvl7pPr>
            <a:lvl8pPr marL="3198570" indent="0">
              <a:buNone/>
              <a:defRPr sz="900"/>
            </a:lvl8pPr>
            <a:lvl9pPr marL="36555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7FD1-609F-48C6-A3AC-AD873E2ED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42965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0700"/>
            <a:ext cx="8229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54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4754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54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5CD9F0-71C1-4CBA-9CC6-2353AE2CB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945" r:id="rId13"/>
  </p:sldLayoutIdLst>
  <p:txStyles>
    <p:titleStyle>
      <a:lvl1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570" indent="-35857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44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38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3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05" indent="-342705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525" indent="-285586" algn="l" rtl="0" eaLnBrk="1" fontAlgn="base" hangingPunct="1">
        <a:spcBef>
          <a:spcPct val="20000"/>
        </a:spcBef>
        <a:spcAft>
          <a:spcPct val="0"/>
        </a:spcAft>
        <a:buClr>
          <a:srgbClr val="42A62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345" indent="-22847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285" indent="-22847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225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163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100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040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3978" indent="-22847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526256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6" y="789421"/>
            <a:ext cx="8585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9" y="1221582"/>
            <a:ext cx="8582025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4" y="4893469"/>
            <a:ext cx="2895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2057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4290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7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93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694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387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081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775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705" indent="-34270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525" indent="-285586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2345" indent="-22847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285" indent="-2284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225" indent="-2284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163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10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04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3978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6" y="789411"/>
            <a:ext cx="8585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9" y="1221582"/>
            <a:ext cx="8582025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4" y="4893469"/>
            <a:ext cx="2895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526256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218" y="4994673"/>
            <a:ext cx="611188" cy="148828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5" rIns="91387" bIns="45695" anchor="ctr"/>
          <a:lstStyle/>
          <a:p>
            <a:pPr algn="ctr" defTabSz="456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49" y="4976814"/>
            <a:ext cx="628651" cy="178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D1DF68-FBEE-49DC-90A8-E9B615548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4290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1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93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694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387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081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775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705" indent="-34270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525" indent="-285586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2345" indent="-22847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285" indent="-2284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225" indent="-2284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163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10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04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3978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6" y="789411"/>
            <a:ext cx="8585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9" y="1221582"/>
            <a:ext cx="8582025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4" y="4893469"/>
            <a:ext cx="2895600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526256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216" y="4994673"/>
            <a:ext cx="611188" cy="148828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49" y="4976814"/>
            <a:ext cx="628651" cy="178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D1DF68-FBEE-49DC-90A8-E9B615548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7" y="14290"/>
            <a:ext cx="1620837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8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044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085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129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173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783" indent="-34278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695" indent="-285651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2607" indent="-228522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9651" indent="-22852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695" indent="-22852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737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780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824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866" indent="-2285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3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8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agriculture/future-cap_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566" y="1275606"/>
            <a:ext cx="3929931" cy="4606391"/>
          </a:xfrm>
          <a:prstGeom prst="rect">
            <a:avLst/>
          </a:prstGeom>
          <a:noFill/>
        </p:spPr>
        <p:txBody>
          <a:bodyPr wrap="square" lIns="35562" tIns="17781" rIns="35562" bIns="17781" rtlCol="0">
            <a:spAutoFit/>
          </a:bodyPr>
          <a:lstStyle/>
          <a:p>
            <a:endParaRPr lang="en-GB" sz="1600" baseline="30000" dirty="0">
              <a:solidFill>
                <a:schemeClr val="bg1"/>
              </a:solidFill>
              <a:latin typeface="+mn-lt"/>
            </a:endParaRPr>
          </a:p>
          <a:p>
            <a:r>
              <a:rPr lang="en-GB" sz="4400" baseline="30000" dirty="0" err="1">
                <a:solidFill>
                  <a:schemeClr val="bg1"/>
                </a:solidFill>
                <a:latin typeface="+mn-lt"/>
              </a:rPr>
              <a:t>Pārtikas</a:t>
            </a:r>
            <a:r>
              <a:rPr lang="en-GB" sz="4400" baseline="30000" dirty="0">
                <a:solidFill>
                  <a:schemeClr val="bg1"/>
                </a:solidFill>
                <a:latin typeface="+mn-lt"/>
              </a:rPr>
              <a:t> un </a:t>
            </a:r>
            <a:r>
              <a:rPr lang="en-GB" sz="4400" baseline="30000" dirty="0" err="1">
                <a:solidFill>
                  <a:schemeClr val="bg1"/>
                </a:solidFill>
                <a:latin typeface="+mn-lt"/>
              </a:rPr>
              <a:t>lauksaimniecības</a:t>
            </a:r>
            <a:r>
              <a:rPr lang="en-GB" sz="4400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4400" baseline="30000" dirty="0" err="1">
                <a:solidFill>
                  <a:schemeClr val="bg1"/>
                </a:solidFill>
                <a:latin typeface="+mn-lt"/>
              </a:rPr>
              <a:t>nākotne</a:t>
            </a:r>
            <a:endParaRPr lang="en-GB" sz="4400" baseline="30000" dirty="0">
              <a:solidFill>
                <a:schemeClr val="bg1"/>
              </a:solidFill>
              <a:latin typeface="+mn-lt"/>
            </a:endParaRPr>
          </a:p>
          <a:p>
            <a:endParaRPr lang="en-GB" sz="2400" baseline="30000" dirty="0">
              <a:solidFill>
                <a:schemeClr val="bg1"/>
              </a:solidFill>
              <a:latin typeface="+mn-lt"/>
            </a:endParaRPr>
          </a:p>
          <a:p>
            <a:r>
              <a:rPr lang="en-GB" sz="2400" baseline="30000" dirty="0">
                <a:solidFill>
                  <a:schemeClr val="bg1"/>
                </a:solidFill>
                <a:latin typeface="+mn-lt"/>
              </a:rPr>
              <a:t>KOMISIJAS </a:t>
            </a:r>
            <a:r>
              <a:rPr lang="en-GB" sz="2400" baseline="30000" dirty="0" smtClean="0">
                <a:solidFill>
                  <a:schemeClr val="bg1"/>
                </a:solidFill>
                <a:latin typeface="+mn-lt"/>
              </a:rPr>
              <a:t>PAZIŅOJUMS	</a:t>
            </a:r>
          </a:p>
          <a:p>
            <a:endParaRPr lang="en-GB" sz="2400" baseline="30000" dirty="0" smtClean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Lauksaimniec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bas</a:t>
            </a:r>
            <a:r>
              <a:rPr lang="en-GB" sz="2400" b="0" i="1" baseline="30000" dirty="0" smtClean="0">
                <a:solidFill>
                  <a:schemeClr val="accent3"/>
                </a:solidFill>
                <a:latin typeface="+mj-lt"/>
              </a:rPr>
              <a:t> un 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lauku</a:t>
            </a:r>
            <a:r>
              <a:rPr lang="en-GB" sz="2400" b="0" i="1" baseline="300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att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st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īb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as</a:t>
            </a:r>
            <a:r>
              <a:rPr lang="en-GB" sz="2400" b="0" i="1" baseline="300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ğ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ener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ā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ldirektor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ā</a:t>
            </a:r>
            <a:r>
              <a:rPr lang="en-GB" sz="2400" b="0" i="1" baseline="30000" dirty="0" err="1" smtClean="0">
                <a:solidFill>
                  <a:schemeClr val="accent3"/>
                </a:solidFill>
                <a:latin typeface="+mj-lt"/>
              </a:rPr>
              <a:t>ts</a:t>
            </a:r>
            <a:endParaRPr lang="en-GB" sz="2400" b="0" i="1" baseline="30000" dirty="0" smtClean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GB" sz="2000" b="0" i="1" baseline="30000" dirty="0" err="1" smtClean="0">
                <a:solidFill>
                  <a:schemeClr val="accent3"/>
                </a:solidFill>
              </a:rPr>
              <a:t>Krist</a:t>
            </a:r>
            <a:r>
              <a:rPr lang="en-GB" sz="2000" b="0" i="1" baseline="30000" dirty="0" err="1" smtClean="0">
                <a:solidFill>
                  <a:schemeClr val="accent3"/>
                </a:solidFill>
                <a:latin typeface="Verdana"/>
                <a:ea typeface="Verdana"/>
                <a:cs typeface="Verdana"/>
              </a:rPr>
              <a:t>īn</a:t>
            </a:r>
            <a:r>
              <a:rPr lang="en-GB" sz="2000" b="0" i="1" baseline="30000" dirty="0" err="1" smtClean="0">
                <a:solidFill>
                  <a:schemeClr val="accent3"/>
                </a:solidFill>
              </a:rPr>
              <a:t>e</a:t>
            </a:r>
            <a:r>
              <a:rPr lang="en-GB" sz="2000" b="0" i="1" baseline="30000" dirty="0" smtClean="0">
                <a:solidFill>
                  <a:schemeClr val="accent3"/>
                </a:solidFill>
              </a:rPr>
              <a:t> BORI</a:t>
            </a:r>
          </a:p>
          <a:p>
            <a:pPr algn="r"/>
            <a:r>
              <a:rPr lang="en-GB" sz="2000" b="0" i="1" baseline="30000" dirty="0" smtClean="0">
                <a:solidFill>
                  <a:schemeClr val="accent3"/>
                </a:solidFill>
              </a:rPr>
              <a:t>Iman </a:t>
            </a:r>
            <a:r>
              <a:rPr lang="en-GB" sz="2000" b="0" i="1" baseline="30000" dirty="0" err="1" smtClean="0">
                <a:solidFill>
                  <a:schemeClr val="accent3"/>
                </a:solidFill>
              </a:rPr>
              <a:t>BOOt</a:t>
            </a:r>
            <a:endParaRPr lang="lv-LV" sz="2000" b="0" i="1" baseline="30000" dirty="0">
              <a:solidFill>
                <a:schemeClr val="accent3"/>
              </a:solidFill>
            </a:endParaRPr>
          </a:p>
          <a:p>
            <a:endParaRPr lang="en-GB" sz="2400" baseline="30000" dirty="0">
              <a:solidFill>
                <a:schemeClr val="bg1"/>
              </a:solidFill>
              <a:latin typeface="+mn-lt"/>
            </a:endParaRPr>
          </a:p>
          <a:p>
            <a:endParaRPr lang="en-GB" sz="1900" baseline="30000" dirty="0">
              <a:solidFill>
                <a:schemeClr val="bg1"/>
              </a:solidFill>
              <a:latin typeface="+mn-lt"/>
            </a:endParaRPr>
          </a:p>
          <a:p>
            <a:pPr algn="r">
              <a:buClr>
                <a:srgbClr val="FFFFFF"/>
              </a:buClr>
            </a:pPr>
            <a:endParaRPr lang="en-GB" sz="1200" b="0" dirty="0">
              <a:solidFill>
                <a:srgbClr val="FFFFFF"/>
              </a:solidFill>
              <a:latin typeface="+mn-lt"/>
            </a:endParaRPr>
          </a:p>
          <a:p>
            <a:pPr>
              <a:buClr>
                <a:srgbClr val="FFFFFF"/>
              </a:buClr>
            </a:pPr>
            <a:endParaRPr lang="en-GB" sz="1200" dirty="0">
              <a:solidFill>
                <a:srgbClr val="FFFFFF"/>
              </a:solidFill>
              <a:latin typeface="+mn-lt"/>
            </a:endParaRPr>
          </a:p>
          <a:p>
            <a:pPr>
              <a:buClr>
                <a:srgbClr val="FFFFFF"/>
              </a:buClr>
            </a:pPr>
            <a:endParaRPr lang="en-GB" sz="2000" kern="0" dirty="0">
              <a:solidFill>
                <a:srgbClr val="FFFFFF"/>
              </a:solidFill>
              <a:latin typeface="+mn-lt"/>
            </a:endParaRPr>
          </a:p>
          <a:p>
            <a:endParaRPr lang="en-GB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5211" y="4537906"/>
            <a:ext cx="2785364" cy="302649"/>
          </a:xfrm>
          <a:prstGeom prst="rect">
            <a:avLst/>
          </a:prstGeom>
          <a:noFill/>
        </p:spPr>
        <p:txBody>
          <a:bodyPr wrap="square" lIns="35562" tIns="17781" rIns="35562" bIns="17781" rtlCol="0">
            <a:spAutoFit/>
          </a:bodyPr>
          <a:lstStyle/>
          <a:p>
            <a:r>
              <a:rPr lang="en-GB" sz="2600" baseline="300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#</a:t>
            </a:r>
            <a:r>
              <a:rPr lang="en-GB" sz="2600" baseline="3000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FutureofCAP</a:t>
            </a:r>
            <a:endParaRPr lang="en-GB" sz="2600" baseline="300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U:\02. External Communication\02.06 MEDIA_PRESS_DIGITAL-WEB\Graphic stuff\Cab jobs\Future of Food and Farming\export\Future of Food and Farmingvid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92" y="1090594"/>
            <a:ext cx="4755496" cy="33216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351752" y="458876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" y="-630917"/>
            <a:ext cx="184624" cy="126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7" tIns="45695" rIns="91387" bIns="456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5" y="627535"/>
            <a:ext cx="8640958" cy="40005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KLP nākotne — mērķi un prioritātes</a:t>
            </a:r>
            <a:endParaRPr lang="lv-LV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5021" y="-84570"/>
            <a:ext cx="184624" cy="243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7" tIns="45695" rIns="91387" bIns="456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5021" y="-84570"/>
            <a:ext cx="184624" cy="243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7" tIns="45695" rIns="91387" bIns="456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427984" y="5020022"/>
            <a:ext cx="628651" cy="178594"/>
          </a:xfrm>
          <a:prstGeom prst="rect">
            <a:avLst/>
          </a:prstGeom>
          <a:solidFill>
            <a:srgbClr val="2C6E1C"/>
          </a:solidFill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B491772-24F1-43EF-AB23-FDDAC09E3150}" type="slidenum">
              <a:rPr lang="en-GB" sz="1000">
                <a:solidFill>
                  <a:schemeClr val="bg1"/>
                </a:solidFill>
              </a:rPr>
              <a:pPr eaLnBrk="1" hangingPunct="1"/>
              <a:t>10</a:t>
            </a:fld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9869158"/>
              </p:ext>
            </p:extLst>
          </p:nvPr>
        </p:nvGraphicFramePr>
        <p:xfrm>
          <a:off x="351754" y="1194752"/>
          <a:ext cx="3788201" cy="332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10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9" y="1194749"/>
            <a:ext cx="1224137" cy="32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Zināšanas</a:t>
            </a:r>
            <a:r>
              <a:rPr lang="en-US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&amp;</a:t>
            </a: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inovācija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3968" y="2592044"/>
            <a:ext cx="1522121" cy="555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elastīgs</a:t>
            </a:r>
            <a:endParaRPr lang="en-US" sz="1100" b="0" dirty="0"/>
          </a:p>
          <a:p>
            <a:pPr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Lauksaimniecības</a:t>
            </a:r>
            <a:r>
              <a:rPr lang="en-US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lv-LV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sektors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4537354" y="3454180"/>
            <a:ext cx="1258784" cy="4137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Vides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aprūpe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37552" y="1815002"/>
            <a:ext cx="1126936" cy="32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Pārtikas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nodrošinātība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0394" y="2571086"/>
            <a:ext cx="1048624" cy="360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Paaudžu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maiņa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6667" y="3431294"/>
            <a:ext cx="1341838" cy="436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Plaukstoš</a:t>
            </a:r>
            <a:r>
              <a:rPr lang="lv-LV" sz="110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i</a:t>
            </a:r>
            <a:endParaRPr lang="en-US" sz="1100" dirty="0"/>
          </a:p>
          <a:p>
            <a:pPr algn="ctr">
              <a:lnSpc>
                <a:spcPct val="100000"/>
              </a:lnSpc>
            </a:pPr>
            <a:r>
              <a:rPr lang="en-US" sz="1100" b="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lauku</a:t>
            </a:r>
            <a:r>
              <a:rPr lang="en-US" sz="1100" b="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 </a:t>
            </a:r>
            <a:r>
              <a:rPr lang="en-US" sz="1100" b="0" cap="all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apvid</a:t>
            </a:r>
            <a:r>
              <a:rPr lang="lv-LV" sz="1100" b="0" cap="all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C Square Sans Pro"/>
              </a:rPr>
              <a:t>i</a:t>
            </a:r>
            <a:endParaRPr lang="en-US" sz="1100" b="0" dirty="0"/>
          </a:p>
          <a:p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3" y="1104356"/>
            <a:ext cx="1728193" cy="778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Pārtikas</a:t>
            </a:r>
            <a:r>
              <a:rPr lang="en-GB" sz="14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un</a:t>
            </a:r>
          </a:p>
          <a:p>
            <a:r>
              <a:rPr lang="en-GB" sz="140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Lauksaimniecība</a:t>
            </a:r>
            <a:r>
              <a:rPr lang="lv-LV" sz="14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s </a:t>
            </a:r>
            <a:r>
              <a:rPr lang="en-GB" sz="140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Nākotne</a:t>
            </a:r>
            <a:endParaRPr lang="en-GB" sz="140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4" y="1917872"/>
            <a:ext cx="1278403" cy="32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Taisnīgi </a:t>
            </a: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ienākumi</a:t>
            </a:r>
            <a:endParaRPr lang="en-GB" sz="110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6177" y="4128106"/>
            <a:ext cx="1296144" cy="459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Klimata </a:t>
            </a:r>
            <a:r>
              <a:rPr lang="lv-LV" sz="11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politika</a:t>
            </a:r>
            <a:r>
              <a:rPr lang="lv-LV" sz="11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en-GB" sz="11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9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731" y="600911"/>
            <a:ext cx="8136906" cy="4000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Ieņēmumu atbalsts joprojām ir vajadzīgs</a:t>
            </a:r>
            <a:endParaRPr lang="en-GB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11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46081349"/>
              </p:ext>
            </p:extLst>
          </p:nvPr>
        </p:nvGraphicFramePr>
        <p:xfrm>
          <a:off x="643731" y="1059582"/>
          <a:ext cx="832075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064727" y="4146054"/>
            <a:ext cx="7467713" cy="729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800" b="1" i="0" u="sng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8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DG AGRI based on DG AGRI  and Eurostat data, 2011-2013 </a:t>
            </a:r>
          </a:p>
          <a:p>
            <a:pPr rtl="0"/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 support 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operating subsidies per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incl. support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covering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endParaRPr lang="fr-BE" sz="800" b="0" i="1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BE" sz="800" b="1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BE" sz="800" b="1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 support) 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entrepreneurial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1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operating subsidies</a:t>
            </a:r>
          </a:p>
          <a:p>
            <a:pPr rtl="0"/>
            <a:r>
              <a:rPr lang="fr-BE" sz="800" b="1" i="1" u="sng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</a:t>
            </a:r>
            <a:r>
              <a:rPr lang="fr-BE" sz="800" b="0" i="1" u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 support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b="0" i="1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</a:t>
            </a:r>
            <a:r>
              <a:rPr lang="fr-BE" sz="800" b="0" i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support; a</a:t>
            </a:r>
            <a:r>
              <a:rPr lang="en-GB" sz="800" i="1" dirty="0" err="1">
                <a:solidFill>
                  <a:schemeClr val="tx1"/>
                </a:solidFill>
                <a:effectLst/>
              </a:rPr>
              <a:t>verage</a:t>
            </a:r>
            <a:r>
              <a:rPr lang="en-GB" sz="800" i="1" baseline="0" dirty="0">
                <a:solidFill>
                  <a:schemeClr val="tx1"/>
                </a:solidFill>
                <a:effectLst/>
              </a:rPr>
              <a:t> farmer income without CAP support in  LU and FI was negative over the period considered - the negative income compensated by CAP support is hatched on the graph</a:t>
            </a:r>
            <a:endParaRPr lang="en-GB" sz="800" i="1" dirty="0">
              <a:solidFill>
                <a:schemeClr val="tx1"/>
              </a:solidFill>
              <a:effectLst/>
            </a:endParaRPr>
          </a:p>
          <a:p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4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12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91680" y="108842"/>
            <a:ext cx="6768754" cy="99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2" descr="U:\02. External Communication\02.06 MEDIA_PRESS_DIGITAL-WEB\Graphic stuff\Cab jobs\Future of Food and Farming\export\Future of Food and Farmingvide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"/>
          <a:stretch/>
        </p:blipFill>
        <p:spPr bwMode="auto">
          <a:xfrm>
            <a:off x="1677238" y="744385"/>
            <a:ext cx="6359907" cy="4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915566"/>
            <a:ext cx="4109334" cy="561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ES </a:t>
            </a:r>
            <a:r>
              <a:rPr lang="en-GB" sz="16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TIEŠĀ ATBALSTA SADALĪJUMS </a:t>
            </a:r>
            <a:r>
              <a:rPr lang="en-GB" sz="16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LAUKSAIMNIEKIE</a:t>
            </a:r>
            <a:r>
              <a:rPr lang="hu-HU" sz="160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</a:t>
            </a:r>
            <a:endParaRPr lang="en-GB" sz="160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2611" y="1419621"/>
            <a:ext cx="1383365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SAIMNIECĪBU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SKAITS (</a:t>
            </a:r>
            <a:r>
              <a:rPr lang="en-GB" sz="1050" b="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miljonos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1" y="1315645"/>
            <a:ext cx="1368152" cy="5360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APSAIMNIEKOTĀ</a:t>
            </a: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LAUKSAIMNIECĪBAS ZEME 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</a:t>
            </a:r>
            <a:r>
              <a:rPr lang="en-GB" sz="1050" b="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miljonos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ha)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6079" y="1419618"/>
            <a:ext cx="1360298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TIEŠAIS ATBALSTS (</a:t>
            </a:r>
            <a:r>
              <a:rPr lang="en-GB" sz="1050" b="0" kern="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miljardos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EUR)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1851669"/>
            <a:ext cx="1296144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MAZĀS SAIMNIECĪBAS 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(&lt; 5 h</a:t>
            </a:r>
            <a:r>
              <a:rPr lang="hu-HU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a)</a:t>
            </a:r>
            <a:endParaRPr lang="en-GB" sz="1050" b="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7179" y="2842071"/>
            <a:ext cx="1334659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es-ES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PROFESIONĀLĀS (ĢIMENES) SAIMNIECĪBAS </a:t>
            </a:r>
            <a:r>
              <a:rPr lang="es-ES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(5-250 ha)</a:t>
            </a:r>
            <a:endParaRPr lang="en-GB" sz="1050" b="0" kern="0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735" y="4066207"/>
            <a:ext cx="1308105" cy="4497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LIELĀS SAIMNIECĪBAS </a:t>
            </a:r>
            <a:r>
              <a:rPr lang="en-GB" sz="1050" b="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(&gt; 250 ha)</a:t>
            </a:r>
            <a:endParaRPr lang="en-GB" sz="1050" b="0" kern="0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0" y="592787"/>
            <a:ext cx="8136906" cy="4000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Taisnīg</a:t>
            </a:r>
            <a:r>
              <a:rPr lang="hu-HU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ienākumu atbalsts</a:t>
            </a:r>
            <a:endParaRPr lang="en-GB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69093"/>
            <a:ext cx="8987582" cy="3430391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6725" lvl="1" indent="0">
              <a:spcAft>
                <a:spcPts val="0"/>
              </a:spcAft>
              <a:buClr>
                <a:srgbClr val="00B050"/>
              </a:buClr>
              <a:buNone/>
            </a:pPr>
            <a:r>
              <a:rPr lang="hu-HU" b="0" i="1" kern="0" dirty="0" err="1">
                <a:solidFill>
                  <a:srgbClr val="0F5494"/>
                </a:solidFill>
              </a:rPr>
              <a:t>Pie</a:t>
            </a:r>
            <a:r>
              <a:rPr lang="lv-LV" b="0" i="1" kern="0" dirty="0">
                <a:solidFill>
                  <a:srgbClr val="0F5494"/>
                </a:solidFill>
              </a:rPr>
              <a:t>ņē</a:t>
            </a:r>
            <a:r>
              <a:rPr lang="hu-HU" b="0" i="1" kern="0" dirty="0" err="1">
                <a:solidFill>
                  <a:srgbClr val="0F5494"/>
                </a:solidFill>
              </a:rPr>
              <a:t>mums</a:t>
            </a:r>
            <a:r>
              <a:rPr lang="hu-HU" b="0" i="1" kern="0" dirty="0">
                <a:solidFill>
                  <a:srgbClr val="0F5494"/>
                </a:solidFill>
              </a:rPr>
              <a:t> par </a:t>
            </a:r>
            <a:r>
              <a:rPr lang="lv-LV" b="0" i="1" kern="0" dirty="0">
                <a:solidFill>
                  <a:srgbClr val="0F5494"/>
                </a:solidFill>
              </a:rPr>
              <a:t>tiešo maksājumu negodīgum</a:t>
            </a:r>
            <a:r>
              <a:rPr lang="hu-HU" b="0" i="1" kern="0" dirty="0">
                <a:solidFill>
                  <a:srgbClr val="0F5494"/>
                </a:solidFill>
              </a:rPr>
              <a:t>u</a:t>
            </a:r>
          </a:p>
          <a:p>
            <a:pPr marL="466725" lvl="1" indent="0">
              <a:spcAft>
                <a:spcPts val="0"/>
              </a:spcAft>
              <a:buClr>
                <a:srgbClr val="00B050"/>
              </a:buClr>
              <a:buNone/>
            </a:pPr>
            <a:r>
              <a:rPr lang="lv-LV" b="0" i="1" kern="0" dirty="0">
                <a:solidFill>
                  <a:srgbClr val="0F5494"/>
                </a:solidFill>
              </a:rPr>
              <a:t>20% saimniecību saņem 80% no maksājumiem</a:t>
            </a:r>
          </a:p>
          <a:p>
            <a:pPr marL="466725" lvl="1" indent="0">
              <a:spcAft>
                <a:spcPts val="0"/>
              </a:spcAft>
              <a:buClr>
                <a:srgbClr val="00B050"/>
              </a:buClr>
              <a:buNone/>
            </a:pPr>
            <a:endParaRPr lang="lv-LV" b="0" i="1" kern="0" dirty="0">
              <a:solidFill>
                <a:srgbClr val="0F5494"/>
              </a:solidFill>
            </a:endParaRPr>
          </a:p>
          <a:p>
            <a:pPr marL="809625" lvl="1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hu-HU" b="0" i="1" kern="0" dirty="0" err="1">
                <a:solidFill>
                  <a:srgbClr val="0F5494"/>
                </a:solidFill>
              </a:rPr>
              <a:t>Idejas</a:t>
            </a:r>
            <a:r>
              <a:rPr lang="hu-HU" b="0" i="1" kern="0" dirty="0">
                <a:solidFill>
                  <a:srgbClr val="0F5494"/>
                </a:solidFill>
              </a:rPr>
              <a:t> / </a:t>
            </a:r>
            <a:r>
              <a:rPr lang="hu-HU" b="0" i="1" kern="0" dirty="0" err="1" smtClean="0">
                <a:solidFill>
                  <a:srgbClr val="0F5494"/>
                </a:solidFill>
              </a:rPr>
              <a:t>vadl</a:t>
            </a:r>
            <a:r>
              <a:rPr lang="hu-HU" b="0" i="1" kern="0" dirty="0" err="1" smtClean="0">
                <a:solidFill>
                  <a:srgbClr val="0F5494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hu-HU" b="0" i="1" kern="0" dirty="0" err="1" smtClean="0">
                <a:solidFill>
                  <a:srgbClr val="0F5494"/>
                </a:solidFill>
              </a:rPr>
              <a:t>nijas</a:t>
            </a:r>
            <a:r>
              <a:rPr lang="hu-HU" b="0" i="1" kern="0" dirty="0" smtClean="0">
                <a:solidFill>
                  <a:srgbClr val="0F5494"/>
                </a:solidFill>
              </a:rPr>
              <a:t> </a:t>
            </a:r>
            <a:r>
              <a:rPr lang="hu-HU" b="0" i="1" kern="0" dirty="0" err="1">
                <a:solidFill>
                  <a:srgbClr val="0F5494"/>
                </a:solidFill>
              </a:rPr>
              <a:t>jaunajam</a:t>
            </a:r>
            <a:r>
              <a:rPr lang="hu-HU" b="0" i="1" kern="0" dirty="0">
                <a:solidFill>
                  <a:srgbClr val="0F5494"/>
                </a:solidFill>
              </a:rPr>
              <a:t> KLP</a:t>
            </a:r>
            <a:endParaRPr lang="lv-LV" b="0" i="1" kern="0" dirty="0">
              <a:solidFill>
                <a:srgbClr val="0F5494"/>
              </a:solidFill>
            </a:endParaRPr>
          </a:p>
          <a:p>
            <a:pPr marL="809625" lvl="1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lv-LV" b="0" i="1" kern="0" dirty="0">
              <a:solidFill>
                <a:srgbClr val="0F5494"/>
              </a:solidFill>
            </a:endParaRPr>
          </a:p>
          <a:p>
            <a:pPr marL="1209537" lvl="2" indent="-342900">
              <a:spcAft>
                <a:spcPts val="0"/>
              </a:spcAft>
              <a:buClr>
                <a:srgbClr val="00B050"/>
              </a:buClr>
            </a:pPr>
            <a:r>
              <a:rPr lang="hu-HU" sz="1600" b="0" i="1" kern="0" dirty="0">
                <a:solidFill>
                  <a:srgbClr val="0F5494"/>
                </a:solidFill>
              </a:rPr>
              <a:t>T</a:t>
            </a:r>
            <a:r>
              <a:rPr lang="lv-LV" sz="1600" b="0" i="1" kern="0" dirty="0">
                <a:solidFill>
                  <a:srgbClr val="0F5494"/>
                </a:solidFill>
              </a:rPr>
              <a:t>iešmaksājumu </a:t>
            </a:r>
            <a:r>
              <a:rPr lang="hu-HU" sz="1600" b="0" i="1" kern="0" dirty="0" err="1">
                <a:solidFill>
                  <a:srgbClr val="0F5494"/>
                </a:solidFill>
              </a:rPr>
              <a:t>sadale</a:t>
            </a:r>
            <a:r>
              <a:rPr lang="hu-HU" sz="1600" b="0" i="1" kern="0" dirty="0">
                <a:solidFill>
                  <a:srgbClr val="0F5494"/>
                </a:solidFill>
              </a:rPr>
              <a:t> </a:t>
            </a:r>
            <a:r>
              <a:rPr lang="lv-LV" sz="1600" b="0" i="1" kern="0" dirty="0">
                <a:solidFill>
                  <a:srgbClr val="0F5494"/>
                </a:solidFill>
              </a:rPr>
              <a:t> =&gt; ir vajadzīga labāka mērķauditorijas atlase - ierobežošana, samazināšana un pārdale</a:t>
            </a:r>
          </a:p>
          <a:p>
            <a:pPr marL="1209537" lvl="2" indent="-342900">
              <a:spcAft>
                <a:spcPts val="0"/>
              </a:spcAft>
              <a:buClr>
                <a:srgbClr val="00B050"/>
              </a:buClr>
            </a:pPr>
            <a:endParaRPr lang="lv-LV" sz="1600" b="0" i="1" kern="0" dirty="0">
              <a:solidFill>
                <a:srgbClr val="0F5494"/>
              </a:solidFill>
            </a:endParaRPr>
          </a:p>
          <a:p>
            <a:pPr marL="1209537" lvl="2" indent="-342900">
              <a:spcAft>
                <a:spcPts val="0"/>
              </a:spcAft>
              <a:buClr>
                <a:srgbClr val="00B050"/>
              </a:buClr>
            </a:pPr>
            <a:r>
              <a:rPr lang="lv-LV" sz="1600" b="0" i="1" kern="0" dirty="0">
                <a:solidFill>
                  <a:srgbClr val="0F5494"/>
                </a:solidFill>
              </a:rPr>
              <a:t>Samazināt nevienlīdzīb</a:t>
            </a:r>
            <a:r>
              <a:rPr lang="hu-HU" sz="1600" b="0" i="1" kern="0" dirty="0">
                <a:solidFill>
                  <a:srgbClr val="0F5494"/>
                </a:solidFill>
              </a:rPr>
              <a:t>u</a:t>
            </a:r>
            <a:r>
              <a:rPr lang="lv-LV" sz="1600" b="0" i="1" kern="0" dirty="0">
                <a:solidFill>
                  <a:srgbClr val="0F5494"/>
                </a:solidFill>
              </a:rPr>
              <a:t> starp dalībvalstīm</a:t>
            </a:r>
            <a:endParaRPr lang="hu-HU" sz="1600" b="0" i="1" kern="0" dirty="0">
              <a:solidFill>
                <a:srgbClr val="0F5494"/>
              </a:solidFill>
            </a:endParaRPr>
          </a:p>
          <a:p>
            <a:pPr marL="809625" lvl="1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GB" b="0" i="1" kern="0" dirty="0">
              <a:solidFill>
                <a:srgbClr val="0F5494"/>
              </a:solidFill>
            </a:endParaRPr>
          </a:p>
          <a:p>
            <a:pPr marL="1504812" lvl="2" indent="-28575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Tx/>
              <a:buChar char="-"/>
            </a:pPr>
            <a:endParaRPr lang="fr-BE" sz="1200" b="0" i="1" kern="0" dirty="0">
              <a:solidFill>
                <a:srgbClr val="0F5494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915818" y="915567"/>
            <a:ext cx="4464496" cy="716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13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07703" y="699543"/>
            <a:ext cx="6480721" cy="6535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044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085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129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173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r>
              <a:rPr lang="lv-LV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Taisnīg</a:t>
            </a:r>
            <a:r>
              <a:rPr lang="hu-HU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4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ienākumu atbalsts</a:t>
            </a:r>
            <a:endParaRPr lang="en-GB" sz="24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/>
          <a:stretch/>
        </p:blipFill>
        <p:spPr bwMode="auto">
          <a:xfrm>
            <a:off x="0" y="0"/>
            <a:ext cx="1403648" cy="139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5" y="699543"/>
            <a:ext cx="8136907" cy="40007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i-FI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ides</a:t>
            </a:r>
            <a:r>
              <a:rPr lang="fi-FI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fi-FI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klimata</a:t>
            </a:r>
            <a:r>
              <a:rPr lang="fi-FI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pasākum</a:t>
            </a:r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 stiprināšana</a:t>
            </a:r>
            <a:endParaRPr lang="fi-FI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8" y="-20538"/>
            <a:ext cx="1325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808312"/>
            <a:ext cx="9108505" cy="1419622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819000">
              <a:lnSpc>
                <a:spcPct val="100000"/>
              </a:lnSpc>
            </a:pPr>
            <a:r>
              <a:rPr lang="en-US" sz="1600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Nākotnes</a:t>
            </a:r>
            <a:r>
              <a:rPr lang="en-US" sz="1600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KLP </a:t>
            </a:r>
            <a:r>
              <a:rPr lang="en-US" sz="1600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principi</a:t>
            </a:r>
            <a:endParaRPr lang="en-US" b="0" dirty="0"/>
          </a:p>
          <a:p>
            <a:pPr marL="11617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Lielāk</a:t>
            </a:r>
            <a:r>
              <a:rPr lang="lv-LV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as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ambīcijas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mērķtiecīgums</a:t>
            </a:r>
            <a:endParaRPr lang="en-US" b="0" dirty="0"/>
          </a:p>
          <a:p>
            <a:pPr marL="11617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Uzlabot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videi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draudzīg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arhitektūra</a:t>
            </a:r>
            <a:endParaRPr lang="en-US" b="0" i="1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</a:endParaRPr>
          </a:p>
          <a:p>
            <a:pPr marL="11617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ES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klimata</a:t>
            </a:r>
            <a:r>
              <a:rPr lang="en-US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un vides </a:t>
            </a:r>
            <a:r>
              <a:rPr lang="en-US" b="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politika</a:t>
            </a:r>
            <a:r>
              <a:rPr lang="lv-LV" b="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ciešāka integrācija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14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92080" y="1319783"/>
            <a:ext cx="3448000" cy="1485532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lv-LV" sz="1400" b="0" i="1" kern="0" dirty="0">
                <a:solidFill>
                  <a:srgbClr val="3366CC"/>
                </a:solidFill>
              </a:rPr>
              <a:t>Lauksaimniecības ietekme uz vidi un var palīdzēt sasniegt ilgtspējīgas attīstības mērķus (IAM) un COP 21 mērķi</a:t>
            </a:r>
          </a:p>
          <a:p>
            <a:pPr marL="457096" lvl="1" indent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en-GB" sz="1200" b="0" i="1" kern="0" dirty="0">
              <a:solidFill>
                <a:srgbClr val="3366CC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42304" y="1319783"/>
            <a:ext cx="3664025" cy="1485532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799917" lvl="1" indent="-342822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3366CC"/>
              </a:solidFill>
            </a:endParaRPr>
          </a:p>
          <a:p>
            <a:pPr marL="457200">
              <a:lnSpc>
                <a:spcPct val="100000"/>
              </a:lnSpc>
            </a:pPr>
            <a:r>
              <a:rPr lang="lv-LV" sz="1400" b="0" i="1" kern="0" dirty="0">
                <a:solidFill>
                  <a:srgbClr val="3366CC"/>
                </a:solidFill>
              </a:rPr>
              <a:t>Lauksaimniecību ir skārušas klimata pārmaiņas un vides degradācija</a:t>
            </a:r>
          </a:p>
          <a:p>
            <a:pPr marL="457096" lvl="1" indent="0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en-GB" sz="1200" b="0" i="1" kern="0" dirty="0">
              <a:solidFill>
                <a:srgbClr val="3366CC"/>
              </a:solidFill>
            </a:endParaRPr>
          </a:p>
        </p:txBody>
      </p:sp>
      <p:sp>
        <p:nvSpPr>
          <p:cNvPr id="3" name="Curved Down Arrow 2"/>
          <p:cNvSpPr/>
          <p:nvPr/>
        </p:nvSpPr>
        <p:spPr bwMode="auto">
          <a:xfrm>
            <a:off x="3687807" y="1351062"/>
            <a:ext cx="2088233" cy="454734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10" rIns="91419" bIns="45710" numCol="1" rtlCol="0" anchor="ctr" anchorCtr="0" compatLnSpc="1">
            <a:prstTxWarp prst="textNoShape">
              <a:avLst/>
            </a:prstTxWarp>
          </a:bodyPr>
          <a:lstStyle/>
          <a:p>
            <a:pPr marL="3175" defTabSz="914190"/>
            <a:endParaRPr lang="en-GB"/>
          </a:p>
        </p:txBody>
      </p:sp>
      <p:sp>
        <p:nvSpPr>
          <p:cNvPr id="10" name="Curved Down Arrow 9"/>
          <p:cNvSpPr/>
          <p:nvPr/>
        </p:nvSpPr>
        <p:spPr bwMode="auto">
          <a:xfrm rot="10800000">
            <a:off x="3635896" y="2436929"/>
            <a:ext cx="2088233" cy="454734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10" rIns="91419" bIns="45710" numCol="1" rtlCol="0" anchor="ctr" anchorCtr="0" compatLnSpc="1">
            <a:prstTxWarp prst="textNoShape">
              <a:avLst/>
            </a:prstTxWarp>
          </a:bodyPr>
          <a:lstStyle/>
          <a:p>
            <a:pPr marL="3175" defTabSz="91419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874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5" y="699543"/>
            <a:ext cx="8136907" cy="707836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Ieguldījumi kā ceļš uz labāku tirgus atlīdzību lauksaimniekiem</a:t>
            </a:r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0149" y="1358376"/>
            <a:ext cx="8104734" cy="3515211"/>
          </a:xfrm>
          <a:prstGeom prst="rect">
            <a:avLst/>
          </a:prstGeom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18962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hu-HU" sz="1400" b="0" i="1" kern="0" dirty="0">
              <a:solidFill>
                <a:srgbClr val="3366CC"/>
              </a:solidFill>
            </a:endParaRPr>
          </a:p>
          <a:p>
            <a:pPr marL="818962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lv-LV" sz="1400" b="0" i="1" kern="0" dirty="0">
                <a:solidFill>
                  <a:srgbClr val="3366CC"/>
                </a:solidFill>
              </a:rPr>
              <a:t>Ieguldījum</a:t>
            </a:r>
            <a:r>
              <a:rPr lang="hu-HU" sz="1400" b="0" i="1" kern="0" dirty="0">
                <a:solidFill>
                  <a:srgbClr val="3366CC"/>
                </a:solidFill>
              </a:rPr>
              <a:t>u</a:t>
            </a:r>
            <a:r>
              <a:rPr lang="lv-LV" sz="1400" b="0" i="1" kern="0" dirty="0">
                <a:solidFill>
                  <a:srgbClr val="3366CC"/>
                </a:solidFill>
              </a:rPr>
              <a:t> nepieciešamība (modernizācija, diversifikācija, jaunu tehnoloģiju izmantošana). Lauksaimnieku </a:t>
            </a:r>
            <a:r>
              <a:rPr lang="hu-HU" sz="1400" b="0" i="1" kern="0" dirty="0" err="1">
                <a:solidFill>
                  <a:srgbClr val="3366CC"/>
                </a:solidFill>
              </a:rPr>
              <a:t>vieta</a:t>
            </a:r>
            <a:r>
              <a:rPr lang="lv-LV" sz="1400" b="0" i="1" kern="0" dirty="0">
                <a:solidFill>
                  <a:srgbClr val="3366CC"/>
                </a:solidFill>
              </a:rPr>
              <a:t> pārtikas </a:t>
            </a:r>
            <a:r>
              <a:rPr lang="hu-HU" sz="1400" b="0" i="1" kern="0" dirty="0" err="1">
                <a:solidFill>
                  <a:srgbClr val="3366CC"/>
                </a:solidFill>
              </a:rPr>
              <a:t>aprit</a:t>
            </a:r>
            <a:r>
              <a:rPr lang="lv-LV" sz="1400" b="0" i="1" kern="0" dirty="0">
                <a:solidFill>
                  <a:srgbClr val="3366CC"/>
                </a:solidFill>
              </a:rPr>
              <a:t>ē</a:t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/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hu-HU" sz="1400" b="0" i="1" kern="0" dirty="0" err="1">
                <a:solidFill>
                  <a:srgbClr val="0F5494"/>
                </a:solidFill>
              </a:rPr>
              <a:t>Idejas</a:t>
            </a:r>
            <a:r>
              <a:rPr lang="hu-HU" sz="1400" b="0" i="1" kern="0" dirty="0">
                <a:solidFill>
                  <a:srgbClr val="0F5494"/>
                </a:solidFill>
              </a:rPr>
              <a:t> / </a:t>
            </a:r>
            <a:r>
              <a:rPr lang="hu-HU" sz="1400" b="0" i="1" kern="0" dirty="0" err="1" smtClean="0">
                <a:solidFill>
                  <a:srgbClr val="0F5494"/>
                </a:solidFill>
              </a:rPr>
              <a:t>vadl</a:t>
            </a:r>
            <a:r>
              <a:rPr lang="hu-HU" sz="1400" b="0" i="1" kern="0" dirty="0" err="1" smtClean="0">
                <a:solidFill>
                  <a:srgbClr val="0F5494"/>
                </a:solidFill>
                <a:latin typeface="Verdana"/>
                <a:ea typeface="Verdana"/>
                <a:cs typeface="Verdana"/>
              </a:rPr>
              <a:t>ī</a:t>
            </a:r>
            <a:r>
              <a:rPr lang="hu-HU" sz="1400" b="0" i="1" kern="0" dirty="0" err="1" smtClean="0">
                <a:solidFill>
                  <a:srgbClr val="0F5494"/>
                </a:solidFill>
              </a:rPr>
              <a:t>nijas</a:t>
            </a:r>
            <a:r>
              <a:rPr lang="hu-HU" sz="1400" b="0" i="1" kern="0" dirty="0" smtClean="0">
                <a:solidFill>
                  <a:srgbClr val="0F5494"/>
                </a:solidFill>
              </a:rPr>
              <a:t> </a:t>
            </a:r>
            <a:r>
              <a:rPr lang="hu-HU" sz="1400" b="0" i="1" kern="0" dirty="0" err="1">
                <a:solidFill>
                  <a:srgbClr val="0F5494"/>
                </a:solidFill>
              </a:rPr>
              <a:t>jaunajam</a:t>
            </a:r>
            <a:r>
              <a:rPr lang="hu-HU" sz="1400" b="0" i="1" kern="0" dirty="0">
                <a:solidFill>
                  <a:srgbClr val="0F5494"/>
                </a:solidFill>
              </a:rPr>
              <a:t> KLP</a:t>
            </a:r>
            <a:endParaRPr lang="lv-LV" sz="1400" b="0" i="1" kern="0" dirty="0">
              <a:solidFill>
                <a:srgbClr val="0F5494"/>
              </a:solidFill>
            </a:endParaRPr>
          </a:p>
          <a:p>
            <a:pPr marL="818962" lvl="1" inden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r>
              <a:rPr lang="lv-LV" sz="1400" b="0" i="1" kern="0" dirty="0">
                <a:solidFill>
                  <a:srgbClr val="3366CC"/>
                </a:solidFill>
              </a:rPr>
              <a:t/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>- palielināt investīcijas? - pievērsties dažādošanai? - vairāk izmantot novatoriskus </a:t>
            </a:r>
            <a:r>
              <a:rPr lang="lv-LV" sz="1400" b="0" i="1" u="sng" kern="0" dirty="0">
                <a:solidFill>
                  <a:srgbClr val="3366CC"/>
                </a:solidFill>
              </a:rPr>
              <a:t>finanšu instrumentus</a:t>
            </a:r>
            <a:r>
              <a:rPr lang="lv-LV" sz="1400" b="0" i="1" kern="0" dirty="0">
                <a:solidFill>
                  <a:srgbClr val="3366CC"/>
                </a:solidFill>
              </a:rPr>
              <a:t>? – </a:t>
            </a:r>
            <a:r>
              <a:rPr lang="hu-HU" sz="1400" b="0" i="1" kern="0" dirty="0" err="1">
                <a:solidFill>
                  <a:srgbClr val="3366CC"/>
                </a:solidFill>
              </a:rPr>
              <a:t>sasaiste</a:t>
            </a:r>
            <a:r>
              <a:rPr lang="hu-HU" sz="1400" b="0" i="1" kern="0" dirty="0">
                <a:solidFill>
                  <a:srgbClr val="3366CC"/>
                </a:solidFill>
              </a:rPr>
              <a:t> </a:t>
            </a:r>
            <a:r>
              <a:rPr lang="hu-HU" sz="1400" b="0" i="1" kern="0" dirty="0" err="1">
                <a:solidFill>
                  <a:srgbClr val="3366CC"/>
                </a:solidFill>
              </a:rPr>
              <a:t>ar</a:t>
            </a:r>
            <a:r>
              <a:rPr lang="lv-LV" sz="1400" b="0" i="1" kern="0" dirty="0">
                <a:solidFill>
                  <a:srgbClr val="3366CC"/>
                </a:solidFill>
              </a:rPr>
              <a:t> citiem ES instrumentiem (EFSI, ESIF)</a:t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/>
            </a:r>
            <a:br>
              <a:rPr lang="lv-LV" sz="1400" b="0" i="1" kern="0" dirty="0">
                <a:solidFill>
                  <a:srgbClr val="3366CC"/>
                </a:solidFill>
              </a:rPr>
            </a:br>
            <a:r>
              <a:rPr lang="lv-LV" sz="1400" b="0" i="1" kern="0" dirty="0">
                <a:solidFill>
                  <a:srgbClr val="3366CC"/>
                </a:solidFill>
              </a:rPr>
              <a:t>Uzlabot ieguldījumu atbalstu? - biznesa konsultācijas? - efektīva sinerģija ar pētniecību un </a:t>
            </a:r>
            <a:r>
              <a:rPr lang="lv-LV" sz="1400" b="0" i="1" u="sng" kern="0" dirty="0">
                <a:solidFill>
                  <a:srgbClr val="3366CC"/>
                </a:solidFill>
              </a:rPr>
              <a:t>jauninājumiem</a:t>
            </a:r>
            <a:endParaRPr lang="fr-BE" sz="1400" b="0" i="1" u="sng" kern="0" dirty="0">
              <a:solidFill>
                <a:srgbClr val="33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15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U:\02. External Communication\02.06 MEDIA_PRESS_DIGITAL-WEB\Graphic stuff\Cab jobs\Future of Food and Farming\export\Future of Food and Farmingvid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6404"/>
            <a:ext cx="6912768" cy="41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4"/>
            <a:ext cx="15462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468560" y="1512168"/>
            <a:ext cx="9073008" cy="3435846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9625" lvl="1" indent="-352425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BE" sz="1300" b="0" i="1" kern="0" dirty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16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2569" y="1840474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NORMĀLS RISKS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5896" y="1491629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KOMERCIĀLS RISKS</a:t>
            </a:r>
          </a:p>
          <a:p>
            <a:pPr algn="ctr">
              <a:lnSpc>
                <a:spcPts val="1600"/>
              </a:lnSpc>
            </a:pPr>
            <a:endParaRPr lang="en-GB" sz="105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5893" y="1851670"/>
            <a:ext cx="2604798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KATASTROFU RISKS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1389" y="4227934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PRIVĀTA PĀRVALDĪBA</a:t>
            </a:r>
          </a:p>
          <a:p>
            <a:pPr algn="ctr">
              <a:lnSpc>
                <a:spcPts val="1600"/>
              </a:lnSpc>
            </a:pPr>
            <a:endParaRPr lang="en-GB" sz="1050" kern="0" cap="all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3637" y="3254302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PUBLISKA UN PRIVĀTA PĀRVALDĪBA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6176" y="3856696"/>
            <a:ext cx="2274507" cy="43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GB" sz="105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PUBLISKA PĀRVALDĪBA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1891" y="754743"/>
            <a:ext cx="6138800" cy="6480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RISKA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PĀRVALDĪBAI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PIEMĒROTA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SATVARA</a:t>
            </a:r>
            <a:r>
              <a:rPr lang="hu-HU" sz="2000" kern="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IZVEIDOŠANA</a:t>
            </a:r>
          </a:p>
        </p:txBody>
      </p:sp>
    </p:spTree>
    <p:extLst>
      <p:ext uri="{BB962C8B-B14F-4D97-AF65-F5344CB8AC3E}">
        <p14:creationId xmlns:p14="http://schemas.microsoft.com/office/powerpoint/2010/main" val="153803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286160" y="4976640"/>
            <a:ext cx="628200" cy="178200"/>
          </a:xfrm>
          <a:prstGeom prst="rect">
            <a:avLst/>
          </a:prstGeom>
          <a:solidFill>
            <a:srgbClr val="D1D1F0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fld id="{9912FC6D-D50F-4779-A068-1A607D0F9A5A}" type="slidenum">
              <a:rPr lang="en-US" sz="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17</a:t>
            </a:fld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305460" y="748080"/>
            <a:ext cx="8584920" cy="65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 dirty="0" err="1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Citas</a:t>
            </a:r>
            <a:r>
              <a:rPr lang="en-GB" sz="2800" strike="noStrike" spc="-1" dirty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2800" strike="noStrike" spc="-1" dirty="0" err="1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prioritātes</a:t>
            </a:r>
            <a:endParaRPr dirty="0">
              <a:solidFill>
                <a:srgbClr val="42A62A"/>
              </a:solidFill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198360" y="1413000"/>
            <a:ext cx="8799120" cy="31957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hu-HU" sz="2000" b="0" u="sng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Izaugsme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darbavietas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lauku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apvidos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sz="1800" dirty="0"/>
          </a:p>
          <a:p>
            <a:pPr marL="714240" lvl="1" indent="-305640">
              <a:lnSpc>
                <a:spcPct val="100000"/>
              </a:lnSpc>
              <a:buClr>
                <a:srgbClr val="0F5494"/>
              </a:buClr>
              <a:buFont typeface="Wingdings" charset="2"/>
              <a:buChar char=""/>
            </a:pPr>
            <a:endParaRPr lang="hu-HU" sz="1600" b="0" i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714240" lvl="1" indent="-305640">
              <a:lnSpc>
                <a:spcPct val="10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[...],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lai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novērstu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strukturālos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trūkumus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veicinātu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bioekonomiku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arī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turpmāk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LEADER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pieeja</a:t>
            </a:r>
            <a:endParaRPr sz="1600" b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hu-HU" sz="16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hu-HU" sz="16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Piesaistīt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jaunus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8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lauksaimniekus</a:t>
            </a:r>
            <a:r>
              <a:rPr lang="en-GB" sz="18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lang="hu-HU" sz="18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hu-HU" sz="1600" b="1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714240" lvl="1" indent="-305640">
              <a:lnSpc>
                <a:spcPct val="100000"/>
              </a:lnSpc>
              <a:buClr>
                <a:srgbClr val="0F5494"/>
              </a:buClr>
              <a:buFont typeface="Wingdings" charset="2"/>
              <a:buChar char=""/>
            </a:pP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[..]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risināt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paaudžu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maiņas</a:t>
            </a:r>
            <a:r>
              <a:rPr lang="en-GB" sz="16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600" b="0" i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problēmu</a:t>
            </a:r>
            <a:endParaRPr sz="1600" b="0" dirty="0">
              <a:solidFill>
                <a:srgbClr val="0070C0"/>
              </a:solidFill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4284000" y="4964760"/>
            <a:ext cx="628200" cy="178200"/>
          </a:xfrm>
          <a:prstGeom prst="rect">
            <a:avLst/>
          </a:prstGeom>
          <a:solidFill>
            <a:srgbClr val="2C6E1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fld id="{66067BF9-C97E-48CC-B67F-673B351C4B6B}" type="slidenum">
              <a:rPr lang="en-US" sz="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17</a:t>
            </a:fld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511BDA5-6AE2-4216-BA4D-C5A09CA6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94" y="995092"/>
            <a:ext cx="1311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2F5B1EF-A37D-4DE7-9607-252D82A4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8615"/>
            <a:ext cx="12652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078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1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charRg st="1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char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7" y="771551"/>
            <a:ext cx="8640958" cy="40005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/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Ceļā uz jaunu </a:t>
            </a:r>
            <a:r>
              <a:rPr lang="hu-HU" sz="2000" dirty="0" err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īstenošanas</a:t>
            </a:r>
            <a:r>
              <a:rPr lang="lv-LV" sz="200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 err="1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</a:t>
            </a:r>
            <a:r>
              <a:rPr lang="hu-HU" sz="2000" dirty="0" err="1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ē</a:t>
            </a:r>
            <a:r>
              <a:rPr lang="hu-HU" sz="2000" dirty="0" err="1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</a:t>
            </a:r>
            <a:endParaRPr lang="en-GB" sz="200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64"/>
            <a:ext cx="1436130" cy="13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4448" y="4876009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18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470388"/>
              </p:ext>
            </p:extLst>
          </p:nvPr>
        </p:nvGraphicFramePr>
        <p:xfrm>
          <a:off x="381587" y="1374788"/>
          <a:ext cx="8748464" cy="247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2536798" y="3837309"/>
            <a:ext cx="5904656" cy="1514744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19" tIns="45710" rIns="91419" bIns="4571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kern="0" dirty="0" smtClean="0">
              <a:solidFill>
                <a:srgbClr val="3366CC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lv-LV" sz="1600" kern="0" dirty="0" smtClean="0">
                <a:solidFill>
                  <a:srgbClr val="3366CC"/>
                </a:solidFill>
                <a:latin typeface="Verdana" pitchFamily="34" charset="0"/>
              </a:rPr>
              <a:t>KLP </a:t>
            </a:r>
            <a:r>
              <a:rPr lang="lv-LV" sz="1600" kern="0" dirty="0">
                <a:solidFill>
                  <a:srgbClr val="3366CC"/>
                </a:solidFill>
                <a:latin typeface="Verdana" pitchFamily="34" charset="0"/>
              </a:rPr>
              <a:t>stratēģiskais </a:t>
            </a:r>
            <a:r>
              <a:rPr lang="lv-LV" sz="1600" kern="0" dirty="0" smtClean="0">
                <a:solidFill>
                  <a:srgbClr val="3366CC"/>
                </a:solidFill>
                <a:latin typeface="Verdana" pitchFamily="34" charset="0"/>
              </a:rPr>
              <a:t>plāns</a:t>
            </a: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/>
            </a:r>
            <a:b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</a:b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>  </a:t>
            </a:r>
            <a:r>
              <a:rPr lang="en-GB" sz="1600" b="0" kern="0" dirty="0" err="1" smtClean="0">
                <a:solidFill>
                  <a:srgbClr val="3366CC"/>
                </a:solidFill>
                <a:latin typeface="Verdana" pitchFamily="34" charset="0"/>
              </a:rPr>
              <a:t>aptverot</a:t>
            </a:r>
            <a:r>
              <a:rPr lang="en-GB" sz="1600" b="0" kern="0" dirty="0" smtClean="0">
                <a:solidFill>
                  <a:srgbClr val="3366CC"/>
                </a:solidFill>
                <a:latin typeface="Verdana" pitchFamily="34" charset="0"/>
              </a:rPr>
              <a:t> </a:t>
            </a:r>
            <a:r>
              <a:rPr lang="en-GB" sz="1600" b="0" kern="0" dirty="0" err="1" smtClean="0">
                <a:solidFill>
                  <a:srgbClr val="3366CC"/>
                </a:solidFill>
                <a:latin typeface="Verdana" pitchFamily="34" charset="0"/>
              </a:rPr>
              <a:t>intervences</a:t>
            </a:r>
            <a:r>
              <a:rPr lang="en-GB" sz="1600" b="0" kern="0" dirty="0" smtClean="0">
                <a:solidFill>
                  <a:srgbClr val="3366CC"/>
                </a:solidFill>
                <a:latin typeface="Verdana" pitchFamily="34" charset="0"/>
              </a:rPr>
              <a:t> </a:t>
            </a:r>
            <a:r>
              <a:rPr lang="lv-LV" sz="1600" b="0" kern="0" dirty="0" smtClean="0">
                <a:solidFill>
                  <a:srgbClr val="3366CC"/>
                </a:solidFill>
                <a:latin typeface="Verdana" pitchFamily="34" charset="0"/>
              </a:rPr>
              <a:t>1.un </a:t>
            </a: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>2. </a:t>
            </a:r>
            <a:r>
              <a:rPr lang="lv-LV" sz="1600" b="0" kern="0" dirty="0" smtClean="0">
                <a:solidFill>
                  <a:srgbClr val="3366CC"/>
                </a:solidFill>
                <a:latin typeface="Verdana" pitchFamily="34" charset="0"/>
              </a:rPr>
              <a:t>pīlār</a:t>
            </a:r>
            <a:r>
              <a:rPr lang="lv-LV" sz="1600" b="0" kern="0" dirty="0" smtClean="0">
                <a:solidFill>
                  <a:srgbClr val="3366CC"/>
                </a:solidFill>
                <a:latin typeface="Verdana"/>
                <a:ea typeface="Verdana"/>
                <a:cs typeface="Verdana"/>
              </a:rPr>
              <a:t>ā</a:t>
            </a:r>
            <a: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  <a:t/>
            </a:r>
            <a:br>
              <a:rPr lang="lv-LV" sz="1600" b="0" kern="0" dirty="0">
                <a:solidFill>
                  <a:srgbClr val="3366CC"/>
                </a:solidFill>
                <a:latin typeface="Verdana" pitchFamily="34" charset="0"/>
              </a:rPr>
            </a:br>
            <a:endParaRPr lang="en-GB" sz="1600" b="0" kern="0" dirty="0">
              <a:solidFill>
                <a:srgbClr val="3366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2" y="460562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38375" y="2312836"/>
            <a:ext cx="3326895" cy="4616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9" tIns="45710" rIns="91419" bIns="45710">
            <a:spAutoFit/>
          </a:bodyPr>
          <a:lstStyle>
            <a:defPPr>
              <a:defRPr lang="en-GB"/>
            </a:defPPr>
            <a:lvl1pPr algn="ctr">
              <a:defRPr sz="2400" b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lv-LV" dirty="0"/>
              <a:t>Turpmākais process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19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58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7" y="1102476"/>
            <a:ext cx="8580514" cy="3629515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r>
              <a:rPr lang="lv-LV" sz="2000" kern="0" dirty="0">
                <a:solidFill>
                  <a:srgbClr val="0070C0"/>
                </a:solidFill>
              </a:rPr>
              <a:t>Pašreizējā situācija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ES lauksaimniecības un KLP loma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Izaicinājumi, iespējas un ieinteresēto pušu vēlmes  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r>
              <a:rPr lang="lv-LV" sz="2000" kern="0" dirty="0">
                <a:solidFill>
                  <a:srgbClr val="0070C0"/>
                </a:solidFill>
              </a:rPr>
              <a:t>Komisijas Paziņojums Pārtikas un lauksaimniecības nākotne 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Par ko ir runa?</a:t>
            </a:r>
          </a:p>
          <a:p>
            <a:pPr marL="1142862" lvl="2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lv-LV" sz="1800" b="0" kern="0" dirty="0">
                <a:solidFill>
                  <a:srgbClr val="0070C0"/>
                </a:solidFill>
              </a:rPr>
              <a:t>Kopējās lauksaimniecības politikas nākotne — </a:t>
            </a:r>
            <a:r>
              <a:rPr lang="en-GB" sz="1800" b="0" kern="0" dirty="0">
                <a:solidFill>
                  <a:srgbClr val="0070C0"/>
                </a:solidFill>
              </a:rPr>
              <a:t>p</a:t>
            </a:r>
            <a:r>
              <a:rPr lang="lv-LV" sz="1800" b="0" kern="0" dirty="0" err="1">
                <a:solidFill>
                  <a:srgbClr val="0070C0"/>
                </a:solidFill>
              </a:rPr>
              <a:t>alīdzības</a:t>
            </a:r>
            <a:r>
              <a:rPr lang="lv-LV" sz="1800" b="0" kern="0" dirty="0">
                <a:solidFill>
                  <a:srgbClr val="0070C0"/>
                </a:solidFill>
              </a:rPr>
              <a:t> mērķi un prioritātes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r>
              <a:rPr lang="lv-LV" sz="2000" kern="0" dirty="0">
                <a:solidFill>
                  <a:srgbClr val="0070C0"/>
                </a:solidFill>
              </a:rPr>
              <a:t>Turpmākais process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7587" y="627535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400" dirty="0" err="1">
                <a:solidFill>
                  <a:srgbClr val="00B050"/>
                </a:solidFill>
              </a:rPr>
              <a:t>Saturs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rgbClr val="FFFFFF"/>
                </a:solidFill>
                <a:latin typeface="Verdana"/>
              </a:rPr>
              <a:pPr algn="ctr"/>
              <a:t>2</a:t>
            </a:fld>
            <a:endParaRPr lang="en-GB" sz="1400" b="0" kern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51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542"/>
            <a:ext cx="8568952" cy="379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699542"/>
            <a:ext cx="8136906" cy="400079"/>
          </a:xfrm>
          <a:prstGeom prst="rect">
            <a:avLst/>
          </a:prstGeom>
          <a:noFill/>
        </p:spPr>
        <p:txBody>
          <a:bodyPr wrap="square" lIns="91387" tIns="45695" rIns="91387" bIns="45695" rtlCol="0">
            <a:spAutoFit/>
          </a:bodyPr>
          <a:lstStyle/>
          <a:p>
            <a:pPr algn="ctr"/>
            <a:r>
              <a:rPr lang="lv-LV" sz="2000" b="0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Turpmākais process</a:t>
            </a:r>
            <a:endParaRPr lang="en-GB" sz="2000" b="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4876006"/>
            <a:ext cx="504056" cy="307777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20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40" y="3728225"/>
            <a:ext cx="1512168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Paziņojuma </a:t>
            </a:r>
          </a:p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apstiprināšana</a:t>
            </a:r>
            <a:endParaRPr lang="en-GB" sz="1100" kern="0" dirty="0">
              <a:solidFill>
                <a:srgbClr val="164194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554" y="3713938"/>
            <a:ext cx="120426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100" kern="0" dirty="0">
                <a:solidFill>
                  <a:srgbClr val="7E2A53"/>
                </a:solidFill>
                <a:latin typeface="EC Square Sans Cond Pro Medium" panose="020B0606000000020004" pitchFamily="34" charset="0"/>
              </a:rPr>
              <a:t>EP</a:t>
            </a:r>
            <a:r>
              <a:rPr lang="lv-LV" sz="1100" kern="0" dirty="0">
                <a:solidFill>
                  <a:srgbClr val="7E2A53"/>
                </a:solidFill>
                <a:latin typeface="EC Square Sans Cond Pro Medium" panose="020B0606000000020004" pitchFamily="34" charset="0"/>
              </a:rPr>
              <a:t> Lauksaimniecības un Lauku attīstības komiteja</a:t>
            </a:r>
            <a:endParaRPr lang="en-GB" sz="1100" kern="0" dirty="0">
              <a:solidFill>
                <a:srgbClr val="7E2A5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444" y="371394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008F93"/>
                </a:solidFill>
                <a:latin typeface="EC Square Sans Cond Pro Medium" panose="020B0606000000020004" pitchFamily="34" charset="0"/>
              </a:rPr>
              <a:t>Lauksaimniecības padome</a:t>
            </a:r>
            <a:endParaRPr lang="en-GB" sz="1100" kern="0" dirty="0">
              <a:solidFill>
                <a:srgbClr val="008F9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3713941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Ietekmes izvērtējums</a:t>
            </a:r>
            <a:endParaRPr lang="en-GB" sz="1100" kern="0" dirty="0">
              <a:solidFill>
                <a:srgbClr val="00798F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71394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D</a:t>
            </a:r>
            <a:r>
              <a:rPr lang="en-US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audzgadu</a:t>
            </a:r>
            <a:r>
              <a:rPr lang="en-US" sz="11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US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finanšu</a:t>
            </a:r>
            <a:r>
              <a:rPr lang="en-US" sz="11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US" sz="11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shēm</a:t>
            </a:r>
            <a:r>
              <a:rPr lang="lv-LV" sz="11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a/MMF pēc 2020</a:t>
            </a:r>
          </a:p>
          <a:p>
            <a:pPr>
              <a:lnSpc>
                <a:spcPts val="1300"/>
              </a:lnSpc>
            </a:pPr>
            <a:endParaRPr lang="en-GB" sz="1100" kern="0" dirty="0">
              <a:solidFill>
                <a:srgbClr val="86931B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371393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Likumdošanas</a:t>
            </a:r>
          </a:p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priekšlikumi</a:t>
            </a:r>
            <a:endParaRPr lang="en-GB" sz="1100" kern="0" dirty="0">
              <a:solidFill>
                <a:schemeClr val="tx1">
                  <a:lumMod val="85000"/>
                  <a:lumOff val="15000"/>
                </a:schemeClr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3739339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1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Eiropas Padome</a:t>
            </a:r>
            <a:endParaRPr lang="en-GB" sz="1100" kern="0" dirty="0">
              <a:solidFill>
                <a:srgbClr val="00798F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2330533"/>
            <a:ext cx="1512168" cy="115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GB"/>
            </a:defPPr>
            <a:lvl1pPr algn="ctr">
              <a:lnSpc>
                <a:spcPts val="1300"/>
              </a:lnSpc>
              <a:defRPr sz="1300" b="1" kern="0">
                <a:solidFill>
                  <a:srgbClr val="7E2A53"/>
                </a:solidFill>
                <a:latin typeface="EC Square Sans Cond Pro Medium" panose="020B0606000000020004" pitchFamily="34" charset="0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29 </a:t>
            </a:r>
            <a:r>
              <a:rPr lang="en-GB" dirty="0">
                <a:solidFill>
                  <a:srgbClr val="2D5EC1"/>
                </a:solidFill>
              </a:rPr>
              <a:t>N</a:t>
            </a:r>
            <a:r>
              <a:rPr lang="lv-LV" dirty="0" err="1">
                <a:solidFill>
                  <a:srgbClr val="2D5EC1"/>
                </a:solidFill>
              </a:rPr>
              <a:t>ovembris</a:t>
            </a:r>
            <a:endParaRPr lang="en-GB" dirty="0">
              <a:solidFill>
                <a:srgbClr val="2D5EC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4211" y="2330531"/>
            <a:ext cx="120426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7E2A53"/>
                </a:solidFill>
                <a:latin typeface="EC Square Sans Cond Pro Medium" panose="020B0606000000020004" pitchFamily="34" charset="0"/>
              </a:rPr>
              <a:t>29 N</a:t>
            </a:r>
            <a:r>
              <a:rPr lang="lv-LV" sz="1300" kern="0" dirty="0" err="1">
                <a:solidFill>
                  <a:srgbClr val="7E2A53"/>
                </a:solidFill>
                <a:latin typeface="EC Square Sans Cond Pro Medium" panose="020B0606000000020004" pitchFamily="34" charset="0"/>
              </a:rPr>
              <a:t>ovembris</a:t>
            </a:r>
            <a:endParaRPr lang="en-GB" sz="1300" kern="0" dirty="0">
              <a:solidFill>
                <a:srgbClr val="7E2A5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233053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008F93"/>
                </a:solidFill>
                <a:latin typeface="EC Square Sans Cond Pro Medium" panose="020B0606000000020004" pitchFamily="34" charset="0"/>
              </a:rPr>
              <a:t>11/12 D</a:t>
            </a:r>
            <a:r>
              <a:rPr lang="lv-LV" sz="1300" kern="0" dirty="0" err="1">
                <a:solidFill>
                  <a:srgbClr val="008F93"/>
                </a:solidFill>
                <a:latin typeface="EC Square Sans Cond Pro Medium" panose="020B0606000000020004" pitchFamily="34" charset="0"/>
              </a:rPr>
              <a:t>ecembris</a:t>
            </a:r>
            <a:endParaRPr lang="en-GB" sz="1300" kern="0" dirty="0">
              <a:solidFill>
                <a:srgbClr val="008F93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232581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J</a:t>
            </a:r>
            <a:r>
              <a:rPr lang="lv-LV" sz="1300" kern="0" dirty="0" err="1">
                <a:solidFill>
                  <a:srgbClr val="00798F"/>
                </a:solidFill>
                <a:latin typeface="EC Square Sans Cond Pro Medium" panose="020B0606000000020004" pitchFamily="34" charset="0"/>
              </a:rPr>
              <a:t>anvāris</a:t>
            </a:r>
            <a:r>
              <a:rPr lang="lv-LV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GB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-</a:t>
            </a:r>
            <a:r>
              <a:rPr lang="lv-LV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 </a:t>
            </a:r>
            <a:r>
              <a:rPr lang="en-GB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M</a:t>
            </a:r>
            <a:r>
              <a:rPr lang="lv-LV" sz="1300" kern="0" dirty="0">
                <a:solidFill>
                  <a:srgbClr val="00798F"/>
                </a:solidFill>
                <a:latin typeface="EC Square Sans Cond Pro Medium" panose="020B0606000000020004" pitchFamily="34" charset="0"/>
              </a:rPr>
              <a:t>arts</a:t>
            </a:r>
            <a:endParaRPr lang="en-GB" sz="1300" kern="0" dirty="0">
              <a:solidFill>
                <a:srgbClr val="00798F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2330531"/>
            <a:ext cx="1065584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fr-BE" sz="1300" kern="0" dirty="0">
                <a:solidFill>
                  <a:srgbClr val="86931B"/>
                </a:solidFill>
                <a:latin typeface="EC Square Sans Cond Pro Medium" panose="020B0606000000020004" pitchFamily="34" charset="0"/>
              </a:rPr>
              <a:t>M</a:t>
            </a:r>
            <a:r>
              <a:rPr lang="lv-LV" sz="1300" kern="0" dirty="0" err="1">
                <a:solidFill>
                  <a:srgbClr val="86931B"/>
                </a:solidFill>
                <a:latin typeface="EC Square Sans Cond Pro Medium" panose="020B0606000000020004" pitchFamily="34" charset="0"/>
              </a:rPr>
              <a:t>aijs</a:t>
            </a:r>
            <a:endParaRPr lang="en-GB" sz="1300" kern="0" dirty="0">
              <a:solidFill>
                <a:srgbClr val="86931B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232581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lv-LV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Maijs</a:t>
            </a:r>
            <a:r>
              <a:rPr lang="en-GB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/</a:t>
            </a:r>
            <a:r>
              <a:rPr lang="lv-LV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EC Square Sans Cond Pro Medium" panose="020B0606000000020004" pitchFamily="34" charset="0"/>
              </a:rPr>
              <a:t>Jūnijs</a:t>
            </a:r>
            <a:endParaRPr lang="en-GB" sz="1300" kern="0" dirty="0">
              <a:solidFill>
                <a:schemeClr val="tx1">
                  <a:lumMod val="85000"/>
                  <a:lumOff val="15000"/>
                </a:schemeClr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2325818"/>
            <a:ext cx="1008112" cy="792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lang="en-GB" sz="13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F</a:t>
            </a:r>
            <a:r>
              <a:rPr lang="lv-LV" sz="1300" kern="0" dirty="0" err="1">
                <a:solidFill>
                  <a:srgbClr val="164194"/>
                </a:solidFill>
                <a:latin typeface="EC Square Sans Cond Pro Medium" panose="020B0606000000020004" pitchFamily="34" charset="0"/>
              </a:rPr>
              <a:t>ebruāris</a:t>
            </a:r>
            <a:r>
              <a:rPr lang="en-GB" sz="1300" kern="0" dirty="0">
                <a:solidFill>
                  <a:srgbClr val="164194"/>
                </a:solidFill>
                <a:latin typeface="EC Square Sans Cond Pro Medium" panose="020B06060000000200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1131590"/>
            <a:ext cx="8568954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99"/>
              </a:lnSpc>
            </a:pPr>
            <a:r>
              <a:rPr lang="lv-LV" sz="3200" b="0" kern="0" cap="all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KLP </a:t>
            </a:r>
            <a:r>
              <a:rPr lang="lv-LV" sz="3200" b="0" kern="0" cap="all" spc="-1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modernizacijaS</a:t>
            </a:r>
            <a:r>
              <a:rPr lang="lv-LV" sz="3200" b="0" kern="0" cap="all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un </a:t>
            </a:r>
            <a:r>
              <a:rPr lang="lv-LV" sz="3200" b="0" kern="0" cap="all" spc="-1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vienkāršošanaS</a:t>
            </a:r>
            <a:r>
              <a:rPr lang="lv-LV" sz="3200" b="0" kern="0" cap="all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 </a:t>
            </a:r>
          </a:p>
          <a:p>
            <a:pPr algn="ctr">
              <a:lnSpc>
                <a:spcPts val="3399"/>
              </a:lnSpc>
            </a:pPr>
            <a:r>
              <a:rPr lang="lv-LV" sz="3200" kern="0" cap="all" spc="-1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C Square Sans Pro" panose="020B0506040000020004" pitchFamily="34" charset="0"/>
              </a:rPr>
              <a:t>cEĻVEDIS</a:t>
            </a:r>
            <a:endParaRPr lang="en-GB" sz="3200" kern="0" cap="all" spc="-110" dirty="0">
              <a:solidFill>
                <a:schemeClr val="tx1">
                  <a:lumMod val="95000"/>
                  <a:lumOff val="5000"/>
                </a:schemeClr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9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DA0F6588-6067-4792-9C3F-2D5B09A5AB27}"/>
              </a:ext>
            </a:extLst>
          </p:cNvPr>
          <p:cNvSpPr/>
          <p:nvPr/>
        </p:nvSpPr>
        <p:spPr>
          <a:xfrm>
            <a:off x="2286000" y="-104010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lv-LV" sz="2400" dirty="0">
                <a:solidFill>
                  <a:srgbClr val="3366CC"/>
                </a:solidFill>
              </a:rPr>
              <a:t>Papildu</a:t>
            </a:r>
            <a:r>
              <a:rPr lang="hu-HU" sz="2400" dirty="0">
                <a:solidFill>
                  <a:srgbClr val="3366CC"/>
                </a:solidFill>
              </a:rPr>
              <a:t>s</a:t>
            </a:r>
            <a:r>
              <a:rPr lang="lv-LV" sz="2400" dirty="0">
                <a:solidFill>
                  <a:srgbClr val="3366CC"/>
                </a:solidFill>
              </a:rPr>
              <a:t> informācija pieejama:</a:t>
            </a: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u="sng" dirty="0">
                <a:solidFill>
                  <a:srgbClr val="3366CC"/>
                </a:solidFill>
                <a:hlinkClick r:id="rId3"/>
              </a:rPr>
              <a:t>https://ec.europa.eu/agriculture/future-cap_en</a:t>
            </a:r>
            <a:r>
              <a:rPr lang="en-GB" sz="2400" dirty="0">
                <a:solidFill>
                  <a:srgbClr val="3366CC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2400" dirty="0">
              <a:solidFill>
                <a:srgbClr val="3366CC"/>
              </a:solidFill>
            </a:endParaRPr>
          </a:p>
          <a:p>
            <a:pPr marL="0" indent="0" algn="ctr">
              <a:buNone/>
            </a:pPr>
            <a:r>
              <a:rPr lang="lv-LV" sz="2400" dirty="0">
                <a:solidFill>
                  <a:srgbClr val="3366CC"/>
                </a:solidFill>
              </a:rPr>
              <a:t>Paldies par uzmanību!</a:t>
            </a:r>
            <a:endParaRPr lang="en-GB" sz="2400" dirty="0">
              <a:solidFill>
                <a:srgbClr val="3366CC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F45B5DE2-C26E-43B7-8FD3-B372646A2FEB}"/>
              </a:ext>
            </a:extLst>
          </p:cNvPr>
          <p:cNvSpPr/>
          <p:nvPr/>
        </p:nvSpPr>
        <p:spPr>
          <a:xfrm>
            <a:off x="2051720" y="1466832"/>
            <a:ext cx="5400600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r>
              <a:rPr lang="lv-LV" sz="1800" kern="0" dirty="0">
                <a:solidFill>
                  <a:srgbClr val="3366CC"/>
                </a:solidFill>
                <a:latin typeface="Verdana"/>
              </a:rPr>
              <a:t>Papildu</a:t>
            </a:r>
            <a:r>
              <a:rPr lang="hu-HU" sz="1800" kern="0" dirty="0">
                <a:solidFill>
                  <a:srgbClr val="3366CC"/>
                </a:solidFill>
                <a:latin typeface="Verdana"/>
              </a:rPr>
              <a:t>s</a:t>
            </a:r>
            <a:r>
              <a:rPr lang="lv-LV" sz="1800" kern="0" dirty="0">
                <a:solidFill>
                  <a:srgbClr val="3366CC"/>
                </a:solidFill>
                <a:latin typeface="Verdana"/>
              </a:rPr>
              <a:t> informācija pieejama:</a:t>
            </a:r>
            <a:endParaRPr lang="en-GB" sz="180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endParaRPr lang="en-GB" sz="160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endParaRPr lang="en-GB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r>
              <a:rPr lang="en-GB" sz="1600" b="0" u="sng" kern="0" dirty="0">
                <a:solidFill>
                  <a:srgbClr val="3366CC"/>
                </a:solidFill>
                <a:latin typeface="Verdana"/>
                <a:hlinkClick r:id="rId3"/>
              </a:rPr>
              <a:t>https://ec.europa.eu/agriculture/future-cap_en</a:t>
            </a:r>
            <a:r>
              <a:rPr lang="en-GB" sz="1600" b="0" kern="0" dirty="0">
                <a:solidFill>
                  <a:srgbClr val="3366CC"/>
                </a:solidFill>
                <a:latin typeface="Verdana"/>
              </a:rPr>
              <a:t> </a:t>
            </a: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endParaRPr lang="hu-HU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endParaRPr lang="en-GB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ts val="0"/>
              </a:spcBef>
              <a:buClr>
                <a:srgbClr val="0F5494"/>
              </a:buClr>
              <a:buSzPct val="120000"/>
            </a:pPr>
            <a:endParaRPr lang="en-GB" sz="1600" b="0" kern="0" dirty="0">
              <a:solidFill>
                <a:srgbClr val="3366CC"/>
              </a:solidFill>
              <a:latin typeface="Verdana"/>
            </a:endParaRPr>
          </a:p>
          <a:p>
            <a:pPr lvl="0" algn="ctr" eaLnBrk="0" hangingPunct="0">
              <a:spcBef>
                <a:spcPct val="20000"/>
              </a:spcBef>
              <a:buClr>
                <a:srgbClr val="0F5494"/>
              </a:buClr>
              <a:buSzPct val="120000"/>
            </a:pPr>
            <a:r>
              <a:rPr lang="lv-LV" sz="2000" kern="0" dirty="0">
                <a:solidFill>
                  <a:srgbClr val="3366CC"/>
                </a:solidFill>
                <a:latin typeface="Verdana"/>
              </a:rPr>
              <a:t>Paldies par uzmanību</a:t>
            </a:r>
            <a:r>
              <a:rPr lang="hu-HU" sz="2000" kern="0" dirty="0">
                <a:solidFill>
                  <a:srgbClr val="3366CC"/>
                </a:solidFill>
                <a:latin typeface="Verdana"/>
              </a:rPr>
              <a:t>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780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7" y="1232266"/>
            <a:ext cx="8580514" cy="3293974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endParaRPr lang="lv-LV" sz="2000" b="0" kern="0" dirty="0">
              <a:solidFill>
                <a:srgbClr val="0070C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1562" y="2139702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lv-LV" sz="32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Pašreizējā situācija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rgbClr val="FFFFFF"/>
                </a:solidFill>
                <a:latin typeface="Verdana"/>
              </a:rPr>
              <a:pPr algn="ctr"/>
              <a:t>3</a:t>
            </a:fld>
            <a:endParaRPr lang="en-GB" sz="1400" b="0" kern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40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7" y="1232266"/>
            <a:ext cx="8580514" cy="3293974"/>
          </a:xfrm>
          <a:prstGeom prst="rect">
            <a:avLst/>
          </a:prstGeom>
        </p:spPr>
        <p:txBody>
          <a:bodyPr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1" indent="-285750">
              <a:spcAft>
                <a:spcPts val="600"/>
              </a:spcAft>
              <a:buClr>
                <a:srgbClr val="00B050"/>
              </a:buClr>
            </a:pPr>
            <a:endParaRPr lang="lv-LV" sz="2000" b="0" kern="0" dirty="0">
              <a:solidFill>
                <a:srgbClr val="0070C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1562" y="2139702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endParaRPr lang="lv-LV" sz="32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7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rgbClr val="FFFFFF"/>
                </a:solidFill>
                <a:latin typeface="Verdana"/>
              </a:rPr>
              <a:pPr algn="ctr"/>
              <a:t>4</a:t>
            </a:fld>
            <a:endParaRPr lang="en-GB" sz="1400" b="0"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15" y="1"/>
            <a:ext cx="7318080" cy="415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4BA7C8F5-0A08-4FBE-ACD3-FDACAAA33C2D}"/>
              </a:ext>
            </a:extLst>
          </p:cNvPr>
          <p:cNvSpPr txBox="1"/>
          <p:nvPr/>
        </p:nvSpPr>
        <p:spPr>
          <a:xfrm>
            <a:off x="1857461" y="3504612"/>
            <a:ext cx="1713902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r>
              <a:rPr lang="en-GB" sz="1000" b="0" i="1" dirty="0" smtClean="0">
                <a:solidFill>
                  <a:srgbClr val="0070C0"/>
                </a:solidFill>
              </a:rPr>
              <a:t>K</a:t>
            </a:r>
            <a:r>
              <a:rPr lang="lv-LV" sz="1000" b="0" i="1" dirty="0" err="1" smtClean="0">
                <a:solidFill>
                  <a:srgbClr val="0070C0"/>
                </a:solidFill>
              </a:rPr>
              <a:t>opēja</a:t>
            </a:r>
            <a:r>
              <a:rPr lang="lv-LV" sz="1000" b="0" i="1" dirty="0" smtClean="0">
                <a:solidFill>
                  <a:srgbClr val="0070C0"/>
                </a:solidFill>
              </a:rPr>
              <a:t> </a:t>
            </a:r>
            <a:r>
              <a:rPr lang="lv-LV" sz="1000" b="0" i="1" dirty="0">
                <a:solidFill>
                  <a:srgbClr val="0070C0"/>
                </a:solidFill>
              </a:rPr>
              <a:t>politikas sistēma ES līmenī ļauj pielāgoties </a:t>
            </a:r>
            <a:r>
              <a:rPr lang="lv-LV" sz="1000" b="0" i="1" kern="0" dirty="0">
                <a:solidFill>
                  <a:srgbClr val="0070C0"/>
                </a:solidFill>
              </a:rPr>
              <a:t>vietējiem</a:t>
            </a:r>
            <a:r>
              <a:rPr lang="lv-LV" sz="1000" b="0" i="1" dirty="0">
                <a:solidFill>
                  <a:srgbClr val="0070C0"/>
                </a:solidFill>
              </a:rPr>
              <a:t> apstākļiem</a:t>
            </a:r>
            <a:endParaRPr lang="en-GB" sz="1000" b="0" i="1" kern="0" dirty="0">
              <a:solidFill>
                <a:srgbClr val="0070C0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D43FEA3F-B7A1-4081-BC63-1D13774E7285}"/>
              </a:ext>
            </a:extLst>
          </p:cNvPr>
          <p:cNvSpPr/>
          <p:nvPr/>
        </p:nvSpPr>
        <p:spPr>
          <a:xfrm>
            <a:off x="203353" y="1559103"/>
            <a:ext cx="192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kern="0" dirty="0">
                <a:solidFill>
                  <a:srgbClr val="0070C0"/>
                </a:solidFill>
              </a:rPr>
              <a:t>E</a:t>
            </a:r>
            <a:r>
              <a:rPr lang="hu-HU" sz="1400" i="1" kern="0" dirty="0">
                <a:solidFill>
                  <a:srgbClr val="0070C0"/>
                </a:solidFill>
              </a:rPr>
              <a:t>S </a:t>
            </a:r>
            <a:r>
              <a:rPr lang="en-US" sz="1400" i="1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i="1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lauksaimniecība</a:t>
            </a:r>
            <a:endParaRPr lang="en-US" sz="1400" i="1" dirty="0"/>
          </a:p>
          <a:p>
            <a:pPr algn="ctr"/>
            <a:endParaRPr lang="en-GB" sz="1400" i="1" kern="0" dirty="0">
              <a:solidFill>
                <a:srgbClr val="0070C0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="" xmlns:a16="http://schemas.microsoft.com/office/drawing/2014/main" id="{2E8A9FF9-4E30-4B2D-890F-2E00FB4607BF}"/>
              </a:ext>
            </a:extLst>
          </p:cNvPr>
          <p:cNvSpPr/>
          <p:nvPr/>
        </p:nvSpPr>
        <p:spPr>
          <a:xfrm>
            <a:off x="-46302" y="3528504"/>
            <a:ext cx="192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rgbClr val="0070C0"/>
                </a:solidFill>
              </a:rPr>
              <a:t>K</a:t>
            </a:r>
            <a:r>
              <a:rPr lang="lv-LV" sz="1400" i="1" dirty="0">
                <a:solidFill>
                  <a:srgbClr val="0070C0"/>
                </a:solidFill>
              </a:rPr>
              <a:t>opēja</a:t>
            </a:r>
            <a:r>
              <a:rPr lang="hu-HU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 err="1">
                <a:solidFill>
                  <a:srgbClr val="0070C0"/>
                </a:solidFill>
              </a:rPr>
              <a:t>lauksaimniecība</a:t>
            </a:r>
            <a:r>
              <a:rPr lang="hu-HU" sz="1400" i="1" dirty="0">
                <a:solidFill>
                  <a:srgbClr val="0070C0"/>
                </a:solidFill>
              </a:rPr>
              <a:t>s politika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="" xmlns:a16="http://schemas.microsoft.com/office/drawing/2014/main" id="{5710961E-2344-41F8-A9A4-4DD96F6CF234}"/>
              </a:ext>
            </a:extLst>
          </p:cNvPr>
          <p:cNvSpPr txBox="1"/>
          <p:nvPr/>
        </p:nvSpPr>
        <p:spPr>
          <a:xfrm>
            <a:off x="3571363" y="3504612"/>
            <a:ext cx="2008747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 algn="ctr"/>
            <a:r>
              <a:rPr lang="lv-LV" sz="1000" b="0" i="1" dirty="0">
                <a:solidFill>
                  <a:srgbClr val="0070C0"/>
                </a:solidFill>
              </a:rPr>
              <a:t>Nodrošina atbalstu </a:t>
            </a:r>
            <a:r>
              <a:rPr lang="lv-LV" sz="1000" b="0" i="1" dirty="0" smtClean="0">
                <a:solidFill>
                  <a:srgbClr val="0070C0"/>
                </a:solidFill>
              </a:rPr>
              <a:t>saimniecībām</a:t>
            </a:r>
            <a:r>
              <a:rPr lang="en-GB" sz="1000" b="0" i="1" dirty="0" smtClean="0">
                <a:solidFill>
                  <a:srgbClr val="0070C0"/>
                </a:solidFill>
              </a:rPr>
              <a:t>,</a:t>
            </a:r>
            <a:r>
              <a:rPr lang="lv-LV" sz="1000" b="0" i="1" dirty="0" smtClean="0">
                <a:solidFill>
                  <a:srgbClr val="0070C0"/>
                </a:solidFill>
              </a:rPr>
              <a:t> </a:t>
            </a:r>
            <a:r>
              <a:rPr lang="en-GB" sz="1000" b="0" i="1" dirty="0" err="1" smtClean="0">
                <a:solidFill>
                  <a:srgbClr val="0070C0"/>
                </a:solidFill>
              </a:rPr>
              <a:t>sekm</a:t>
            </a:r>
            <a:r>
              <a:rPr lang="en-GB" sz="1000" b="0" i="1" dirty="0" err="1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ējot</a:t>
            </a:r>
            <a:r>
              <a:rPr lang="en-GB" sz="1000" b="0" i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GB" sz="1000" b="0" i="1" dirty="0" smtClean="0">
                <a:solidFill>
                  <a:srgbClr val="0070C0"/>
                </a:solidFill>
              </a:rPr>
              <a:t>to </a:t>
            </a:r>
            <a:r>
              <a:rPr lang="lv-LV" sz="1000" b="0" i="1" dirty="0" smtClean="0">
                <a:solidFill>
                  <a:srgbClr val="0070C0"/>
                </a:solidFill>
              </a:rPr>
              <a:t>konkurētspēju</a:t>
            </a:r>
            <a:r>
              <a:rPr lang="lv-LV" sz="1000" b="0" i="1" dirty="0">
                <a:solidFill>
                  <a:srgbClr val="0070C0"/>
                </a:solidFill>
              </a:rPr>
              <a:t>, vienlaikus veicinot ilgtspējīgu lauksaimniecību</a:t>
            </a:r>
            <a:endParaRPr lang="en-GB" sz="1000" b="0" i="1" kern="0" dirty="0">
              <a:solidFill>
                <a:srgbClr val="0070C0"/>
              </a:solidFill>
            </a:endParaRPr>
          </a:p>
        </p:txBody>
      </p:sp>
      <p:sp>
        <p:nvSpPr>
          <p:cNvPr id="11" name="TextBox 31">
            <a:extLst>
              <a:ext uri="{FF2B5EF4-FFF2-40B4-BE49-F238E27FC236}">
                <a16:creationId xmlns="" xmlns:a16="http://schemas.microsoft.com/office/drawing/2014/main" id="{DD8FC636-0FA8-4273-921D-8050616308F8}"/>
              </a:ext>
            </a:extLst>
          </p:cNvPr>
          <p:cNvSpPr txBox="1"/>
          <p:nvPr/>
        </p:nvSpPr>
        <p:spPr>
          <a:xfrm>
            <a:off x="5520455" y="3504612"/>
            <a:ext cx="1903837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r>
              <a:rPr lang="lv-LV" sz="1000" b="0" i="1" dirty="0">
                <a:solidFill>
                  <a:srgbClr val="0070C0"/>
                </a:solidFill>
              </a:rPr>
              <a:t>Atbalsta lauku teritoriju attīstību visā ES</a:t>
            </a:r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endParaRPr lang="en-GB" sz="1000" b="0" i="1" kern="0" dirty="0">
              <a:solidFill>
                <a:srgbClr val="0070C0"/>
              </a:solidFill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="" xmlns:a16="http://schemas.microsoft.com/office/drawing/2014/main" id="{469472B9-C132-42FC-A485-E2C8EE9D8B0E}"/>
              </a:ext>
            </a:extLst>
          </p:cNvPr>
          <p:cNvSpPr txBox="1"/>
          <p:nvPr/>
        </p:nvSpPr>
        <p:spPr>
          <a:xfrm>
            <a:off x="7308305" y="3506614"/>
            <a:ext cx="1866888" cy="86177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 algn="ctr"/>
            <a:endParaRPr lang="hu-HU" sz="1000" b="0" i="1" dirty="0">
              <a:solidFill>
                <a:srgbClr val="0070C0"/>
              </a:solidFill>
            </a:endParaRPr>
          </a:p>
          <a:p>
            <a:pPr marL="85725" algn="ctr"/>
            <a:r>
              <a:rPr lang="lv-LV" sz="1000" b="0" i="1" dirty="0">
                <a:solidFill>
                  <a:srgbClr val="0070C0"/>
                </a:solidFill>
              </a:rPr>
              <a:t>Ļauj darboties </a:t>
            </a:r>
            <a:r>
              <a:rPr lang="lv-LV" sz="1000" b="0" i="1" dirty="0" smtClean="0">
                <a:solidFill>
                  <a:srgbClr val="0070C0"/>
                </a:solidFill>
              </a:rPr>
              <a:t>vienotajā </a:t>
            </a:r>
            <a:r>
              <a:rPr lang="lv-LV" sz="1000" b="0" i="1" dirty="0">
                <a:solidFill>
                  <a:srgbClr val="0070C0"/>
                </a:solidFill>
              </a:rPr>
              <a:t>tirgū un runāt vienā balsī starptautiskā līmenī</a:t>
            </a:r>
            <a:endParaRPr lang="en-GB" sz="1000" b="0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" y="-524594"/>
            <a:ext cx="9143998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00745043"/>
              </p:ext>
            </p:extLst>
          </p:nvPr>
        </p:nvGraphicFramePr>
        <p:xfrm>
          <a:off x="4067943" y="987574"/>
          <a:ext cx="482453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08521" y="771550"/>
            <a:ext cx="9144000" cy="61896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400" dirty="0" smtClean="0">
                <a:solidFill>
                  <a:srgbClr val="42A62A"/>
                </a:solidFill>
              </a:rPr>
              <a:t>I</a:t>
            </a:r>
            <a:r>
              <a:rPr lang="lv-LV" sz="2400" dirty="0" err="1" smtClean="0">
                <a:solidFill>
                  <a:srgbClr val="42A62A"/>
                </a:solidFill>
              </a:rPr>
              <a:t>zaicinājumi</a:t>
            </a:r>
            <a:r>
              <a:rPr lang="lv-LV" sz="2400" dirty="0" smtClean="0">
                <a:solidFill>
                  <a:srgbClr val="42A62A"/>
                </a:solidFill>
              </a:rPr>
              <a:t> </a:t>
            </a:r>
            <a:r>
              <a:rPr lang="lv-LV" sz="2400" dirty="0">
                <a:solidFill>
                  <a:srgbClr val="42A62A"/>
                </a:solidFill>
              </a:rPr>
              <a:t>un iespējas</a:t>
            </a:r>
            <a:endParaRPr lang="en-GB" sz="2400" b="0" u="sng" dirty="0">
              <a:solidFill>
                <a:srgbClr val="42A62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3956395"/>
              </p:ext>
            </p:extLst>
          </p:nvPr>
        </p:nvGraphicFramePr>
        <p:xfrm>
          <a:off x="-108521" y="1275606"/>
          <a:ext cx="5112569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275607"/>
            <a:ext cx="403244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42A62A"/>
                </a:solidFill>
              </a:rPr>
              <a:t>K</a:t>
            </a:r>
            <a:r>
              <a:rPr lang="lv-LV" sz="1400" dirty="0" err="1" smtClean="0">
                <a:solidFill>
                  <a:srgbClr val="42A62A"/>
                </a:solidFill>
              </a:rPr>
              <a:t>opējais</a:t>
            </a:r>
            <a:r>
              <a:rPr lang="lv-LV" sz="1400" dirty="0" smtClean="0">
                <a:solidFill>
                  <a:srgbClr val="42A62A"/>
                </a:solidFill>
              </a:rPr>
              <a:t> </a:t>
            </a:r>
            <a:r>
              <a:rPr lang="lv-LV" sz="1400" dirty="0">
                <a:solidFill>
                  <a:srgbClr val="42A62A"/>
                </a:solidFill>
              </a:rPr>
              <a:t>konteksts</a:t>
            </a:r>
            <a:endParaRPr lang="en-US" sz="1400" spc="-1" dirty="0">
              <a:solidFill>
                <a:srgbClr val="42A62A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4876006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5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4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0"/>
          <p:cNvPicPr/>
          <p:nvPr/>
        </p:nvPicPr>
        <p:blipFill>
          <a:blip r:embed="rId3"/>
          <a:stretch/>
        </p:blipFill>
        <p:spPr>
          <a:xfrm>
            <a:off x="3479400" y="2053800"/>
            <a:ext cx="2958120" cy="112320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351720" y="459000"/>
            <a:ext cx="8370720" cy="5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227520" y="757440"/>
            <a:ext cx="8748000" cy="47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u="sng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Ieinteresēto</a:t>
            </a:r>
            <a:r>
              <a:rPr lang="en-US" sz="2000" u="sng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2000" u="sng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pušu</a:t>
            </a:r>
            <a:r>
              <a:rPr lang="en-US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lv-LV" sz="2000" u="sng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cerības</a:t>
            </a:r>
            <a:endParaRPr sz="2000" u="sng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1200" y="1512720"/>
            <a:ext cx="3189960" cy="905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7560" rIns="0" bIns="7560" anchor="ctr"/>
          <a:lstStyle/>
          <a:p>
            <a:pPr algn="ctr">
              <a:lnSpc>
                <a:spcPct val="90000"/>
              </a:lnSpc>
            </a:pPr>
            <a:endParaRPr lang="lv-LV" sz="110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90000"/>
              </a:lnSpc>
            </a:pP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Atklāta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sabiedriskā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apspriešana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nekā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322000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iesniegumus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nekā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1400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nostājas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dokumenti</a:t>
            </a:r>
            <a:r>
              <a:rPr lang="en-US" sz="110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</a:t>
            </a:r>
            <a:r>
              <a:rPr lang="en-US" sz="12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185" name="CustomShape 4"/>
          <p:cNvSpPr/>
          <p:nvPr/>
        </p:nvSpPr>
        <p:spPr>
          <a:xfrm>
            <a:off x="61200" y="2489400"/>
            <a:ext cx="3189960" cy="905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7560" rIns="0" bIns="7560" anchor="ctr"/>
          <a:lstStyle/>
          <a:p>
            <a:pPr algn="ctr">
              <a:lnSpc>
                <a:spcPct val="90000"/>
              </a:lnSpc>
            </a:pP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Korkas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2.0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deklarācijas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nekā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300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politikas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veidotāju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lauku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attīstības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ieinteresētajām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personām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</a:t>
            </a:r>
            <a:r>
              <a:rPr lang="en-US" sz="12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186" name="CustomShape 5"/>
          <p:cNvSpPr/>
          <p:nvPr/>
        </p:nvSpPr>
        <p:spPr>
          <a:xfrm>
            <a:off x="61200" y="3466080"/>
            <a:ext cx="3096720" cy="905400"/>
          </a:xfrm>
          <a:prstGeom prst="chevron">
            <a:avLst>
              <a:gd name="adj" fmla="val 50000"/>
            </a:avLst>
          </a:prstGeom>
          <a:solidFill>
            <a:srgbClr val="CCECFF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7560" rIns="0" bIns="7560" anchor="ctr"/>
          <a:lstStyle/>
          <a:p>
            <a:pPr algn="ctr">
              <a:lnSpc>
                <a:spcPct val="90000"/>
              </a:lnSpc>
            </a:pPr>
            <a:endParaRPr lang="lv-LV" sz="1100" b="1" strike="noStrike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90000"/>
              </a:lnSpc>
            </a:pP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Citi (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piemēram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vairāki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seminār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ekspertu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piedalīšanos (4)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pilsoniskā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dialoga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grup</a:t>
            </a:r>
            <a:r>
              <a:rPr lang="lv-LV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s,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Lauksaimniecības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tirgus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darba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grupas</a:t>
            </a:r>
            <a:r>
              <a:rPr lang="en-US" sz="1100" b="1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100" b="1" strike="noStrike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ziņojums</a:t>
            </a:r>
            <a:r>
              <a:rPr lang="en-US" sz="1400" strike="noStrike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187" name="CustomShape 6"/>
          <p:cNvSpPr/>
          <p:nvPr/>
        </p:nvSpPr>
        <p:spPr>
          <a:xfrm>
            <a:off x="8604360" y="4875840"/>
            <a:ext cx="50364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fld id="{9782F3CC-E4C3-43A0-92F6-A7BBE85798AB}" type="slidenum">
              <a:rPr lang="en-US" sz="1800" spc="-1">
                <a:latin typeface="Arial"/>
              </a:rPr>
              <a:t>6</a:t>
            </a:fld>
            <a:endParaRPr/>
          </a:p>
        </p:txBody>
      </p:sp>
      <p:sp>
        <p:nvSpPr>
          <p:cNvPr id="188" name="CustomShape 7"/>
          <p:cNvSpPr/>
          <p:nvPr/>
        </p:nvSpPr>
        <p:spPr>
          <a:xfrm>
            <a:off x="3551400" y="1535040"/>
            <a:ext cx="57729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KLP</a:t>
            </a:r>
            <a:r>
              <a:rPr lang="lv-LV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ir</a:t>
            </a:r>
            <a:r>
              <a:rPr lang="en-US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</a:rPr>
              <a:t>nozīmī</a:t>
            </a:r>
            <a:r>
              <a:rPr lang="hu-HU" sz="1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ga</a:t>
            </a:r>
            <a:r>
              <a:rPr lang="en-US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jo</a:t>
            </a:r>
            <a:r>
              <a:rPr lang="lv-LV" sz="1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mums </a:t>
            </a:r>
            <a:r>
              <a:rPr lang="en-GB" sz="14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ir</a:t>
            </a:r>
            <a:r>
              <a:rPr lang="en-GB" sz="14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GB" sz="14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nepiecie</a:t>
            </a:r>
            <a:r>
              <a:rPr lang="en-GB" sz="14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  <a:cs typeface="Verdana"/>
              </a:rPr>
              <a:t>šami</a:t>
            </a:r>
            <a:r>
              <a:rPr lang="en-US" sz="14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...</a:t>
            </a:r>
            <a:endParaRPr dirty="0"/>
          </a:p>
        </p:txBody>
      </p:sp>
      <p:pic>
        <p:nvPicPr>
          <p:cNvPr id="189" name="Picture 12"/>
          <p:cNvPicPr/>
          <p:nvPr/>
        </p:nvPicPr>
        <p:blipFill>
          <a:blip r:embed="rId4"/>
          <a:stretch/>
        </p:blipFill>
        <p:spPr>
          <a:xfrm>
            <a:off x="6431760" y="2095200"/>
            <a:ext cx="2711880" cy="1030680"/>
          </a:xfrm>
          <a:prstGeom prst="rect">
            <a:avLst/>
          </a:prstGeom>
          <a:ln>
            <a:noFill/>
          </a:ln>
        </p:spPr>
      </p:pic>
      <p:pic>
        <p:nvPicPr>
          <p:cNvPr id="190" name="Picture 9"/>
          <p:cNvPicPr/>
          <p:nvPr/>
        </p:nvPicPr>
        <p:blipFill>
          <a:blip r:embed="rId5"/>
          <a:stretch/>
        </p:blipFill>
        <p:spPr>
          <a:xfrm>
            <a:off x="5721120" y="3435840"/>
            <a:ext cx="3386880" cy="679320"/>
          </a:xfrm>
          <a:prstGeom prst="rect">
            <a:avLst/>
          </a:prstGeom>
          <a:ln>
            <a:noFill/>
          </a:ln>
        </p:spPr>
      </p:pic>
      <p:pic>
        <p:nvPicPr>
          <p:cNvPr id="191" name="Picture 10"/>
          <p:cNvPicPr/>
          <p:nvPr/>
        </p:nvPicPr>
        <p:blipFill>
          <a:blip r:embed="rId6"/>
          <a:stretch/>
        </p:blipFill>
        <p:spPr>
          <a:xfrm>
            <a:off x="3565440" y="3435840"/>
            <a:ext cx="2155320" cy="875160"/>
          </a:xfrm>
          <a:prstGeom prst="rect">
            <a:avLst/>
          </a:prstGeom>
          <a:ln>
            <a:noFill/>
          </a:ln>
        </p:spPr>
      </p:pic>
      <p:sp>
        <p:nvSpPr>
          <p:cNvPr id="192" name="CustomShape 8"/>
          <p:cNvSpPr/>
          <p:nvPr/>
        </p:nvSpPr>
        <p:spPr>
          <a:xfrm>
            <a:off x="2843640" y="1707480"/>
            <a:ext cx="143640" cy="324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9"/>
          <p:cNvSpPr/>
          <p:nvPr/>
        </p:nvSpPr>
        <p:spPr>
          <a:xfrm>
            <a:off x="3009600" y="1472760"/>
            <a:ext cx="226080" cy="324360"/>
          </a:xfrm>
          <a:prstGeom prst="ellipse">
            <a:avLst/>
          </a:pr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0"/>
          <p:cNvSpPr/>
          <p:nvPr/>
        </p:nvSpPr>
        <p:spPr>
          <a:xfrm>
            <a:off x="3348000" y="1289880"/>
            <a:ext cx="5795640" cy="3108240"/>
          </a:xfrm>
          <a:prstGeom prst="rect">
            <a:avLst/>
          </a:prstGeom>
          <a:noFill/>
          <a:ln w="25560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5" name="CustomShape 11"/>
          <p:cNvSpPr/>
          <p:nvPr/>
        </p:nvSpPr>
        <p:spPr>
          <a:xfrm>
            <a:off x="3255120" y="1254600"/>
            <a:ext cx="256680" cy="324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970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52" y="458876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7587" y="757325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u="sng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Īsumā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2849054"/>
              </p:ext>
            </p:extLst>
          </p:nvPr>
        </p:nvGraphicFramePr>
        <p:xfrm>
          <a:off x="611562" y="1186176"/>
          <a:ext cx="7968208" cy="144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" y="3130391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GB" sz="2000" b="0" u="sng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554329"/>
            <a:ext cx="2232248" cy="954087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ES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lauksaimniecības</a:t>
            </a: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lom</a:t>
            </a:r>
            <a:r>
              <a:rPr lang="lv-LV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endParaRPr lang="en-US" sz="1400" b="0" dirty="0"/>
          </a:p>
          <a:p>
            <a:pPr marL="171411" indent="-171411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rgbClr val="3366CC"/>
              </a:solidFill>
            </a:endParaRPr>
          </a:p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lv-LV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KLP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lom</a:t>
            </a:r>
            <a:r>
              <a:rPr lang="lv-LV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</a:t>
            </a:r>
            <a:endParaRPr lang="en-US" sz="1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150098" y="2554327"/>
            <a:ext cx="2646041" cy="181586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Nozaru</a:t>
            </a: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problēm</a:t>
            </a:r>
            <a:r>
              <a:rPr lang="lv-LV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as</a:t>
            </a:r>
            <a:r>
              <a:rPr lang="en-US" sz="1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un </a:t>
            </a:r>
            <a:r>
              <a:rPr lang="en-US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vajadzīb</a:t>
            </a:r>
            <a:r>
              <a:rPr lang="lv-LV" sz="1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as</a:t>
            </a:r>
            <a:endParaRPr lang="en-US" sz="1400" b="0" dirty="0"/>
          </a:p>
          <a:p>
            <a:pPr marL="171411" indent="-171411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rgbClr val="3366CC"/>
              </a:solidFill>
            </a:endParaRPr>
          </a:p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GB" sz="1400" b="0" kern="0" dirty="0">
                <a:solidFill>
                  <a:srgbClr val="3366CC"/>
                </a:solidFill>
              </a:rPr>
              <a:t>Cross-cutting </a:t>
            </a:r>
            <a:r>
              <a:rPr lang="lv-LV" sz="1400" b="0" kern="0" dirty="0">
                <a:solidFill>
                  <a:srgbClr val="3366CC"/>
                </a:solidFill>
              </a:rPr>
              <a:t>/ </a:t>
            </a:r>
            <a:r>
              <a:rPr lang="hu-HU" sz="1400" b="0" kern="0" dirty="0" err="1">
                <a:solidFill>
                  <a:srgbClr val="3366CC"/>
                </a:solidFill>
              </a:rPr>
              <a:t>horizontalie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uzdevumi</a:t>
            </a:r>
            <a:r>
              <a:rPr lang="en-US" sz="1400" b="0" kern="0" dirty="0">
                <a:solidFill>
                  <a:srgbClr val="3366CC"/>
                </a:solidFill>
              </a:rPr>
              <a:t> un </a:t>
            </a:r>
            <a:r>
              <a:rPr lang="en-US" sz="1400" b="0" kern="0" dirty="0" err="1">
                <a:solidFill>
                  <a:srgbClr val="3366CC"/>
                </a:solidFill>
              </a:rPr>
              <a:t>vajadzības</a:t>
            </a:r>
            <a:endParaRPr lang="en-US" sz="1400" b="0" kern="0" dirty="0">
              <a:solidFill>
                <a:srgbClr val="3366CC"/>
              </a:solidFill>
            </a:endParaRPr>
          </a:p>
          <a:p>
            <a:pPr marL="171411" indent="-171411">
              <a:buFont typeface="Arial" panose="020B0604020202020204" pitchFamily="34" charset="0"/>
              <a:buChar char="•"/>
            </a:pPr>
            <a:endParaRPr lang="en-GB" sz="1400" b="0" kern="0" dirty="0">
              <a:solidFill>
                <a:srgbClr val="3366CC"/>
              </a:solidFill>
            </a:endParaRPr>
          </a:p>
          <a:p>
            <a:pPr marL="171411" indent="-171411">
              <a:buFont typeface="Arial" panose="020B0604020202020204" pitchFamily="34" charset="0"/>
              <a:buChar char="•"/>
            </a:pPr>
            <a:r>
              <a:rPr lang="en-US" sz="1400" b="0" kern="0" dirty="0" err="1">
                <a:solidFill>
                  <a:srgbClr val="3366CC"/>
                </a:solidFill>
              </a:rPr>
              <a:t>Ieinteresēto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pušu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lv-LV" sz="1400" b="0" kern="0" dirty="0">
                <a:solidFill>
                  <a:srgbClr val="3366CC"/>
                </a:solidFill>
              </a:rPr>
              <a:t>cerības</a:t>
            </a:r>
            <a:endParaRPr lang="en-GB" sz="1400" b="0" kern="0" dirty="0">
              <a:solidFill>
                <a:srgbClr val="33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3" y="2579852"/>
            <a:ext cx="2854811" cy="181586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171411" indent="-171411">
              <a:buFont typeface="Arial" panose="020B0604020202020204" pitchFamily="34" charset="0"/>
              <a:buChar char="•"/>
            </a:pPr>
            <a:r>
              <a:rPr lang="lv-LV" sz="1400" b="0" kern="0" dirty="0">
                <a:solidFill>
                  <a:srgbClr val="3366CC"/>
                </a:solidFill>
              </a:rPr>
              <a:t>Paziņojums Pārtikas un lauksaimniecības nākotne </a:t>
            </a:r>
          </a:p>
          <a:p>
            <a:pPr marL="171411" indent="-171411">
              <a:buFont typeface="Arial" panose="020B0604020202020204" pitchFamily="34" charset="0"/>
              <a:buChar char="•"/>
            </a:pPr>
            <a:endParaRPr lang="lv-LV" sz="1400" b="0" kern="0" dirty="0">
              <a:solidFill>
                <a:srgbClr val="3366CC"/>
              </a:solidFill>
            </a:endParaRPr>
          </a:p>
          <a:p>
            <a:pPr marL="171360" indent="-171000">
              <a:lnSpc>
                <a:spcPct val="100000"/>
              </a:lnSpc>
              <a:buClr>
                <a:srgbClr val="3366CC"/>
              </a:buClr>
              <a:buFont typeface="Arial"/>
              <a:buChar char="•"/>
            </a:pPr>
            <a:r>
              <a:rPr lang="en-US" sz="1400" b="0" kern="0" dirty="0" err="1">
                <a:solidFill>
                  <a:srgbClr val="3366CC"/>
                </a:solidFill>
              </a:rPr>
              <a:t>Plašākā</a:t>
            </a:r>
            <a:r>
              <a:rPr lang="en-US" sz="1400" b="0" kern="0" dirty="0">
                <a:solidFill>
                  <a:srgbClr val="3366CC"/>
                </a:solidFill>
              </a:rPr>
              <a:t> ES </a:t>
            </a:r>
            <a:r>
              <a:rPr lang="en-US" sz="1400" b="0" kern="0" dirty="0" err="1">
                <a:solidFill>
                  <a:srgbClr val="3366CC"/>
                </a:solidFill>
              </a:rPr>
              <a:t>kontekstā</a:t>
            </a:r>
            <a:r>
              <a:rPr lang="en-US" sz="1400" b="0" kern="0" dirty="0">
                <a:solidFill>
                  <a:srgbClr val="3366CC"/>
                </a:solidFill>
              </a:rPr>
              <a:t> — </a:t>
            </a:r>
            <a:r>
              <a:rPr lang="en-US" sz="1400" b="0" kern="0" dirty="0" err="1">
                <a:solidFill>
                  <a:srgbClr val="3366CC"/>
                </a:solidFill>
              </a:rPr>
              <a:t>Baltā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grāmata</a:t>
            </a:r>
            <a:r>
              <a:rPr lang="en-US" sz="1400" b="0" kern="0" dirty="0">
                <a:solidFill>
                  <a:srgbClr val="3366CC"/>
                </a:solidFill>
              </a:rPr>
              <a:t> par </a:t>
            </a:r>
            <a:r>
              <a:rPr lang="en-US" sz="1400" b="0" kern="0" dirty="0" err="1">
                <a:solidFill>
                  <a:srgbClr val="3366CC"/>
                </a:solidFill>
              </a:rPr>
              <a:t>Eiropas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nākotni</a:t>
            </a:r>
            <a:r>
              <a:rPr lang="en-US" sz="1400" b="0" kern="0" dirty="0">
                <a:solidFill>
                  <a:srgbClr val="3366CC"/>
                </a:solidFill>
              </a:rPr>
              <a:t>/</a:t>
            </a:r>
            <a:r>
              <a:rPr lang="en-US" sz="1400" b="0" kern="0" dirty="0" err="1">
                <a:solidFill>
                  <a:srgbClr val="3366CC"/>
                </a:solidFill>
              </a:rPr>
              <a:t>pārdomu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dokuments</a:t>
            </a:r>
            <a:r>
              <a:rPr lang="en-US" sz="1400" b="0" kern="0" dirty="0">
                <a:solidFill>
                  <a:srgbClr val="3366CC"/>
                </a:solidFill>
              </a:rPr>
              <a:t> par ES </a:t>
            </a:r>
            <a:r>
              <a:rPr lang="en-US" sz="1400" b="0" kern="0" dirty="0" err="1">
                <a:solidFill>
                  <a:srgbClr val="3366CC"/>
                </a:solidFill>
              </a:rPr>
              <a:t>finanšu</a:t>
            </a:r>
            <a:r>
              <a:rPr lang="en-US" sz="1400" b="0" kern="0" dirty="0">
                <a:solidFill>
                  <a:srgbClr val="3366CC"/>
                </a:solidFill>
              </a:rPr>
              <a:t> </a:t>
            </a:r>
            <a:r>
              <a:rPr lang="en-US" sz="1400" b="0" kern="0" dirty="0" err="1">
                <a:solidFill>
                  <a:srgbClr val="3366CC"/>
                </a:solidFill>
              </a:rPr>
              <a:t>nākotni</a:t>
            </a:r>
            <a:endParaRPr lang="en-US" sz="1400" b="0" kern="0" dirty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4448" y="4876006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7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3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2" y="460562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2308" y="2312836"/>
            <a:ext cx="8299025" cy="4616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9" tIns="45710" rIns="91419" bIns="45710">
            <a:spAutoFit/>
          </a:bodyPr>
          <a:lstStyle>
            <a:defPPr>
              <a:defRPr lang="en-GB"/>
            </a:defPPr>
            <a:lvl1pPr algn="ctr">
              <a:defRPr sz="3200" b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lv-LV" sz="2400" kern="0" dirty="0">
                <a:solidFill>
                  <a:srgbClr val="3366CC"/>
                </a:solidFill>
                <a:latin typeface="Verdana" pitchFamily="34" charset="0"/>
              </a:rPr>
              <a:t>Paziņojums “Pārtikas un lauksaimniecības nākotne”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4876006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8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0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52" y="458876"/>
            <a:ext cx="8371202" cy="830995"/>
          </a:xfrm>
          <a:prstGeom prst="rect">
            <a:avLst/>
          </a:prstGeom>
          <a:noFill/>
        </p:spPr>
        <p:txBody>
          <a:bodyPr wrap="square" lIns="35558" tIns="17779" rIns="35558" bIns="17779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GB" sz="3100" baseline="30000" dirty="0">
                <a:solidFill>
                  <a:srgbClr val="808080">
                    <a:lumMod val="50000"/>
                  </a:srgbClr>
                </a:solidFill>
                <a:latin typeface="EC Square Sans Pro" panose="020B0506040000020004" pitchFamily="34" charset="0"/>
              </a:rPr>
              <a:t>	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7587" y="757325"/>
            <a:ext cx="8748464" cy="474941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10" rIns="91419" bIns="457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lv-LV" sz="2600" dirty="0">
                <a:solidFill>
                  <a:srgbClr val="00B050"/>
                </a:solidFill>
              </a:rPr>
              <a:t>Kāda</a:t>
            </a:r>
            <a:r>
              <a:rPr lang="lv-LV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lv-LV" sz="2600" dirty="0">
                <a:solidFill>
                  <a:srgbClr val="00B050"/>
                </a:solidFill>
              </a:rPr>
              <a:t>loma</a:t>
            </a:r>
            <a:r>
              <a:rPr lang="lv-LV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lv-LV" sz="2600" dirty="0">
                <a:solidFill>
                  <a:srgbClr val="00B050"/>
                </a:solidFill>
              </a:rPr>
              <a:t>ir</a:t>
            </a:r>
            <a:r>
              <a:rPr lang="lv-LV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lv-LV" sz="2600" dirty="0">
                <a:solidFill>
                  <a:srgbClr val="00B050"/>
                </a:solidFill>
              </a:rPr>
              <a:t>šim</a:t>
            </a:r>
            <a:r>
              <a:rPr lang="en-US" sz="2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600" dirty="0" err="1">
                <a:solidFill>
                  <a:srgbClr val="00B050"/>
                </a:solidFill>
              </a:rPr>
              <a:t>paziņojum</a:t>
            </a:r>
            <a:r>
              <a:rPr lang="lv-LV" sz="2600" dirty="0" err="1">
                <a:solidFill>
                  <a:srgbClr val="00B050"/>
                </a:solidFill>
              </a:rPr>
              <a:t>am</a:t>
            </a:r>
            <a:r>
              <a:rPr lang="en-GB" sz="26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1752" y="1289870"/>
            <a:ext cx="8252696" cy="308207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lIns="91419" tIns="45710" rIns="91419" bIns="45710"/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695" indent="-28565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2607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599651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6695" indent="-2285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737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780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824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866" indent="-2285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99920" lvl="1" indent="-342360" algn="just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endParaRPr lang="lv-LV" sz="2400" b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</a:endParaRPr>
          </a:p>
          <a:p>
            <a:pPr marL="799920" lvl="1" indent="-342360" algn="just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Snie</a:t>
            </a:r>
            <a:r>
              <a:rPr lang="lv-LV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dz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politikas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norādes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un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ieteikumus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par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turpmāko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KLP</a:t>
            </a:r>
            <a:endParaRPr lang="lv-LV" sz="2400" b="0" spc="-1" dirty="0">
              <a:solidFill>
                <a:srgbClr val="3366CC"/>
              </a:solidFill>
              <a:uFill>
                <a:solidFill>
                  <a:srgbClr val="FFFFFF"/>
                </a:solidFill>
              </a:uFill>
            </a:endParaRPr>
          </a:p>
          <a:p>
            <a:pPr marL="799920" lvl="1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endParaRPr lang="en-US" sz="2400" b="0" dirty="0"/>
          </a:p>
          <a:p>
            <a:pPr marL="799920" lvl="1" indent="-342360" algn="just">
              <a:lnSpc>
                <a:spcPct val="100000"/>
              </a:lnSpc>
              <a:buClr>
                <a:srgbClr val="00B050"/>
              </a:buClr>
              <a:buFont typeface="Wingdings" charset="2"/>
              <a:buChar char=""/>
            </a:pPr>
            <a:r>
              <a:rPr lang="lv-LV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Tomēr n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eierobežo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turpmākos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priekšlikum</a:t>
            </a:r>
            <a:r>
              <a:rPr lang="lv-LV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u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s par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daudzgadu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finanšu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shēmu</a:t>
            </a:r>
            <a:r>
              <a:rPr lang="lv-LV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/MMF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(2018.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gada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0" spc="-1" dirty="0" err="1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maijs</a:t>
            </a:r>
            <a:r>
              <a:rPr lang="en-US" sz="2400" b="0" spc="-1" dirty="0">
                <a:solidFill>
                  <a:srgbClr val="3366CC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2400" b="0" dirty="0"/>
          </a:p>
          <a:p>
            <a:pPr marL="799917" lvl="1" indent="-342822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GB" sz="2000" b="0" kern="0" dirty="0">
              <a:solidFill>
                <a:srgbClr val="3366CC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309449" y="4985382"/>
            <a:ext cx="628651" cy="178594"/>
          </a:xfrm>
          <a:prstGeom prst="rect">
            <a:avLst/>
          </a:prstGeom>
          <a:solidFill>
            <a:srgbClr val="2C6E1C"/>
          </a:solidFill>
          <a:ln>
            <a:noFill/>
          </a:ln>
          <a:effectLst/>
          <a:extLst/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B491772-24F1-43EF-AB23-FDDAC09E3150}" type="slidenum">
              <a:rPr lang="en-GB" sz="1000">
                <a:solidFill>
                  <a:schemeClr val="bg1"/>
                </a:solidFill>
              </a:rPr>
              <a:pPr eaLnBrk="1" hangingPunct="1"/>
              <a:t>9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4876007"/>
            <a:ext cx="504057" cy="3077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9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198633"/>
      </p:ext>
    </p:extLst>
  </p:cSld>
  <p:clrMapOvr>
    <a:masterClrMapping/>
  </p:clrMapOvr>
</p:sld>
</file>

<file path=ppt/theme/theme1.xml><?xml version="1.0" encoding="utf-8"?>
<a:theme xmlns:a="http://schemas.openxmlformats.org/drawingml/2006/main" name="AGRI PPT_templat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DDB353BB58149B79E1C959DAFA6D2" ma:contentTypeVersion="2" ma:contentTypeDescription="Create a new document." ma:contentTypeScope="" ma:versionID="d87597bd2d1812d68216600c28aca9cb">
  <xsd:schema xmlns:xsd="http://www.w3.org/2001/XMLSchema" xmlns:xs="http://www.w3.org/2001/XMLSchema" xmlns:p="http://schemas.microsoft.com/office/2006/metadata/properties" xmlns:ns1="http://schemas.microsoft.com/sharepoint/v3" xmlns:ns2="a3f0bd47-a814-41bf-ab48-bd3069cde275" targetNamespace="http://schemas.microsoft.com/office/2006/metadata/properties" ma:root="true" ma:fieldsID="4c469eb13c37e8ba8fd136f357499adf" ns1:_="" ns2:_="">
    <xsd:import namespace="http://schemas.microsoft.com/sharepoint/v3"/>
    <xsd:import namespace="a3f0bd47-a814-41bf-ab48-bd3069cde2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s_x0020_Document_x0020_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0bd47-a814-41bf-ab48-bd3069cde275" elementFormDefault="qualified">
    <xsd:import namespace="http://schemas.microsoft.com/office/2006/documentManagement/types"/>
    <xsd:import namespace="http://schemas.microsoft.com/office/infopath/2007/PartnerControls"/>
    <xsd:element name="Is_x0020_Document_x0020_Visible" ma:index="10" nillable="true" ma:displayName="Is Document Visible" ma:default="0" ma:internalName="Is_x0020_Document_x0020_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x0020_Document_x0020_Visible xmlns="a3f0bd47-a814-41bf-ab48-bd3069cde275">false</Is_x0020_Document_x0020_Visibl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76FFFB-27D8-48FA-88EE-69D5C63282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1B24FB-F9C7-4F70-9A8F-9DED4DA0C50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1AC075A-861B-4B18-ADBD-B981C7A1D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0bd47-a814-41bf-ab48-bd3069cde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27C6A0F-62A2-4CCA-8E92-F7E634C6774A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a3f0bd47-a814-41bf-ab48-bd3069cde27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 PPT_template_EN</Template>
  <TotalTime>4393</TotalTime>
  <Words>896</Words>
  <Application>Microsoft Office PowerPoint</Application>
  <PresentationFormat>On-screen Show (16:9)</PresentationFormat>
  <Paragraphs>278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AGRI PPT_template_EN</vt:lpstr>
      <vt:lpstr>3_Slide_Master</vt:lpstr>
      <vt:lpstr>4_Slide_Master</vt:lpstr>
      <vt:lpstr>5_Slide_Master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European Commission</dc:subject>
  <dc:creator>C1</dc:creator>
  <cp:lastModifiedBy>Zanda Dimanta-Svilpe</cp:lastModifiedBy>
  <cp:revision>620</cp:revision>
  <cp:lastPrinted>2017-12-06T08:58:31Z</cp:lastPrinted>
  <dcterms:created xsi:type="dcterms:W3CDTF">2017-10-09T13:38:53Z</dcterms:created>
  <dcterms:modified xsi:type="dcterms:W3CDTF">2019-07-09T11:55:02Z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 Document Visible">
    <vt:lpwstr>0</vt:lpwstr>
  </property>
  <property fmtid="{D5CDD505-2E9C-101B-9397-08002B2CF9AE}" pid="3" name="ContentType">
    <vt:lpwstr>Document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</Properties>
</file>