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660"/>
  </p:normalViewPr>
  <p:slideViewPr>
    <p:cSldViewPr snapToGrid="0">
      <p:cViewPr>
        <p:scale>
          <a:sx n="76" d="100"/>
          <a:sy n="76" d="100"/>
        </p:scale>
        <p:origin x="-57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4E98-8B5E-4930-A319-15BF11D1024B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21F7-4EB4-4D72-A879-8A92203B5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69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4E98-8B5E-4930-A319-15BF11D1024B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21F7-4EB4-4D72-A879-8A92203B5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42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4E98-8B5E-4930-A319-15BF11D1024B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21F7-4EB4-4D72-A879-8A92203B5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8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4E98-8B5E-4930-A319-15BF11D1024B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21F7-4EB4-4D72-A879-8A92203B5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62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4E98-8B5E-4930-A319-15BF11D1024B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21F7-4EB4-4D72-A879-8A92203B5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88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4E98-8B5E-4930-A319-15BF11D1024B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21F7-4EB4-4D72-A879-8A92203B5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5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4E98-8B5E-4930-A319-15BF11D1024B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21F7-4EB4-4D72-A879-8A92203B5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83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4E98-8B5E-4930-A319-15BF11D1024B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21F7-4EB4-4D72-A879-8A92203B5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32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4E98-8B5E-4930-A319-15BF11D1024B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21F7-4EB4-4D72-A879-8A92203B5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4E98-8B5E-4930-A319-15BF11D1024B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21F7-4EB4-4D72-A879-8A92203B5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83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34E98-8B5E-4930-A319-15BF11D1024B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21F7-4EB4-4D72-A879-8A92203B5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69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34E98-8B5E-4930-A319-15BF11D1024B}" type="datetimeFigureOut">
              <a:rPr lang="en-GB" smtClean="0"/>
              <a:t>30/10/2018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421F7-4EB4-4D72-A879-8A92203B5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47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lv-LV" sz="4800" dirty="0" smtClean="0"/>
              <a:t>Mazcenas </a:t>
            </a:r>
            <a:r>
              <a:rPr lang="lv-LV" sz="4800" dirty="0" err="1" smtClean="0"/>
              <a:t>bolus</a:t>
            </a:r>
            <a:r>
              <a:rPr lang="lv-LV" sz="4800" dirty="0" smtClean="0"/>
              <a:t> spurekļa parametru monitoringam un agrīnai subakūtas spurekļa acidozes (SARA) diagnostikai govīm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 smtClean="0"/>
          </a:p>
          <a:p>
            <a:r>
              <a:rPr lang="lv-LV" dirty="0" smtClean="0"/>
              <a:t>Aija </a:t>
            </a:r>
            <a:r>
              <a:rPr lang="lv-LV" dirty="0" err="1" smtClean="0"/>
              <a:t>Mālniece</a:t>
            </a:r>
            <a:r>
              <a:rPr lang="lv-LV" dirty="0" smtClean="0"/>
              <a:t>, LLU lektore, projekta pētniece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322" y="4749544"/>
            <a:ext cx="3522121" cy="1507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568" y="4387238"/>
            <a:ext cx="3498035" cy="247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32" y="-2156"/>
            <a:ext cx="10515600" cy="1325563"/>
          </a:xfrm>
        </p:spPr>
        <p:txBody>
          <a:bodyPr/>
          <a:lstStyle/>
          <a:p>
            <a:pPr algn="ctr"/>
            <a:r>
              <a:rPr lang="lv-LV" dirty="0" smtClean="0"/>
              <a:t>Projekta partneri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1210" y="2917020"/>
            <a:ext cx="2429580" cy="2670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497" y="1674240"/>
            <a:ext cx="2547698" cy="1748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513" y="1497897"/>
            <a:ext cx="2892682" cy="1924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529" y="4144681"/>
            <a:ext cx="2152650" cy="1504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0270" y="5064856"/>
            <a:ext cx="300415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lv-LV" sz="3200" dirty="0" smtClean="0"/>
              <a:t>SIA Ogres piens</a:t>
            </a:r>
            <a:endParaRPr lang="en-GB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5156" y="1323407"/>
            <a:ext cx="3696751" cy="93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Projekta mērķis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Projekta mērķis ir izstrādāt un ieviest praksē </a:t>
            </a:r>
            <a:r>
              <a:rPr lang="lv-LV" dirty="0" err="1" smtClean="0"/>
              <a:t>intraruminālu</a:t>
            </a:r>
            <a:r>
              <a:rPr lang="lv-LV" dirty="0" smtClean="0"/>
              <a:t> ilgas darbības </a:t>
            </a:r>
            <a:r>
              <a:rPr lang="lv-LV" dirty="0" err="1" smtClean="0"/>
              <a:t>bolusu</a:t>
            </a:r>
            <a:r>
              <a:rPr lang="lv-LV" dirty="0" smtClean="0"/>
              <a:t> spurekļa parametru monitoringam lai:</a:t>
            </a:r>
          </a:p>
          <a:p>
            <a:pPr marL="0" indent="0">
              <a:buNone/>
            </a:pPr>
            <a:endParaRPr lang="lv-LV" dirty="0" smtClean="0"/>
          </a:p>
          <a:p>
            <a:pPr lvl="1"/>
            <a:r>
              <a:rPr lang="lv-LV" dirty="0" smtClean="0"/>
              <a:t> paildzinātu augstražīgo slaucamo govju mūžu, palielinātu izslaukumu;</a:t>
            </a:r>
          </a:p>
          <a:p>
            <a:pPr lvl="1"/>
            <a:r>
              <a:rPr lang="lv-LV" dirty="0" smtClean="0"/>
              <a:t>savlaicīgi konstatētu nevēlamās spurekļa parametru pārmaiņas;</a:t>
            </a:r>
          </a:p>
          <a:p>
            <a:pPr lvl="1"/>
            <a:r>
              <a:rPr lang="lv-LV" dirty="0" smtClean="0"/>
              <a:t>veiktu pasākumus subakūtas spurekļa acidozes (SARA) novēršanai.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67" y="4562474"/>
            <a:ext cx="2623457" cy="229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687" y="4222186"/>
            <a:ext cx="18002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Kas ir subakūta spurekļa acidoze??? Aktualitāte?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17575"/>
          </a:xfrm>
        </p:spPr>
        <p:txBody>
          <a:bodyPr/>
          <a:lstStyle/>
          <a:p>
            <a:r>
              <a:rPr lang="lv-LV" dirty="0" smtClean="0"/>
              <a:t>Hroniska, klīniski nepamanāma (</a:t>
            </a:r>
            <a:r>
              <a:rPr lang="lv-LV" dirty="0" err="1" smtClean="0"/>
              <a:t>subklīniska</a:t>
            </a:r>
            <a:r>
              <a:rPr lang="lv-LV" dirty="0" smtClean="0"/>
              <a:t>) slimība, galvenokārt slaucamo govju ganāmpulkos, intensīvajā lauksaimniecībā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27587" y="2943741"/>
            <a:ext cx="1980029" cy="646331"/>
          </a:xfrm>
          <a:prstGeom prst="rect">
            <a:avLst/>
          </a:prstGeom>
          <a:noFill/>
          <a:ln w="3175"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lv-LV" dirty="0" smtClean="0"/>
              <a:t>Augsts izslaukums, </a:t>
            </a:r>
          </a:p>
          <a:p>
            <a:r>
              <a:rPr lang="lv-LV" dirty="0" smtClean="0"/>
              <a:t>laba ģenētika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817516" y="3590072"/>
            <a:ext cx="2330831" cy="64633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lv-LV" dirty="0" smtClean="0"/>
              <a:t>Pieaug nepieciešamība</a:t>
            </a:r>
          </a:p>
          <a:p>
            <a:r>
              <a:rPr lang="lv-LV" dirty="0" smtClean="0"/>
              <a:t> pēc enerģijas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25925" y="4236403"/>
            <a:ext cx="2015745" cy="64633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lv-LV" dirty="0" smtClean="0"/>
              <a:t>Augsti enerģētiska</a:t>
            </a:r>
          </a:p>
          <a:p>
            <a:r>
              <a:rPr lang="lv-LV" dirty="0" smtClean="0"/>
              <a:t> koncentrēta barība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485409" y="4882734"/>
            <a:ext cx="3344955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lv-LV" dirty="0" smtClean="0"/>
              <a:t>Pastiprinās pienskābā</a:t>
            </a:r>
          </a:p>
          <a:p>
            <a:r>
              <a:rPr lang="lv-LV" dirty="0" smtClean="0"/>
              <a:t> rūgšana spureklī, </a:t>
            </a:r>
            <a:r>
              <a:rPr lang="lv-LV" b="1" u="sng" dirty="0" smtClean="0"/>
              <a:t>krītas spurekļa </a:t>
            </a:r>
          </a:p>
          <a:p>
            <a:r>
              <a:rPr lang="lv-LV" b="1" u="sng" dirty="0" smtClean="0"/>
              <a:t>vides </a:t>
            </a:r>
            <a:r>
              <a:rPr lang="lv-LV" b="1" u="sng" dirty="0" err="1" smtClean="0"/>
              <a:t>pH</a:t>
            </a:r>
            <a:endParaRPr lang="en-GB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0284541" y="5855109"/>
            <a:ext cx="184274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lv-LV" dirty="0" smtClean="0"/>
              <a:t>Rodas iekaisums</a:t>
            </a:r>
          </a:p>
          <a:p>
            <a:r>
              <a:rPr lang="lv-LV" dirty="0" smtClean="0"/>
              <a:t> spurekļa gļotādā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3797" y="6211669"/>
            <a:ext cx="312758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lv-LV" dirty="0" smtClean="0"/>
              <a:t>Atver vārtus mikroorganismiem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593022" y="5380672"/>
            <a:ext cx="195694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lv-LV" dirty="0" smtClean="0"/>
              <a:t>Iekaisums aknās,</a:t>
            </a:r>
          </a:p>
          <a:p>
            <a:r>
              <a:rPr lang="lv-LV" dirty="0" smtClean="0"/>
              <a:t> citos orgānos, </a:t>
            </a:r>
          </a:p>
          <a:p>
            <a:r>
              <a:rPr lang="lv-LV" dirty="0" smtClean="0"/>
              <a:t>Klibums dzīvnadža </a:t>
            </a:r>
          </a:p>
          <a:p>
            <a:r>
              <a:rPr lang="lv-LV" dirty="0" smtClean="0"/>
              <a:t>iekaisuma dēļ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06113" y="4973051"/>
            <a:ext cx="187929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lv-LV" dirty="0" smtClean="0"/>
              <a:t>Samazinās </a:t>
            </a:r>
          </a:p>
          <a:p>
            <a:r>
              <a:rPr lang="lv-LV" dirty="0" smtClean="0"/>
              <a:t>izslaukums, </a:t>
            </a:r>
          </a:p>
          <a:p>
            <a:r>
              <a:rPr lang="lv-LV" dirty="0" smtClean="0"/>
              <a:t>Palielinās brāķēto </a:t>
            </a:r>
          </a:p>
          <a:p>
            <a:r>
              <a:rPr lang="lv-LV" dirty="0" smtClean="0"/>
              <a:t>dzīvnieku skaits</a:t>
            </a:r>
            <a:endParaRPr lang="en-GB" dirty="0"/>
          </a:p>
        </p:txBody>
      </p:sp>
      <p:sp>
        <p:nvSpPr>
          <p:cNvPr id="15" name="Circular Arrow 14"/>
          <p:cNvSpPr/>
          <p:nvPr/>
        </p:nvSpPr>
        <p:spPr>
          <a:xfrm>
            <a:off x="2473538" y="2943741"/>
            <a:ext cx="1199497" cy="1052512"/>
          </a:xfrm>
          <a:prstGeom prst="circular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ircular Arrow 15"/>
          <p:cNvSpPr/>
          <p:nvPr/>
        </p:nvSpPr>
        <p:spPr>
          <a:xfrm>
            <a:off x="5041499" y="3596397"/>
            <a:ext cx="1199497" cy="1052512"/>
          </a:xfrm>
          <a:prstGeom prst="circular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Circular Arrow 16"/>
          <p:cNvSpPr/>
          <p:nvPr/>
        </p:nvSpPr>
        <p:spPr>
          <a:xfrm>
            <a:off x="7156067" y="4291599"/>
            <a:ext cx="1199497" cy="1052512"/>
          </a:xfrm>
          <a:prstGeom prst="circular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ircular Arrow 17"/>
          <p:cNvSpPr/>
          <p:nvPr/>
        </p:nvSpPr>
        <p:spPr>
          <a:xfrm>
            <a:off x="10425215" y="5205323"/>
            <a:ext cx="1199497" cy="1052512"/>
          </a:xfrm>
          <a:prstGeom prst="circular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9549874" y="6245685"/>
            <a:ext cx="606848" cy="323166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Arrow 20"/>
          <p:cNvSpPr/>
          <p:nvPr/>
        </p:nvSpPr>
        <p:spPr>
          <a:xfrm>
            <a:off x="5687619" y="6016691"/>
            <a:ext cx="606848" cy="323166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ft Arrow 21"/>
          <p:cNvSpPr/>
          <p:nvPr/>
        </p:nvSpPr>
        <p:spPr>
          <a:xfrm>
            <a:off x="2922265" y="5693526"/>
            <a:ext cx="606848" cy="323166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Callout 22"/>
          <p:cNvSpPr/>
          <p:nvPr/>
        </p:nvSpPr>
        <p:spPr>
          <a:xfrm>
            <a:off x="9226021" y="3241734"/>
            <a:ext cx="2486306" cy="1465055"/>
          </a:xfrm>
          <a:prstGeom prst="wedgeEllipseCallou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smtClean="0">
                <a:solidFill>
                  <a:srgbClr val="FF0000"/>
                </a:solidFill>
              </a:rPr>
              <a:t>Nepieciešams monitorings !!!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Aknu abscesi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73402"/>
            <a:ext cx="4938755" cy="3699299"/>
          </a:xfrm>
          <a:prstGeom prst="rect">
            <a:avLst/>
          </a:prstGeom>
        </p:spPr>
      </p:pic>
      <p:sp>
        <p:nvSpPr>
          <p:cNvPr id="5" name="AutoShape 2" descr="AttÄlu rezultÄti vaicÄjumam âliver abscess in cattleâ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760" y="2473402"/>
            <a:ext cx="5306040" cy="34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err="1" smtClean="0"/>
              <a:t>Laminīts</a:t>
            </a:r>
            <a:r>
              <a:rPr lang="lv-LV" dirty="0" smtClean="0"/>
              <a:t> (dzīvnadža iekaisums)</a:t>
            </a:r>
            <a:endParaRPr lang="en-GB" dirty="0"/>
          </a:p>
        </p:txBody>
      </p:sp>
      <p:pic>
        <p:nvPicPr>
          <p:cNvPr id="3074" name="Picture 2" descr="AttÄlu rezultÄti vaicÄjumam âlaminitis in cattle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3" y="1690688"/>
            <a:ext cx="5188514" cy="403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546" y="1512170"/>
            <a:ext cx="3114675" cy="3381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437" y="3533782"/>
            <a:ext cx="2516136" cy="318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641"/>
            <a:ext cx="10515600" cy="627933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 smtClean="0"/>
              <a:t>Projekta darbības posmi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8194"/>
            <a:ext cx="10515600" cy="55798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b="1" dirty="0" smtClean="0"/>
              <a:t>1. SARA diagnosticēšanas </a:t>
            </a:r>
            <a:r>
              <a:rPr lang="lv-LV" b="1" dirty="0"/>
              <a:t>sistēmas un sensoru izstrāde un adaptācija</a:t>
            </a:r>
          </a:p>
          <a:p>
            <a:pPr marL="0" indent="0">
              <a:buNone/>
            </a:pPr>
            <a:r>
              <a:rPr lang="lv-LV" dirty="0">
                <a:solidFill>
                  <a:srgbClr val="0070C0"/>
                </a:solidFill>
              </a:rPr>
              <a:t>Tiek izstrādāta </a:t>
            </a:r>
            <a:r>
              <a:rPr lang="lv-LV" dirty="0" smtClean="0">
                <a:solidFill>
                  <a:srgbClr val="0070C0"/>
                </a:solidFill>
              </a:rPr>
              <a:t>diagnosticēšanas </a:t>
            </a:r>
            <a:r>
              <a:rPr lang="lv-LV" dirty="0">
                <a:solidFill>
                  <a:srgbClr val="0070C0"/>
                </a:solidFill>
              </a:rPr>
              <a:t>sistēmas arhitektūra un izmēģināti sistēmas </a:t>
            </a:r>
            <a:r>
              <a:rPr lang="lv-LV" dirty="0" smtClean="0">
                <a:solidFill>
                  <a:srgbClr val="0070C0"/>
                </a:solidFill>
              </a:rPr>
              <a:t>sensori</a:t>
            </a:r>
          </a:p>
          <a:p>
            <a:pPr marL="0" indent="0">
              <a:buNone/>
            </a:pPr>
            <a:r>
              <a:rPr lang="lv-LV" b="1" dirty="0" smtClean="0"/>
              <a:t>2.</a:t>
            </a:r>
            <a:r>
              <a:rPr lang="lv-LV" b="1" dirty="0" smtClean="0">
                <a:solidFill>
                  <a:srgbClr val="0070C0"/>
                </a:solidFill>
              </a:rPr>
              <a:t> </a:t>
            </a:r>
            <a:r>
              <a:rPr lang="lv-LV" b="1" dirty="0" smtClean="0"/>
              <a:t>Diagnosticēšanas </a:t>
            </a:r>
            <a:r>
              <a:rPr lang="lv-LV" b="1" dirty="0" err="1"/>
              <a:t>bolusa</a:t>
            </a:r>
            <a:r>
              <a:rPr lang="lv-LV" b="1" dirty="0"/>
              <a:t> elektronikas komponentu izstrāde un adaptācija</a:t>
            </a:r>
          </a:p>
          <a:p>
            <a:pPr marL="0" indent="0">
              <a:buNone/>
            </a:pPr>
            <a:r>
              <a:rPr lang="lv-LV" dirty="0">
                <a:solidFill>
                  <a:srgbClr val="0070C0"/>
                </a:solidFill>
              </a:rPr>
              <a:t>Tiek izstrādātās </a:t>
            </a:r>
            <a:r>
              <a:rPr lang="lv-LV" dirty="0" smtClean="0">
                <a:solidFill>
                  <a:srgbClr val="0070C0"/>
                </a:solidFill>
              </a:rPr>
              <a:t>diagnosticēšanas </a:t>
            </a:r>
            <a:r>
              <a:rPr lang="lv-LV" dirty="0" err="1">
                <a:solidFill>
                  <a:srgbClr val="0070C0"/>
                </a:solidFill>
              </a:rPr>
              <a:t>bolusa</a:t>
            </a:r>
            <a:r>
              <a:rPr lang="lv-LV" dirty="0">
                <a:solidFill>
                  <a:srgbClr val="0070C0"/>
                </a:solidFill>
              </a:rPr>
              <a:t> elektronikas komponentes, datu apstrādes programmatūra un </a:t>
            </a:r>
            <a:r>
              <a:rPr lang="lv-LV" dirty="0" err="1">
                <a:solidFill>
                  <a:srgbClr val="0070C0"/>
                </a:solidFill>
              </a:rPr>
              <a:t>web</a:t>
            </a:r>
            <a:r>
              <a:rPr lang="lv-LV" dirty="0">
                <a:solidFill>
                  <a:srgbClr val="0070C0"/>
                </a:solidFill>
              </a:rPr>
              <a:t> interfeiss</a:t>
            </a:r>
            <a:r>
              <a:rPr lang="lv-LV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lv-LV" dirty="0" smtClean="0">
                <a:solidFill>
                  <a:srgbClr val="0070C0"/>
                </a:solidFill>
              </a:rPr>
              <a:t> </a:t>
            </a:r>
            <a:r>
              <a:rPr lang="lv-LV" b="1" dirty="0" smtClean="0"/>
              <a:t>3. Diagnosticēšanas </a:t>
            </a:r>
            <a:r>
              <a:rPr lang="lv-LV" b="1" dirty="0"/>
              <a:t>sistēmas integrācija un testēšana laboratorija apstākļos</a:t>
            </a:r>
          </a:p>
          <a:p>
            <a:pPr marL="0" indent="0">
              <a:buNone/>
            </a:pPr>
            <a:r>
              <a:rPr lang="lv-LV" dirty="0" smtClean="0">
                <a:solidFill>
                  <a:srgbClr val="0070C0"/>
                </a:solidFill>
              </a:rPr>
              <a:t>Sistēma tiks  </a:t>
            </a:r>
            <a:r>
              <a:rPr lang="lv-LV" dirty="0">
                <a:solidFill>
                  <a:srgbClr val="0070C0"/>
                </a:solidFill>
              </a:rPr>
              <a:t>notestēta laboratorija </a:t>
            </a:r>
            <a:r>
              <a:rPr lang="lv-LV" dirty="0" smtClean="0">
                <a:solidFill>
                  <a:srgbClr val="0070C0"/>
                </a:solidFill>
              </a:rPr>
              <a:t>apstākļos</a:t>
            </a:r>
            <a:endParaRPr lang="lv-LV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lv-LV" b="1" dirty="0" smtClean="0"/>
              <a:t>4. Diagnosticēšanas </a:t>
            </a:r>
            <a:r>
              <a:rPr lang="lv-LV" b="1" dirty="0"/>
              <a:t>sistēmas testēšana drošos veterinārijas apstākļos</a:t>
            </a:r>
          </a:p>
          <a:p>
            <a:pPr marL="0" indent="0">
              <a:buNone/>
            </a:pPr>
            <a:r>
              <a:rPr lang="lv-LV" dirty="0" smtClean="0">
                <a:solidFill>
                  <a:srgbClr val="0070C0"/>
                </a:solidFill>
              </a:rPr>
              <a:t>Sistēma tiks </a:t>
            </a:r>
            <a:r>
              <a:rPr lang="lv-LV" dirty="0">
                <a:solidFill>
                  <a:srgbClr val="0070C0"/>
                </a:solidFill>
              </a:rPr>
              <a:t>notestēta drošos veterinārijas apstākļos </a:t>
            </a:r>
          </a:p>
          <a:p>
            <a:pPr marL="0" indent="0">
              <a:buNone/>
            </a:pPr>
            <a:r>
              <a:rPr lang="lv-LV" b="1" dirty="0" smtClean="0"/>
              <a:t>	</a:t>
            </a:r>
            <a:r>
              <a:rPr lang="lv-LV" dirty="0" smtClean="0"/>
              <a:t>Projekta </a:t>
            </a:r>
            <a:r>
              <a:rPr lang="lv-LV" dirty="0"/>
              <a:t>rezultātu komunikācija un izplatīšana</a:t>
            </a:r>
          </a:p>
          <a:p>
            <a:pPr marL="0" indent="0">
              <a:buNone/>
            </a:pPr>
            <a:r>
              <a:rPr lang="lv-LV" dirty="0">
                <a:solidFill>
                  <a:srgbClr val="0070C0"/>
                </a:solidFill>
              </a:rPr>
              <a:t>	</a:t>
            </a:r>
            <a:r>
              <a:rPr lang="lv-LV" dirty="0" smtClean="0"/>
              <a:t>Projekta </a:t>
            </a:r>
            <a:r>
              <a:rPr lang="lv-LV" dirty="0"/>
              <a:t>koordinācija un vadība</a:t>
            </a:r>
          </a:p>
          <a:p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1271016" y="5623560"/>
            <a:ext cx="438912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1271016" y="6053328"/>
            <a:ext cx="438912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4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Potenciālais projekta ieguvums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Saimniecībām pieejama, ērta un viegli saprotama sistēma govju spurekļa </a:t>
            </a:r>
            <a:r>
              <a:rPr lang="lv-LV" dirty="0" err="1" smtClean="0"/>
              <a:t>pH</a:t>
            </a:r>
            <a:r>
              <a:rPr lang="lv-LV" dirty="0" smtClean="0"/>
              <a:t> monitoringam</a:t>
            </a:r>
          </a:p>
          <a:p>
            <a:r>
              <a:rPr lang="lv-LV" dirty="0" smtClean="0"/>
              <a:t>Laicīga barības devas korekcija un SARA profilakse</a:t>
            </a:r>
          </a:p>
          <a:p>
            <a:r>
              <a:rPr lang="lv-LV" dirty="0" smtClean="0"/>
              <a:t>Produktīvāki, </a:t>
            </a:r>
            <a:r>
              <a:rPr lang="lv-LV" dirty="0" err="1" smtClean="0"/>
              <a:t>ilgmūžīgāki</a:t>
            </a:r>
            <a:r>
              <a:rPr lang="lv-LV" dirty="0" smtClean="0"/>
              <a:t>  un laimīgāki dzīvnieki</a:t>
            </a:r>
          </a:p>
          <a:p>
            <a:r>
              <a:rPr lang="lv-LV" dirty="0" smtClean="0"/>
              <a:t>Drošāka un kvalitatīvāka pārtika</a:t>
            </a:r>
          </a:p>
          <a:p>
            <a:endParaRPr lang="lv-LV" dirty="0"/>
          </a:p>
          <a:p>
            <a:pPr marL="0" indent="0" algn="ctr">
              <a:buNone/>
            </a:pPr>
            <a:r>
              <a:rPr lang="lv-LV" b="1" dirty="0" smtClean="0"/>
              <a:t>Mēs esam par pienu, kurš iegūts no laimīgām govīm!</a:t>
            </a:r>
          </a:p>
          <a:p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32605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Paldies par uzmanību!</a:t>
            </a:r>
            <a:endParaRPr lang="en-GB" dirty="0"/>
          </a:p>
        </p:txBody>
      </p:sp>
      <p:pic>
        <p:nvPicPr>
          <p:cNvPr id="4098" name="Picture 2" descr="SaistÄ«ts attÄl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76" y="1435313"/>
            <a:ext cx="8065008" cy="533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279</Words>
  <Application>Microsoft Office PowerPoint</Application>
  <PresentationFormat>Custom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Mazcenas bolus spurekļa parametru monitoringam un agrīnai subakūtas spurekļa acidozes (SARA) diagnostikai govīm</vt:lpstr>
      <vt:lpstr>Projekta partneri</vt:lpstr>
      <vt:lpstr>Projekta mērķis</vt:lpstr>
      <vt:lpstr>Kas ir subakūta spurekļa acidoze??? Aktualitāte? </vt:lpstr>
      <vt:lpstr>Aknu abscesi</vt:lpstr>
      <vt:lpstr>Laminīts (dzīvnadža iekaisums)</vt:lpstr>
      <vt:lpstr>Projekta darbības posmi</vt:lpstr>
      <vt:lpstr>Potenciālais projekta ieguvums</vt:lpstr>
      <vt:lpstr>Paldies par uzmanību!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Mazcenas boluss spurekļa parametru monitoringam un agrīnai subakūtas spurekļa acidozes diagnostikai govīm</dc:title>
  <dc:creator>Lietotajs</dc:creator>
  <cp:lastModifiedBy>Aiva Saulīte</cp:lastModifiedBy>
  <cp:revision>9</cp:revision>
  <dcterms:created xsi:type="dcterms:W3CDTF">2018-10-29T13:30:30Z</dcterms:created>
  <dcterms:modified xsi:type="dcterms:W3CDTF">2018-10-30T06:38:52Z</dcterms:modified>
</cp:coreProperties>
</file>