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79" r:id="rId2"/>
    <p:sldId id="548" r:id="rId3"/>
    <p:sldId id="911" r:id="rId4"/>
    <p:sldId id="928" r:id="rId5"/>
    <p:sldId id="556" r:id="rId6"/>
    <p:sldId id="898" r:id="rId7"/>
    <p:sldId id="897" r:id="rId8"/>
    <p:sldId id="903" r:id="rId9"/>
    <p:sldId id="929" r:id="rId10"/>
    <p:sldId id="899" r:id="rId11"/>
    <p:sldId id="923" r:id="rId12"/>
    <p:sldId id="262" r:id="rId13"/>
    <p:sldId id="922" r:id="rId14"/>
    <p:sldId id="792" r:id="rId15"/>
    <p:sldId id="925" r:id="rId16"/>
    <p:sldId id="926" r:id="rId17"/>
    <p:sldId id="831" r:id="rId18"/>
    <p:sldId id="927" r:id="rId19"/>
    <p:sldId id="347" r:id="rId20"/>
    <p:sldId id="348" r:id="rId21"/>
    <p:sldId id="921" r:id="rId22"/>
    <p:sldId id="924" r:id="rId23"/>
    <p:sldId id="830" r:id="rId24"/>
    <p:sldId id="834" r:id="rId25"/>
    <p:sldId id="902" r:id="rId26"/>
    <p:sldId id="909" r:id="rId27"/>
    <p:sldId id="913" r:id="rId28"/>
    <p:sldId id="888" r:id="rId29"/>
    <p:sldId id="889" r:id="rId30"/>
    <p:sldId id="890" r:id="rId31"/>
    <p:sldId id="865" r:id="rId32"/>
    <p:sldId id="868" r:id="rId33"/>
    <p:sldId id="553" r:id="rId34"/>
    <p:sldId id="549" r:id="rId35"/>
    <p:sldId id="550" r:id="rId36"/>
    <p:sldId id="551" r:id="rId37"/>
    <p:sldId id="552" r:id="rId38"/>
    <p:sldId id="540" r:id="rId39"/>
    <p:sldId id="541" r:id="rId40"/>
    <p:sldId id="544" r:id="rId41"/>
    <p:sldId id="545" r:id="rId42"/>
    <p:sldId id="547" r:id="rId43"/>
  </p:sldIdLst>
  <p:sldSz cx="12192000" cy="6858000"/>
  <p:notesSz cx="6799263" cy="99298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3" d="100"/>
          <a:sy n="63" d="100"/>
        </p:scale>
        <p:origin x="-108"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fs-01\users$\gunta.bara\My%20Documents\LAP_2014-2020%20(APSTIPRINATS)\Gada%20zinojums\VARAM_2020\6.3._BLA%20plat&#299;ba_2019.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gunta.bara\AppData\Local\Microsoft\Windows\INetCache\Content.Outlook\0GA7F1MV\2020_ZM_5.pielikums_09.10.2020.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gunta.bara\AppData\Local\Microsoft\Windows\INetCache\Content.Outlook\0GA7F1MV\2020_ZM_5.pielikums_09.1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lv-LV" sz="2400" b="1"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lv-LV" sz="24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Platības, kas saņēmušas BLA (LAP) atbalstu</a:t>
            </a:r>
          </a:p>
        </c:rich>
      </c:tx>
      <c:layout>
        <c:manualLayout>
          <c:xMode val="edge"/>
          <c:yMode val="edge"/>
          <c:x val="0.1851117959527665"/>
          <c:y val="0"/>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 '!$A$6:$A$14</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'BLA '!$B$6:$B$14</c:f>
              <c:numCache>
                <c:formatCode>General</c:formatCode>
                <c:ptCount val="9"/>
                <c:pt idx="0">
                  <c:v>182304</c:v>
                </c:pt>
                <c:pt idx="1">
                  <c:v>175013</c:v>
                </c:pt>
                <c:pt idx="2">
                  <c:v>169362</c:v>
                </c:pt>
                <c:pt idx="3">
                  <c:v>213459</c:v>
                </c:pt>
                <c:pt idx="4">
                  <c:v>243547</c:v>
                </c:pt>
                <c:pt idx="5">
                  <c:v>261318</c:v>
                </c:pt>
                <c:pt idx="6">
                  <c:v>260988</c:v>
                </c:pt>
                <c:pt idx="7">
                  <c:v>261899</c:v>
                </c:pt>
                <c:pt idx="8" formatCode="#,##0">
                  <c:v>265470</c:v>
                </c:pt>
              </c:numCache>
            </c:numRef>
          </c:val>
          <c:extLst xmlns:c16r2="http://schemas.microsoft.com/office/drawing/2015/06/chart">
            <c:ext xmlns:c16="http://schemas.microsoft.com/office/drawing/2014/chart" uri="{C3380CC4-5D6E-409C-BE32-E72D297353CC}">
              <c16:uniqueId val="{00000000-5379-4BC9-8DBC-9C00AAB349DB}"/>
            </c:ext>
          </c:extLst>
        </c:ser>
        <c:dLbls>
          <c:showLegendKey val="0"/>
          <c:showVal val="0"/>
          <c:showCatName val="0"/>
          <c:showSerName val="0"/>
          <c:showPercent val="0"/>
          <c:showBubbleSize val="0"/>
        </c:dLbls>
        <c:gapWidth val="219"/>
        <c:overlap val="-27"/>
        <c:axId val="33103232"/>
        <c:axId val="33109120"/>
      </c:barChart>
      <c:catAx>
        <c:axId val="3310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C00000"/>
                </a:solidFill>
                <a:latin typeface="+mn-lt"/>
                <a:ea typeface="+mn-ea"/>
                <a:cs typeface="+mn-cs"/>
              </a:defRPr>
            </a:pPr>
            <a:endParaRPr lang="lv-LV"/>
          </a:p>
        </c:txPr>
        <c:crossAx val="33109120"/>
        <c:crosses val="autoZero"/>
        <c:auto val="1"/>
        <c:lblAlgn val="ctr"/>
        <c:lblOffset val="100"/>
        <c:noMultiLvlLbl val="0"/>
      </c:catAx>
      <c:valAx>
        <c:axId val="33109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lv-LV"/>
          </a:p>
        </c:txPr>
        <c:crossAx val="33103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lv-LV"/>
              <a:t>Zālāji, Laukaugi (ha)</a:t>
            </a:r>
          </a:p>
        </c:rich>
      </c:tx>
      <c:layout/>
      <c:overlay val="0"/>
      <c:spPr>
        <a:noFill/>
        <a:ln>
          <a:noFill/>
        </a:ln>
        <a:effectLst/>
      </c:spPr>
    </c:title>
    <c:autoTitleDeleted val="0"/>
    <c:plotArea>
      <c:layout/>
      <c:barChart>
        <c:barDir val="col"/>
        <c:grouping val="clustered"/>
        <c:varyColors val="0"/>
        <c:ser>
          <c:idx val="0"/>
          <c:order val="0"/>
          <c:tx>
            <c:strRef>
              <c:f>'5ab'!$M$8</c:f>
              <c:strCache>
                <c:ptCount val="1"/>
                <c:pt idx="0">
                  <c:v>Ilggadīgie un sētie zālāji, papuves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'5ab'!$N$7:$P$7</c:f>
              <c:numCache>
                <c:formatCode>General</c:formatCode>
                <c:ptCount val="3"/>
                <c:pt idx="0">
                  <c:v>2014</c:v>
                </c:pt>
                <c:pt idx="1">
                  <c:v>2015</c:v>
                </c:pt>
                <c:pt idx="2">
                  <c:v>2020</c:v>
                </c:pt>
              </c:numCache>
            </c:numRef>
          </c:cat>
          <c:val>
            <c:numRef>
              <c:f>'5ab'!$N$8:$P$8</c:f>
              <c:numCache>
                <c:formatCode>#,##0</c:formatCode>
                <c:ptCount val="3"/>
                <c:pt idx="0">
                  <c:v>76612.240000000005</c:v>
                </c:pt>
                <c:pt idx="1">
                  <c:v>159352.79000000158</c:v>
                </c:pt>
                <c:pt idx="2" formatCode="General">
                  <c:v>173655</c:v>
                </c:pt>
              </c:numCache>
            </c:numRef>
          </c:val>
          <c:extLst xmlns:c16r2="http://schemas.microsoft.com/office/drawing/2015/06/chart">
            <c:ext xmlns:c16="http://schemas.microsoft.com/office/drawing/2014/chart" uri="{C3380CC4-5D6E-409C-BE32-E72D297353CC}">
              <c16:uniqueId val="{00000000-61AF-49E5-8A8B-63D55CAFCCB3}"/>
            </c:ext>
          </c:extLst>
        </c:ser>
        <c:ser>
          <c:idx val="1"/>
          <c:order val="1"/>
          <c:tx>
            <c:strRef>
              <c:f>'5ab'!$M$9</c:f>
              <c:strCache>
                <c:ptCount val="1"/>
                <c:pt idx="0">
                  <c:v>Laukaugi</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'5ab'!$N$7:$P$7</c:f>
              <c:numCache>
                <c:formatCode>General</c:formatCode>
                <c:ptCount val="3"/>
                <c:pt idx="0">
                  <c:v>2014</c:v>
                </c:pt>
                <c:pt idx="1">
                  <c:v>2015</c:v>
                </c:pt>
                <c:pt idx="2">
                  <c:v>2020</c:v>
                </c:pt>
              </c:numCache>
            </c:numRef>
          </c:cat>
          <c:val>
            <c:numRef>
              <c:f>'5ab'!$N$9:$P$9</c:f>
              <c:numCache>
                <c:formatCode>#,##0</c:formatCode>
                <c:ptCount val="3"/>
                <c:pt idx="0">
                  <c:v>91408.42</c:v>
                </c:pt>
                <c:pt idx="1">
                  <c:v>65504.330000000322</c:v>
                </c:pt>
                <c:pt idx="2" formatCode="General">
                  <c:v>85357</c:v>
                </c:pt>
              </c:numCache>
            </c:numRef>
          </c:val>
          <c:extLst xmlns:c16r2="http://schemas.microsoft.com/office/drawing/2015/06/chart">
            <c:ext xmlns:c16="http://schemas.microsoft.com/office/drawing/2014/chart" uri="{C3380CC4-5D6E-409C-BE32-E72D297353CC}">
              <c16:uniqueId val="{00000001-61AF-49E5-8A8B-63D55CAFCCB3}"/>
            </c:ext>
          </c:extLst>
        </c:ser>
        <c:dLbls>
          <c:dLblPos val="outEnd"/>
          <c:showLegendKey val="0"/>
          <c:showVal val="1"/>
          <c:showCatName val="0"/>
          <c:showSerName val="0"/>
          <c:showPercent val="0"/>
          <c:showBubbleSize val="0"/>
        </c:dLbls>
        <c:gapWidth val="219"/>
        <c:overlap val="-27"/>
        <c:axId val="33145216"/>
        <c:axId val="33146752"/>
      </c:barChart>
      <c:catAx>
        <c:axId val="3314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33146752"/>
        <c:crosses val="autoZero"/>
        <c:auto val="1"/>
        <c:lblAlgn val="ctr"/>
        <c:lblOffset val="100"/>
        <c:noMultiLvlLbl val="0"/>
      </c:catAx>
      <c:valAx>
        <c:axId val="33146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33145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sz="1400"/>
      </a:pPr>
      <a:endParaRPr lang="lv-LV"/>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lv-LV"/>
              <a:t>Dārzeņi, Kartupeļi, ilggadīgie stādījumi (ha)</a:t>
            </a:r>
          </a:p>
        </c:rich>
      </c:tx>
      <c:layout/>
      <c:overlay val="0"/>
      <c:spPr>
        <a:noFill/>
        <a:ln>
          <a:noFill/>
        </a:ln>
        <a:effectLst/>
      </c:spPr>
    </c:title>
    <c:autoTitleDeleted val="0"/>
    <c:plotArea>
      <c:layout/>
      <c:barChart>
        <c:barDir val="col"/>
        <c:grouping val="clustered"/>
        <c:varyColors val="0"/>
        <c:ser>
          <c:idx val="0"/>
          <c:order val="0"/>
          <c:tx>
            <c:strRef>
              <c:f>'5ab'!$M$11</c:f>
              <c:strCache>
                <c:ptCount val="1"/>
                <c:pt idx="0">
                  <c:v>Dārzeņi</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'5ab'!$N$10:$P$10</c:f>
              <c:numCache>
                <c:formatCode>#,##0</c:formatCode>
                <c:ptCount val="3"/>
                <c:pt idx="0">
                  <c:v>2014</c:v>
                </c:pt>
                <c:pt idx="1">
                  <c:v>2015</c:v>
                </c:pt>
                <c:pt idx="2" formatCode="General">
                  <c:v>2020</c:v>
                </c:pt>
              </c:numCache>
            </c:numRef>
          </c:cat>
          <c:val>
            <c:numRef>
              <c:f>'5ab'!$N$11:$P$11</c:f>
              <c:numCache>
                <c:formatCode>#,##0</c:formatCode>
                <c:ptCount val="3"/>
                <c:pt idx="0">
                  <c:v>914.33</c:v>
                </c:pt>
                <c:pt idx="1">
                  <c:v>1725.9000000000008</c:v>
                </c:pt>
                <c:pt idx="2" formatCode="General">
                  <c:v>735</c:v>
                </c:pt>
              </c:numCache>
            </c:numRef>
          </c:val>
          <c:extLst xmlns:c16r2="http://schemas.microsoft.com/office/drawing/2015/06/chart">
            <c:ext xmlns:c16="http://schemas.microsoft.com/office/drawing/2014/chart" uri="{C3380CC4-5D6E-409C-BE32-E72D297353CC}">
              <c16:uniqueId val="{00000000-F80F-4643-8CA3-A3F254560B9A}"/>
            </c:ext>
          </c:extLst>
        </c:ser>
        <c:ser>
          <c:idx val="1"/>
          <c:order val="1"/>
          <c:tx>
            <c:strRef>
              <c:f>'5ab'!$M$12</c:f>
              <c:strCache>
                <c:ptCount val="1"/>
                <c:pt idx="0">
                  <c:v>Kartupeļi t.sk. cietei</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'5ab'!$N$10:$P$10</c:f>
              <c:numCache>
                <c:formatCode>#,##0</c:formatCode>
                <c:ptCount val="3"/>
                <c:pt idx="0">
                  <c:v>2014</c:v>
                </c:pt>
                <c:pt idx="1">
                  <c:v>2015</c:v>
                </c:pt>
                <c:pt idx="2" formatCode="General">
                  <c:v>2020</c:v>
                </c:pt>
              </c:numCache>
            </c:numRef>
          </c:cat>
          <c:val>
            <c:numRef>
              <c:f>'5ab'!$N$12:$P$12</c:f>
              <c:numCache>
                <c:formatCode>#,##0</c:formatCode>
                <c:ptCount val="3"/>
                <c:pt idx="0">
                  <c:v>712.87</c:v>
                </c:pt>
                <c:pt idx="1">
                  <c:v>960.05999999999858</c:v>
                </c:pt>
                <c:pt idx="2" formatCode="General">
                  <c:v>1250</c:v>
                </c:pt>
              </c:numCache>
            </c:numRef>
          </c:val>
          <c:extLst xmlns:c16r2="http://schemas.microsoft.com/office/drawing/2015/06/chart">
            <c:ext xmlns:c16="http://schemas.microsoft.com/office/drawing/2014/chart" uri="{C3380CC4-5D6E-409C-BE32-E72D297353CC}">
              <c16:uniqueId val="{00000001-F80F-4643-8CA3-A3F254560B9A}"/>
            </c:ext>
          </c:extLst>
        </c:ser>
        <c:ser>
          <c:idx val="2"/>
          <c:order val="2"/>
          <c:tx>
            <c:strRef>
              <c:f>'5ab'!$M$13</c:f>
              <c:strCache>
                <c:ptCount val="1"/>
                <c:pt idx="0">
                  <c:v>Augļu koki, ogulāji, zemenes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'5ab'!$N$10:$P$10</c:f>
              <c:numCache>
                <c:formatCode>#,##0</c:formatCode>
                <c:ptCount val="3"/>
                <c:pt idx="0">
                  <c:v>2014</c:v>
                </c:pt>
                <c:pt idx="1">
                  <c:v>2015</c:v>
                </c:pt>
                <c:pt idx="2" formatCode="General">
                  <c:v>2020</c:v>
                </c:pt>
              </c:numCache>
            </c:numRef>
          </c:cat>
          <c:val>
            <c:numRef>
              <c:f>'5ab'!$N$13:$P$13</c:f>
              <c:numCache>
                <c:formatCode>#,##0</c:formatCode>
                <c:ptCount val="3"/>
                <c:pt idx="0">
                  <c:v>714.47</c:v>
                </c:pt>
                <c:pt idx="1">
                  <c:v>1405.67</c:v>
                </c:pt>
                <c:pt idx="2" formatCode="General">
                  <c:v>2453</c:v>
                </c:pt>
              </c:numCache>
            </c:numRef>
          </c:val>
          <c:extLst xmlns:c16r2="http://schemas.microsoft.com/office/drawing/2015/06/chart">
            <c:ext xmlns:c16="http://schemas.microsoft.com/office/drawing/2014/chart" uri="{C3380CC4-5D6E-409C-BE32-E72D297353CC}">
              <c16:uniqueId val="{00000002-F80F-4643-8CA3-A3F254560B9A}"/>
            </c:ext>
          </c:extLst>
        </c:ser>
        <c:dLbls>
          <c:dLblPos val="outEnd"/>
          <c:showLegendKey val="0"/>
          <c:showVal val="1"/>
          <c:showCatName val="0"/>
          <c:showSerName val="0"/>
          <c:showPercent val="0"/>
          <c:showBubbleSize val="0"/>
        </c:dLbls>
        <c:gapWidth val="219"/>
        <c:overlap val="-27"/>
        <c:axId val="33171328"/>
        <c:axId val="33172864"/>
      </c:barChart>
      <c:catAx>
        <c:axId val="3317132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33172864"/>
        <c:crosses val="autoZero"/>
        <c:auto val="1"/>
        <c:lblAlgn val="ctr"/>
        <c:lblOffset val="100"/>
        <c:noMultiLvlLbl val="0"/>
      </c:catAx>
      <c:valAx>
        <c:axId val="33172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33171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sz="1400"/>
      </a:pPr>
      <a:endParaRPr lang="lv-LV"/>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en.wikipedia.org/wiki/List_of_climate_scientists" TargetMode="External"/><Relationship Id="rId1" Type="http://schemas.openxmlformats.org/officeDocument/2006/relationships/image" Target="../media/image7.gif"/><Relationship Id="rId6" Type="http://schemas.openxmlformats.org/officeDocument/2006/relationships/hyperlink" Target="https://www.publicdomainpictures.net/view-image.php?image=192792&amp;picture=summer-landscape" TargetMode="External"/><Relationship Id="rId5" Type="http://schemas.openxmlformats.org/officeDocument/2006/relationships/image" Target="../media/image9.jpg"/><Relationship Id="rId4" Type="http://schemas.openxmlformats.org/officeDocument/2006/relationships/hyperlink" Target="http://www.peakpx.com/503937/blue-body-of-water-surrounded-by-tree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1A04A-9D51-41EA-9B7E-D50E253D8550}" type="doc">
      <dgm:prSet loTypeId="urn:microsoft.com/office/officeart/2005/8/layout/vList3" loCatId="picture" qsTypeId="urn:microsoft.com/office/officeart/2005/8/quickstyle/simple1" qsCatId="simple" csTypeId="urn:microsoft.com/office/officeart/2005/8/colors/accent1_2" csCatId="accent1" phldr="1"/>
      <dgm:spPr/>
    </dgm:pt>
    <dgm:pt modelId="{0C30788E-B0D1-4FE9-8A60-A133666131EC}">
      <dgm:prSet phldrT="[Text]"/>
      <dgm:spPr>
        <a:solidFill>
          <a:schemeClr val="accent1">
            <a:lumMod val="40000"/>
            <a:lumOff val="60000"/>
          </a:schemeClr>
        </a:solidFill>
        <a:ln w="34925">
          <a:solidFill>
            <a:schemeClr val="accent1">
              <a:lumMod val="75000"/>
            </a:schemeClr>
          </a:solidFill>
          <a:prstDash val="solid"/>
        </a:ln>
      </dgm:spPr>
      <dgm:t>
        <a:bodyPr/>
        <a:lstStyle/>
        <a:p>
          <a:r>
            <a:rPr lang="lv-LV" dirty="0">
              <a:solidFill>
                <a:schemeClr val="tx1"/>
              </a:solidFill>
            </a:rPr>
            <a:t>KLIMATS</a:t>
          </a:r>
        </a:p>
      </dgm:t>
    </dgm:pt>
    <dgm:pt modelId="{2662278A-AE87-4088-99AC-6C37768B065A}" type="parTrans" cxnId="{80E4517B-EAEC-4302-9E99-2F09FAC841B3}">
      <dgm:prSet/>
      <dgm:spPr/>
      <dgm:t>
        <a:bodyPr/>
        <a:lstStyle/>
        <a:p>
          <a:endParaRPr lang="lv-LV"/>
        </a:p>
      </dgm:t>
    </dgm:pt>
    <dgm:pt modelId="{69A719A3-CE8F-4A5B-857F-A860E20E1DA7}" type="sibTrans" cxnId="{80E4517B-EAEC-4302-9E99-2F09FAC841B3}">
      <dgm:prSet/>
      <dgm:spPr/>
      <dgm:t>
        <a:bodyPr/>
        <a:lstStyle/>
        <a:p>
          <a:endParaRPr lang="lv-LV"/>
        </a:p>
      </dgm:t>
    </dgm:pt>
    <dgm:pt modelId="{E02D7AB1-DAC3-4FC3-B606-1AE49D29FD69}">
      <dgm:prSet phldrT="[Text]" custT="1"/>
      <dgm:spPr>
        <a:solidFill>
          <a:schemeClr val="accent4">
            <a:lumMod val="20000"/>
            <a:lumOff val="80000"/>
          </a:schemeClr>
        </a:solidFill>
        <a:ln w="34925">
          <a:solidFill>
            <a:schemeClr val="accent4">
              <a:lumMod val="60000"/>
              <a:lumOff val="40000"/>
            </a:schemeClr>
          </a:solidFill>
        </a:ln>
      </dgm:spPr>
      <dgm:t>
        <a:bodyPr/>
        <a:lstStyle/>
        <a:p>
          <a:pPr>
            <a:lnSpc>
              <a:spcPct val="100000"/>
            </a:lnSpc>
            <a:spcAft>
              <a:spcPts val="0"/>
            </a:spcAft>
          </a:pPr>
          <a:r>
            <a:rPr lang="lv-LV" sz="2700" dirty="0">
              <a:solidFill>
                <a:schemeClr val="tx1"/>
              </a:solidFill>
            </a:rPr>
            <a:t>DABAS RESURSI</a:t>
          </a:r>
        </a:p>
        <a:p>
          <a:pPr>
            <a:lnSpc>
              <a:spcPct val="100000"/>
            </a:lnSpc>
            <a:spcAft>
              <a:spcPts val="0"/>
            </a:spcAft>
          </a:pPr>
          <a:r>
            <a:rPr lang="lv-LV" sz="1800" dirty="0">
              <a:solidFill>
                <a:schemeClr val="tx1"/>
              </a:solidFill>
            </a:rPr>
            <a:t>=&gt; Gaiss</a:t>
          </a:r>
        </a:p>
        <a:p>
          <a:pPr>
            <a:lnSpc>
              <a:spcPct val="100000"/>
            </a:lnSpc>
            <a:spcAft>
              <a:spcPts val="0"/>
            </a:spcAft>
          </a:pPr>
          <a:r>
            <a:rPr lang="lv-LV" sz="1800" dirty="0">
              <a:solidFill>
                <a:schemeClr val="tx1"/>
              </a:solidFill>
            </a:rPr>
            <a:t>=&gt; Ūdens</a:t>
          </a:r>
        </a:p>
        <a:p>
          <a:pPr>
            <a:lnSpc>
              <a:spcPct val="100000"/>
            </a:lnSpc>
            <a:spcAft>
              <a:spcPts val="0"/>
            </a:spcAft>
          </a:pPr>
          <a:r>
            <a:rPr lang="lv-LV" sz="1800" dirty="0">
              <a:solidFill>
                <a:schemeClr val="tx1"/>
              </a:solidFill>
            </a:rPr>
            <a:t>=&gt; Augsne</a:t>
          </a:r>
        </a:p>
      </dgm:t>
    </dgm:pt>
    <dgm:pt modelId="{C130A6CB-6B03-45E1-9D67-2C993BBE9C19}" type="parTrans" cxnId="{1696B37E-C57D-4387-AFDA-9BBEB80EE4A5}">
      <dgm:prSet/>
      <dgm:spPr/>
      <dgm:t>
        <a:bodyPr/>
        <a:lstStyle/>
        <a:p>
          <a:endParaRPr lang="lv-LV"/>
        </a:p>
      </dgm:t>
    </dgm:pt>
    <dgm:pt modelId="{B6D0508B-E3A5-43E1-B583-6765D255F340}" type="sibTrans" cxnId="{1696B37E-C57D-4387-AFDA-9BBEB80EE4A5}">
      <dgm:prSet/>
      <dgm:spPr/>
      <dgm:t>
        <a:bodyPr/>
        <a:lstStyle/>
        <a:p>
          <a:endParaRPr lang="lv-LV"/>
        </a:p>
      </dgm:t>
    </dgm:pt>
    <dgm:pt modelId="{7B1A27D9-4388-4A28-A322-AF2DBF25E92E}">
      <dgm:prSet phldrT="[Text]"/>
      <dgm:spPr>
        <a:solidFill>
          <a:schemeClr val="accent6">
            <a:lumMod val="20000"/>
            <a:lumOff val="80000"/>
          </a:schemeClr>
        </a:solidFill>
        <a:ln w="34925">
          <a:solidFill>
            <a:schemeClr val="accent6">
              <a:lumMod val="60000"/>
              <a:lumOff val="40000"/>
            </a:schemeClr>
          </a:solidFill>
        </a:ln>
      </dgm:spPr>
      <dgm:t>
        <a:bodyPr/>
        <a:lstStyle/>
        <a:p>
          <a:r>
            <a:rPr lang="lv-LV" dirty="0">
              <a:solidFill>
                <a:schemeClr val="tx1"/>
              </a:solidFill>
            </a:rPr>
            <a:t>BIOLOĢISKĀ DAUDZVEIDĪBA</a:t>
          </a:r>
        </a:p>
      </dgm:t>
    </dgm:pt>
    <dgm:pt modelId="{657FE551-749D-42D7-B3D9-A7B3F5C0CE23}" type="parTrans" cxnId="{C3CAB2BA-2EC6-4D5E-A276-8348B3617442}">
      <dgm:prSet/>
      <dgm:spPr/>
      <dgm:t>
        <a:bodyPr/>
        <a:lstStyle/>
        <a:p>
          <a:endParaRPr lang="lv-LV"/>
        </a:p>
      </dgm:t>
    </dgm:pt>
    <dgm:pt modelId="{D91E8145-CB31-415F-8B23-ED70B34CC027}" type="sibTrans" cxnId="{C3CAB2BA-2EC6-4D5E-A276-8348B3617442}">
      <dgm:prSet/>
      <dgm:spPr/>
      <dgm:t>
        <a:bodyPr/>
        <a:lstStyle/>
        <a:p>
          <a:endParaRPr lang="lv-LV"/>
        </a:p>
      </dgm:t>
    </dgm:pt>
    <dgm:pt modelId="{981CA038-69EB-41A0-9345-6551ABD3704F}" type="pres">
      <dgm:prSet presAssocID="{BFD1A04A-9D51-41EA-9B7E-D50E253D8550}" presName="linearFlow" presStyleCnt="0">
        <dgm:presLayoutVars>
          <dgm:dir/>
          <dgm:resizeHandles val="exact"/>
        </dgm:presLayoutVars>
      </dgm:prSet>
      <dgm:spPr/>
    </dgm:pt>
    <dgm:pt modelId="{F09C6FC7-6118-4351-887B-951D51BF5DFB}" type="pres">
      <dgm:prSet presAssocID="{0C30788E-B0D1-4FE9-8A60-A133666131EC}" presName="composite" presStyleCnt="0"/>
      <dgm:spPr/>
    </dgm:pt>
    <dgm:pt modelId="{0D441533-AB60-486A-9FB2-D409DECD943E}" type="pres">
      <dgm:prSet presAssocID="{0C30788E-B0D1-4FE9-8A60-A133666131EC}" presName="imgShp" presStyleLbl="fgImgPlace1" presStyleIdx="0" presStyleCnt="3"/>
      <dgm:spPr>
        <a:blipFill>
          <a:blip xmlns:r="http://schemas.openxmlformats.org/officeDocument/2006/relationships" r:embed="rId1">
            <a:extLst>
              <a:ext uri="{837473B0-CC2E-450A-ABE3-18F120FF3D39}">
                <a1611:picAttrSrcUrl xmlns:a1611="http://schemas.microsoft.com/office/drawing/2016/11/main" xmlns="" r:id="rId2"/>
              </a:ext>
            </a:extLst>
          </a:blip>
          <a:stretch>
            <a:fillRect/>
          </a:stretch>
        </a:blipFill>
      </dgm:spPr>
    </dgm:pt>
    <dgm:pt modelId="{A985CBE2-CC5C-4ADE-B17B-FF1CEB1B5D66}" type="pres">
      <dgm:prSet presAssocID="{0C30788E-B0D1-4FE9-8A60-A133666131EC}" presName="txShp" presStyleLbl="node1" presStyleIdx="0" presStyleCnt="3">
        <dgm:presLayoutVars>
          <dgm:bulletEnabled val="1"/>
        </dgm:presLayoutVars>
      </dgm:prSet>
      <dgm:spPr/>
      <dgm:t>
        <a:bodyPr/>
        <a:lstStyle/>
        <a:p>
          <a:endParaRPr lang="lv-LV"/>
        </a:p>
      </dgm:t>
    </dgm:pt>
    <dgm:pt modelId="{CB36EF78-03A3-49FC-9133-5CA1CE607A6F}" type="pres">
      <dgm:prSet presAssocID="{69A719A3-CE8F-4A5B-857F-A860E20E1DA7}" presName="spacing" presStyleCnt="0"/>
      <dgm:spPr/>
    </dgm:pt>
    <dgm:pt modelId="{A99D7B77-18CB-4494-B1FC-E964C5A89669}" type="pres">
      <dgm:prSet presAssocID="{E02D7AB1-DAC3-4FC3-B606-1AE49D29FD69}" presName="composite" presStyleCnt="0"/>
      <dgm:spPr/>
    </dgm:pt>
    <dgm:pt modelId="{7D99DF97-2EC8-4824-BF79-39B2833111AD}" type="pres">
      <dgm:prSet presAssocID="{E02D7AB1-DAC3-4FC3-B606-1AE49D29FD69}" presName="imgShp" presStyleLbl="fgImgPlace1" presStyleIdx="1" presStyleCnt="3"/>
      <dgm:spPr>
        <a:blipFill>
          <a:blip xmlns:r="http://schemas.openxmlformats.org/officeDocument/2006/relationships" r:embed="rId3">
            <a:extLst>
              <a:ext uri="{837473B0-CC2E-450A-ABE3-18F120FF3D39}">
                <a1611:picAttrSrcUrl xmlns:a1611="http://schemas.microsoft.com/office/drawing/2016/11/main" xmlns="" r:id="rId4"/>
              </a:ext>
            </a:extLst>
          </a:blip>
          <a:stretch>
            <a:fillRect/>
          </a:stretch>
        </a:blipFill>
      </dgm:spPr>
    </dgm:pt>
    <dgm:pt modelId="{3A891124-5DC9-4CE5-8A95-96F5F4EE7BD5}" type="pres">
      <dgm:prSet presAssocID="{E02D7AB1-DAC3-4FC3-B606-1AE49D29FD69}" presName="txShp" presStyleLbl="node1" presStyleIdx="1" presStyleCnt="3" custScaleX="105234" custScaleY="135219">
        <dgm:presLayoutVars>
          <dgm:bulletEnabled val="1"/>
        </dgm:presLayoutVars>
      </dgm:prSet>
      <dgm:spPr/>
      <dgm:t>
        <a:bodyPr/>
        <a:lstStyle/>
        <a:p>
          <a:endParaRPr lang="lv-LV"/>
        </a:p>
      </dgm:t>
    </dgm:pt>
    <dgm:pt modelId="{FAE81560-AFD4-40F9-B93D-CDC54E9F0AC0}" type="pres">
      <dgm:prSet presAssocID="{B6D0508B-E3A5-43E1-B583-6765D255F340}" presName="spacing" presStyleCnt="0"/>
      <dgm:spPr/>
    </dgm:pt>
    <dgm:pt modelId="{C32420D9-8ADE-4C6B-A5A7-261932C4FA37}" type="pres">
      <dgm:prSet presAssocID="{7B1A27D9-4388-4A28-A322-AF2DBF25E92E}" presName="composite" presStyleCnt="0"/>
      <dgm:spPr/>
    </dgm:pt>
    <dgm:pt modelId="{DE7FA0D6-EDE3-4568-83C2-BB4C9F0AF5AA}" type="pres">
      <dgm:prSet presAssocID="{7B1A27D9-4388-4A28-A322-AF2DBF25E92E}" presName="imgShp" presStyleLbl="fgImgPlace1" presStyleIdx="2" presStyleCnt="3"/>
      <dgm:spPr>
        <a:blipFill>
          <a:blip xmlns:r="http://schemas.openxmlformats.org/officeDocument/2006/relationships" r:embed="rId5">
            <a:extLst>
              <a:ext uri="{837473B0-CC2E-450A-ABE3-18F120FF3D39}">
                <a1611:picAttrSrcUrl xmlns:a1611="http://schemas.microsoft.com/office/drawing/2016/11/main" xmlns="" r:id="rId6"/>
              </a:ext>
            </a:extLst>
          </a:blip>
          <a:stretch>
            <a:fillRect/>
          </a:stretch>
        </a:blipFill>
      </dgm:spPr>
    </dgm:pt>
    <dgm:pt modelId="{FA0AA25A-53A5-4570-A0A2-F1417A52ACFC}" type="pres">
      <dgm:prSet presAssocID="{7B1A27D9-4388-4A28-A322-AF2DBF25E92E}" presName="txShp" presStyleLbl="node1" presStyleIdx="2" presStyleCnt="3">
        <dgm:presLayoutVars>
          <dgm:bulletEnabled val="1"/>
        </dgm:presLayoutVars>
      </dgm:prSet>
      <dgm:spPr/>
      <dgm:t>
        <a:bodyPr/>
        <a:lstStyle/>
        <a:p>
          <a:endParaRPr lang="lv-LV"/>
        </a:p>
      </dgm:t>
    </dgm:pt>
  </dgm:ptLst>
  <dgm:cxnLst>
    <dgm:cxn modelId="{80E4517B-EAEC-4302-9E99-2F09FAC841B3}" srcId="{BFD1A04A-9D51-41EA-9B7E-D50E253D8550}" destId="{0C30788E-B0D1-4FE9-8A60-A133666131EC}" srcOrd="0" destOrd="0" parTransId="{2662278A-AE87-4088-99AC-6C37768B065A}" sibTransId="{69A719A3-CE8F-4A5B-857F-A860E20E1DA7}"/>
    <dgm:cxn modelId="{C3CAB2BA-2EC6-4D5E-A276-8348B3617442}" srcId="{BFD1A04A-9D51-41EA-9B7E-D50E253D8550}" destId="{7B1A27D9-4388-4A28-A322-AF2DBF25E92E}" srcOrd="2" destOrd="0" parTransId="{657FE551-749D-42D7-B3D9-A7B3F5C0CE23}" sibTransId="{D91E8145-CB31-415F-8B23-ED70B34CC027}"/>
    <dgm:cxn modelId="{B03E0379-FAF4-4DCE-B6DD-38DF493D459A}" type="presOf" srcId="{E02D7AB1-DAC3-4FC3-B606-1AE49D29FD69}" destId="{3A891124-5DC9-4CE5-8A95-96F5F4EE7BD5}" srcOrd="0" destOrd="0" presId="urn:microsoft.com/office/officeart/2005/8/layout/vList3"/>
    <dgm:cxn modelId="{D5A16354-990B-4C0B-AC6F-9F5BF2346061}" type="presOf" srcId="{0C30788E-B0D1-4FE9-8A60-A133666131EC}" destId="{A985CBE2-CC5C-4ADE-B17B-FF1CEB1B5D66}" srcOrd="0" destOrd="0" presId="urn:microsoft.com/office/officeart/2005/8/layout/vList3"/>
    <dgm:cxn modelId="{BEB4EACA-5C68-4DCC-B8AB-DD050D575749}" type="presOf" srcId="{BFD1A04A-9D51-41EA-9B7E-D50E253D8550}" destId="{981CA038-69EB-41A0-9345-6551ABD3704F}" srcOrd="0" destOrd="0" presId="urn:microsoft.com/office/officeart/2005/8/layout/vList3"/>
    <dgm:cxn modelId="{1696B37E-C57D-4387-AFDA-9BBEB80EE4A5}" srcId="{BFD1A04A-9D51-41EA-9B7E-D50E253D8550}" destId="{E02D7AB1-DAC3-4FC3-B606-1AE49D29FD69}" srcOrd="1" destOrd="0" parTransId="{C130A6CB-6B03-45E1-9D67-2C993BBE9C19}" sibTransId="{B6D0508B-E3A5-43E1-B583-6765D255F340}"/>
    <dgm:cxn modelId="{2C194CB3-86E8-4845-BECA-A3385C3FD600}" type="presOf" srcId="{7B1A27D9-4388-4A28-A322-AF2DBF25E92E}" destId="{FA0AA25A-53A5-4570-A0A2-F1417A52ACFC}" srcOrd="0" destOrd="0" presId="urn:microsoft.com/office/officeart/2005/8/layout/vList3"/>
    <dgm:cxn modelId="{FBD7A5D6-5076-4545-A267-59C8CE0D20A7}" type="presParOf" srcId="{981CA038-69EB-41A0-9345-6551ABD3704F}" destId="{F09C6FC7-6118-4351-887B-951D51BF5DFB}" srcOrd="0" destOrd="0" presId="urn:microsoft.com/office/officeart/2005/8/layout/vList3"/>
    <dgm:cxn modelId="{D8ABAAD7-F8C2-4119-8070-F007179CD8E4}" type="presParOf" srcId="{F09C6FC7-6118-4351-887B-951D51BF5DFB}" destId="{0D441533-AB60-486A-9FB2-D409DECD943E}" srcOrd="0" destOrd="0" presId="urn:microsoft.com/office/officeart/2005/8/layout/vList3"/>
    <dgm:cxn modelId="{EFE10886-089C-4491-87A2-BE20A933433F}" type="presParOf" srcId="{F09C6FC7-6118-4351-887B-951D51BF5DFB}" destId="{A985CBE2-CC5C-4ADE-B17B-FF1CEB1B5D66}" srcOrd="1" destOrd="0" presId="urn:microsoft.com/office/officeart/2005/8/layout/vList3"/>
    <dgm:cxn modelId="{18B3DC6E-0836-413A-ADBA-C56DBBFC40FF}" type="presParOf" srcId="{981CA038-69EB-41A0-9345-6551ABD3704F}" destId="{CB36EF78-03A3-49FC-9133-5CA1CE607A6F}" srcOrd="1" destOrd="0" presId="urn:microsoft.com/office/officeart/2005/8/layout/vList3"/>
    <dgm:cxn modelId="{467E73BD-22D7-46BF-BFC0-5152D1DB61BC}" type="presParOf" srcId="{981CA038-69EB-41A0-9345-6551ABD3704F}" destId="{A99D7B77-18CB-4494-B1FC-E964C5A89669}" srcOrd="2" destOrd="0" presId="urn:microsoft.com/office/officeart/2005/8/layout/vList3"/>
    <dgm:cxn modelId="{6BE04612-A894-44FC-BB41-3B710AEE5AAC}" type="presParOf" srcId="{A99D7B77-18CB-4494-B1FC-E964C5A89669}" destId="{7D99DF97-2EC8-4824-BF79-39B2833111AD}" srcOrd="0" destOrd="0" presId="urn:microsoft.com/office/officeart/2005/8/layout/vList3"/>
    <dgm:cxn modelId="{5C5B04CD-2A9E-4C11-AC4C-F71746CEA124}" type="presParOf" srcId="{A99D7B77-18CB-4494-B1FC-E964C5A89669}" destId="{3A891124-5DC9-4CE5-8A95-96F5F4EE7BD5}" srcOrd="1" destOrd="0" presId="urn:microsoft.com/office/officeart/2005/8/layout/vList3"/>
    <dgm:cxn modelId="{8002C7F8-A3DF-4D95-A956-4EF99AE66F25}" type="presParOf" srcId="{981CA038-69EB-41A0-9345-6551ABD3704F}" destId="{FAE81560-AFD4-40F9-B93D-CDC54E9F0AC0}" srcOrd="3" destOrd="0" presId="urn:microsoft.com/office/officeart/2005/8/layout/vList3"/>
    <dgm:cxn modelId="{2FD93093-B1FF-4E5C-B13D-3D0232776FCE}" type="presParOf" srcId="{981CA038-69EB-41A0-9345-6551ABD3704F}" destId="{C32420D9-8ADE-4C6B-A5A7-261932C4FA37}" srcOrd="4" destOrd="0" presId="urn:microsoft.com/office/officeart/2005/8/layout/vList3"/>
    <dgm:cxn modelId="{D5646888-C792-4F40-AD1B-1B81BF240200}" type="presParOf" srcId="{C32420D9-8ADE-4C6B-A5A7-261932C4FA37}" destId="{DE7FA0D6-EDE3-4568-83C2-BB4C9F0AF5AA}" srcOrd="0" destOrd="0" presId="urn:microsoft.com/office/officeart/2005/8/layout/vList3"/>
    <dgm:cxn modelId="{235A691D-273E-4752-B231-E90066DD3A4C}" type="presParOf" srcId="{C32420D9-8ADE-4C6B-A5A7-261932C4FA37}" destId="{FA0AA25A-53A5-4570-A0A2-F1417A52ACF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A1ADFB46-BB1D-4D17-8397-BC484AED8840}" type="datetimeFigureOut">
              <a:rPr lang="lv-LV" smtClean="0"/>
              <a:t>2020.11.09.</a:t>
            </a:fld>
            <a:endParaRPr lang="lv-LV"/>
          </a:p>
        </p:txBody>
      </p:sp>
      <p:sp>
        <p:nvSpPr>
          <p:cNvPr id="4" name="Slaida attēla vietturi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8B0AF618-A068-4804-827D-4059B740B002}" type="slidenum">
              <a:rPr lang="lv-LV" smtClean="0"/>
              <a:t>‹#›</a:t>
            </a:fld>
            <a:endParaRPr lang="lv-LV"/>
          </a:p>
        </p:txBody>
      </p:sp>
    </p:spTree>
    <p:extLst>
      <p:ext uri="{BB962C8B-B14F-4D97-AF65-F5344CB8AC3E}">
        <p14:creationId xmlns:p14="http://schemas.microsoft.com/office/powerpoint/2010/main" val="97789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F3E4A9AD-B5E9-453F-AA4C-DE01BB1FE937}" type="slidenum">
              <a:rPr lang="lv-LV" smtClean="0"/>
              <a:t>12</a:t>
            </a:fld>
            <a:endParaRPr lang="lv-LV"/>
          </a:p>
        </p:txBody>
      </p:sp>
    </p:spTree>
    <p:extLst>
      <p:ext uri="{BB962C8B-B14F-4D97-AF65-F5344CB8AC3E}">
        <p14:creationId xmlns:p14="http://schemas.microsoft.com/office/powerpoint/2010/main" val="2503557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9475" cy="33528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13</a:t>
            </a:fld>
            <a:endParaRPr lang="lv-LV"/>
          </a:p>
        </p:txBody>
      </p:sp>
    </p:spTree>
    <p:extLst>
      <p:ext uri="{BB962C8B-B14F-4D97-AF65-F5344CB8AC3E}">
        <p14:creationId xmlns:p14="http://schemas.microsoft.com/office/powerpoint/2010/main" val="136489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14</a:t>
            </a:fld>
            <a:endParaRPr lang="lv-LV"/>
          </a:p>
        </p:txBody>
      </p:sp>
    </p:spTree>
    <p:extLst>
      <p:ext uri="{BB962C8B-B14F-4D97-AF65-F5344CB8AC3E}">
        <p14:creationId xmlns:p14="http://schemas.microsoft.com/office/powerpoint/2010/main" val="1594029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aida attēla vietturi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iezīmju vietturi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32772" name="Slaida numura vietturi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D4E6AB-4697-4B71-9D93-4DB4494CB61B}" type="slidenum">
              <a:rPr lang="lv-LV" altLang="en-US" smtClean="0"/>
              <a:pPr/>
              <a:t>19</a:t>
            </a:fld>
            <a:endParaRPr lang="lv-LV" altLang="en-US"/>
          </a:p>
        </p:txBody>
      </p:sp>
    </p:spTree>
    <p:extLst>
      <p:ext uri="{BB962C8B-B14F-4D97-AF65-F5344CB8AC3E}">
        <p14:creationId xmlns:p14="http://schemas.microsoft.com/office/powerpoint/2010/main" val="1696204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ida attēla vietturi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Piezīmju vietturi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34820" name="Slaida numura vietturi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6BFECC7-1D7B-4E6A-BEA0-C458EAF4C7A8}" type="slidenum">
              <a:rPr lang="lv-LV" altLang="en-US" smtClean="0"/>
              <a:pPr/>
              <a:t>20</a:t>
            </a:fld>
            <a:endParaRPr lang="lv-LV" altLang="en-US"/>
          </a:p>
        </p:txBody>
      </p:sp>
    </p:spTree>
    <p:extLst>
      <p:ext uri="{BB962C8B-B14F-4D97-AF65-F5344CB8AC3E}">
        <p14:creationId xmlns:p14="http://schemas.microsoft.com/office/powerpoint/2010/main" val="401673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59475" cy="3352800"/>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21</a:t>
            </a:fld>
            <a:endParaRPr lang="lv-LV"/>
          </a:p>
        </p:txBody>
      </p:sp>
    </p:spTree>
    <p:extLst>
      <p:ext uri="{BB962C8B-B14F-4D97-AF65-F5344CB8AC3E}">
        <p14:creationId xmlns:p14="http://schemas.microsoft.com/office/powerpoint/2010/main" val="2537294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24</a:t>
            </a:fld>
            <a:endParaRPr lang="lv-LV"/>
          </a:p>
        </p:txBody>
      </p:sp>
    </p:spTree>
    <p:extLst>
      <p:ext uri="{BB962C8B-B14F-4D97-AF65-F5344CB8AC3E}">
        <p14:creationId xmlns:p14="http://schemas.microsoft.com/office/powerpoint/2010/main" val="2194144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850743-B2B5-41AD-886E-B5534D2AA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xmlns="" id="{C575992E-101E-4913-B29C-D61CD485A1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xmlns="" id="{EA0164D1-5DA9-4284-A6A5-5FACBAB6A974}"/>
              </a:ext>
            </a:extLst>
          </p:cNvPr>
          <p:cNvSpPr>
            <a:spLocks noGrp="1"/>
          </p:cNvSpPr>
          <p:nvPr>
            <p:ph type="dt" sz="half" idx="10"/>
          </p:nvPr>
        </p:nvSpPr>
        <p:spPr/>
        <p:txBody>
          <a:bodyPr/>
          <a:lstStyle/>
          <a:p>
            <a:fld id="{1BA74A24-B32C-400A-8D01-5E40ADD883C9}" type="datetimeFigureOut">
              <a:rPr lang="lv-LV" smtClean="0"/>
              <a:t>2020.11.09.</a:t>
            </a:fld>
            <a:endParaRPr lang="lv-LV"/>
          </a:p>
        </p:txBody>
      </p:sp>
      <p:sp>
        <p:nvSpPr>
          <p:cNvPr id="5" name="Footer Placeholder 4">
            <a:extLst>
              <a:ext uri="{FF2B5EF4-FFF2-40B4-BE49-F238E27FC236}">
                <a16:creationId xmlns:a16="http://schemas.microsoft.com/office/drawing/2014/main" xmlns="" id="{FEB1656F-D666-4853-BD00-07317B4D226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FAC37A6C-50C4-4DB0-892C-B8BF949199ED}"/>
              </a:ext>
            </a:extLst>
          </p:cNvPr>
          <p:cNvSpPr>
            <a:spLocks noGrp="1"/>
          </p:cNvSpPr>
          <p:nvPr>
            <p:ph type="sldNum" sz="quarter" idx="12"/>
          </p:nvPr>
        </p:nvSpPr>
        <p:spPr/>
        <p:txBody>
          <a:bodyPr/>
          <a:lstStyle/>
          <a:p>
            <a:fld id="{054281B6-5B10-4DFF-A911-804ECEFE7F56}" type="slidenum">
              <a:rPr lang="lv-LV" smtClean="0"/>
              <a:t>‹#›</a:t>
            </a:fld>
            <a:endParaRPr lang="lv-LV"/>
          </a:p>
        </p:txBody>
      </p:sp>
    </p:spTree>
    <p:extLst>
      <p:ext uri="{BB962C8B-B14F-4D97-AF65-F5344CB8AC3E}">
        <p14:creationId xmlns:p14="http://schemas.microsoft.com/office/powerpoint/2010/main" val="493930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929648-9793-4F98-949D-791082F2F72A}"/>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xmlns="" id="{FA10A188-5D06-4427-9761-BB146EC985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E764CBC4-BC25-4257-A071-DEFE7A168D48}"/>
              </a:ext>
            </a:extLst>
          </p:cNvPr>
          <p:cNvSpPr>
            <a:spLocks noGrp="1"/>
          </p:cNvSpPr>
          <p:nvPr>
            <p:ph type="dt" sz="half" idx="10"/>
          </p:nvPr>
        </p:nvSpPr>
        <p:spPr/>
        <p:txBody>
          <a:bodyPr/>
          <a:lstStyle/>
          <a:p>
            <a:fld id="{1BA74A24-B32C-400A-8D01-5E40ADD883C9}" type="datetimeFigureOut">
              <a:rPr lang="lv-LV" smtClean="0"/>
              <a:t>2020.11.09.</a:t>
            </a:fld>
            <a:endParaRPr lang="lv-LV"/>
          </a:p>
        </p:txBody>
      </p:sp>
      <p:sp>
        <p:nvSpPr>
          <p:cNvPr id="5" name="Footer Placeholder 4">
            <a:extLst>
              <a:ext uri="{FF2B5EF4-FFF2-40B4-BE49-F238E27FC236}">
                <a16:creationId xmlns:a16="http://schemas.microsoft.com/office/drawing/2014/main" xmlns="" id="{8A119DA7-D2CC-41F3-A1D8-C3ED3014BB6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FFE132B7-9B72-4F36-8FDA-5B2D2EF0CE4A}"/>
              </a:ext>
            </a:extLst>
          </p:cNvPr>
          <p:cNvSpPr>
            <a:spLocks noGrp="1"/>
          </p:cNvSpPr>
          <p:nvPr>
            <p:ph type="sldNum" sz="quarter" idx="12"/>
          </p:nvPr>
        </p:nvSpPr>
        <p:spPr/>
        <p:txBody>
          <a:bodyPr/>
          <a:lstStyle/>
          <a:p>
            <a:fld id="{054281B6-5B10-4DFF-A911-804ECEFE7F56}" type="slidenum">
              <a:rPr lang="lv-LV" smtClean="0"/>
              <a:t>‹#›</a:t>
            </a:fld>
            <a:endParaRPr lang="lv-LV"/>
          </a:p>
        </p:txBody>
      </p:sp>
    </p:spTree>
    <p:extLst>
      <p:ext uri="{BB962C8B-B14F-4D97-AF65-F5344CB8AC3E}">
        <p14:creationId xmlns:p14="http://schemas.microsoft.com/office/powerpoint/2010/main" val="2497188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BAB69DD-80C1-4C33-A110-368CA55C3F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xmlns="" id="{803CFF8A-23E8-431C-B4B9-6B617A8C12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EE304F15-4BC4-435D-B14B-81BCE9C033F3}"/>
              </a:ext>
            </a:extLst>
          </p:cNvPr>
          <p:cNvSpPr>
            <a:spLocks noGrp="1"/>
          </p:cNvSpPr>
          <p:nvPr>
            <p:ph type="dt" sz="half" idx="10"/>
          </p:nvPr>
        </p:nvSpPr>
        <p:spPr/>
        <p:txBody>
          <a:bodyPr/>
          <a:lstStyle/>
          <a:p>
            <a:fld id="{1BA74A24-B32C-400A-8D01-5E40ADD883C9}" type="datetimeFigureOut">
              <a:rPr lang="lv-LV" smtClean="0"/>
              <a:t>2020.11.09.</a:t>
            </a:fld>
            <a:endParaRPr lang="lv-LV"/>
          </a:p>
        </p:txBody>
      </p:sp>
      <p:sp>
        <p:nvSpPr>
          <p:cNvPr id="5" name="Footer Placeholder 4">
            <a:extLst>
              <a:ext uri="{FF2B5EF4-FFF2-40B4-BE49-F238E27FC236}">
                <a16:creationId xmlns:a16="http://schemas.microsoft.com/office/drawing/2014/main" xmlns="" id="{121A7486-4798-4A99-B70D-E60A1F7B0D2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4714F846-7E0A-4BD3-A58D-D1A5D92177C9}"/>
              </a:ext>
            </a:extLst>
          </p:cNvPr>
          <p:cNvSpPr>
            <a:spLocks noGrp="1"/>
          </p:cNvSpPr>
          <p:nvPr>
            <p:ph type="sldNum" sz="quarter" idx="12"/>
          </p:nvPr>
        </p:nvSpPr>
        <p:spPr/>
        <p:txBody>
          <a:bodyPr/>
          <a:lstStyle/>
          <a:p>
            <a:fld id="{054281B6-5B10-4DFF-A911-804ECEFE7F56}" type="slidenum">
              <a:rPr lang="lv-LV" smtClean="0"/>
              <a:t>‹#›</a:t>
            </a:fld>
            <a:endParaRPr lang="lv-LV"/>
          </a:p>
        </p:txBody>
      </p:sp>
    </p:spTree>
    <p:extLst>
      <p:ext uri="{BB962C8B-B14F-4D97-AF65-F5344CB8AC3E}">
        <p14:creationId xmlns:p14="http://schemas.microsoft.com/office/powerpoint/2010/main" val="4074436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B8719ED3-7948-4C12-A114-DC93F50FCF9D}" type="slidenum">
              <a:rPr lang="en-US" altLang="en-US"/>
              <a:pPr>
                <a:defRPr/>
              </a:pPr>
              <a:t>‹#›</a:t>
            </a:fld>
            <a:endParaRPr lang="en-US" altLang="en-US"/>
          </a:p>
        </p:txBody>
      </p:sp>
    </p:spTree>
    <p:extLst>
      <p:ext uri="{BB962C8B-B14F-4D97-AF65-F5344CB8AC3E}">
        <p14:creationId xmlns:p14="http://schemas.microsoft.com/office/powerpoint/2010/main" val="322365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7168"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0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0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194029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3" y="273353"/>
            <a:ext cx="10971684" cy="1145009"/>
          </a:xfrm>
          <a:prstGeom prst="rect">
            <a:avLst/>
          </a:prstGeom>
        </p:spPr>
        <p:txBody>
          <a:bodyPr lIns="0" tIns="0" rIns="0" bIns="0" anchor="ctr"/>
          <a:lstStyle/>
          <a:p>
            <a:pPr algn="ctr"/>
            <a:endParaRPr lang="en-GB" sz="3991" b="0"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609563" y="1604841"/>
            <a:ext cx="10971684" cy="3977484"/>
          </a:xfrm>
          <a:prstGeom prst="rect">
            <a:avLst/>
          </a:prstGeom>
        </p:spPr>
        <p:txBody>
          <a:bodyPr lIns="0" tIns="0" rIns="0" bIns="0" anchor="ctr"/>
          <a:lstStyle/>
          <a:p>
            <a:pPr algn="ctr"/>
            <a:endParaRPr lang="en-GB" sz="2903"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104245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11379200" y="6324600"/>
            <a:ext cx="406400" cy="304800"/>
          </a:xfrm>
        </p:spPr>
        <p:txBody>
          <a:bodyPr/>
          <a:lstStyle>
            <a:lvl1pPr>
              <a:defRPr sz="750">
                <a:latin typeface="Verdana" pitchFamily="34" charset="0"/>
              </a:defRPr>
            </a:lvl1pPr>
          </a:lstStyle>
          <a:p>
            <a:pPr>
              <a:defRPr/>
            </a:pPr>
            <a:fld id="{17172D2A-A335-45D1-B5BB-8EEF06FA6A4E}" type="slidenum">
              <a:rPr lang="en-US" altLang="en-US"/>
              <a:pPr>
                <a:defRPr/>
              </a:pPr>
              <a:t>‹#›</a:t>
            </a:fld>
            <a:endParaRPr lang="en-US" alt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21"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57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3AEC78-7000-4EBC-BAEB-98AFA74D00BA}"/>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xmlns="" id="{A8440582-ECEE-4FFA-B98F-7E9C20CF8B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1C374BE9-B0AC-4708-BBC4-52CC753B3724}"/>
              </a:ext>
            </a:extLst>
          </p:cNvPr>
          <p:cNvSpPr>
            <a:spLocks noGrp="1"/>
          </p:cNvSpPr>
          <p:nvPr>
            <p:ph type="dt" sz="half" idx="10"/>
          </p:nvPr>
        </p:nvSpPr>
        <p:spPr/>
        <p:txBody>
          <a:bodyPr/>
          <a:lstStyle/>
          <a:p>
            <a:fld id="{1BA74A24-B32C-400A-8D01-5E40ADD883C9}" type="datetimeFigureOut">
              <a:rPr lang="lv-LV" smtClean="0"/>
              <a:t>2020.11.09.</a:t>
            </a:fld>
            <a:endParaRPr lang="lv-LV"/>
          </a:p>
        </p:txBody>
      </p:sp>
      <p:sp>
        <p:nvSpPr>
          <p:cNvPr id="5" name="Footer Placeholder 4">
            <a:extLst>
              <a:ext uri="{FF2B5EF4-FFF2-40B4-BE49-F238E27FC236}">
                <a16:creationId xmlns:a16="http://schemas.microsoft.com/office/drawing/2014/main" xmlns="" id="{0F55076C-047E-4E52-A672-4D82A606781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BBA58C28-8958-4FF0-922C-57155EF7E5F7}"/>
              </a:ext>
            </a:extLst>
          </p:cNvPr>
          <p:cNvSpPr>
            <a:spLocks noGrp="1"/>
          </p:cNvSpPr>
          <p:nvPr>
            <p:ph type="sldNum" sz="quarter" idx="12"/>
          </p:nvPr>
        </p:nvSpPr>
        <p:spPr/>
        <p:txBody>
          <a:bodyPr/>
          <a:lstStyle/>
          <a:p>
            <a:fld id="{054281B6-5B10-4DFF-A911-804ECEFE7F56}" type="slidenum">
              <a:rPr lang="lv-LV" smtClean="0"/>
              <a:t>‹#›</a:t>
            </a:fld>
            <a:endParaRPr lang="lv-LV"/>
          </a:p>
        </p:txBody>
      </p:sp>
    </p:spTree>
    <p:extLst>
      <p:ext uri="{BB962C8B-B14F-4D97-AF65-F5344CB8AC3E}">
        <p14:creationId xmlns:p14="http://schemas.microsoft.com/office/powerpoint/2010/main" val="10537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D6B1EC-61D2-4627-A381-F8FB167DEB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xmlns="" id="{18623860-31D2-43E4-B7C6-85268261BB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118EB6D-F625-4103-A684-80EA92096E27}"/>
              </a:ext>
            </a:extLst>
          </p:cNvPr>
          <p:cNvSpPr>
            <a:spLocks noGrp="1"/>
          </p:cNvSpPr>
          <p:nvPr>
            <p:ph type="dt" sz="half" idx="10"/>
          </p:nvPr>
        </p:nvSpPr>
        <p:spPr/>
        <p:txBody>
          <a:bodyPr/>
          <a:lstStyle/>
          <a:p>
            <a:fld id="{1BA74A24-B32C-400A-8D01-5E40ADD883C9}" type="datetimeFigureOut">
              <a:rPr lang="lv-LV" smtClean="0"/>
              <a:t>2020.11.09.</a:t>
            </a:fld>
            <a:endParaRPr lang="lv-LV"/>
          </a:p>
        </p:txBody>
      </p:sp>
      <p:sp>
        <p:nvSpPr>
          <p:cNvPr id="5" name="Footer Placeholder 4">
            <a:extLst>
              <a:ext uri="{FF2B5EF4-FFF2-40B4-BE49-F238E27FC236}">
                <a16:creationId xmlns:a16="http://schemas.microsoft.com/office/drawing/2014/main" xmlns="" id="{BE0BD409-EEB3-4F03-95BD-CC1BA050505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B8910497-FD35-4B6F-AA32-217960D7CE50}"/>
              </a:ext>
            </a:extLst>
          </p:cNvPr>
          <p:cNvSpPr>
            <a:spLocks noGrp="1"/>
          </p:cNvSpPr>
          <p:nvPr>
            <p:ph type="sldNum" sz="quarter" idx="12"/>
          </p:nvPr>
        </p:nvSpPr>
        <p:spPr/>
        <p:txBody>
          <a:bodyPr/>
          <a:lstStyle/>
          <a:p>
            <a:fld id="{054281B6-5B10-4DFF-A911-804ECEFE7F56}" type="slidenum">
              <a:rPr lang="lv-LV" smtClean="0"/>
              <a:t>‹#›</a:t>
            </a:fld>
            <a:endParaRPr lang="lv-LV"/>
          </a:p>
        </p:txBody>
      </p:sp>
    </p:spTree>
    <p:extLst>
      <p:ext uri="{BB962C8B-B14F-4D97-AF65-F5344CB8AC3E}">
        <p14:creationId xmlns:p14="http://schemas.microsoft.com/office/powerpoint/2010/main" val="2455874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1FE6DF-2CE8-498C-97DF-4FDE119BD274}"/>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xmlns="" id="{9FA28393-5F5A-4333-8007-DE4100F15C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xmlns="" id="{244C6796-DEA6-49E2-A741-00AC633895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xmlns="" id="{2A79E42B-58A7-4061-A9F2-C147BAF31B36}"/>
              </a:ext>
            </a:extLst>
          </p:cNvPr>
          <p:cNvSpPr>
            <a:spLocks noGrp="1"/>
          </p:cNvSpPr>
          <p:nvPr>
            <p:ph type="dt" sz="half" idx="10"/>
          </p:nvPr>
        </p:nvSpPr>
        <p:spPr/>
        <p:txBody>
          <a:bodyPr/>
          <a:lstStyle/>
          <a:p>
            <a:fld id="{1BA74A24-B32C-400A-8D01-5E40ADD883C9}" type="datetimeFigureOut">
              <a:rPr lang="lv-LV" smtClean="0"/>
              <a:t>2020.11.09.</a:t>
            </a:fld>
            <a:endParaRPr lang="lv-LV"/>
          </a:p>
        </p:txBody>
      </p:sp>
      <p:sp>
        <p:nvSpPr>
          <p:cNvPr id="6" name="Footer Placeholder 5">
            <a:extLst>
              <a:ext uri="{FF2B5EF4-FFF2-40B4-BE49-F238E27FC236}">
                <a16:creationId xmlns:a16="http://schemas.microsoft.com/office/drawing/2014/main" xmlns="" id="{CE56D2AA-18B7-438A-BF35-7306976C1A8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xmlns="" id="{97BED405-268F-42F8-A486-0E0CA75E33C4}"/>
              </a:ext>
            </a:extLst>
          </p:cNvPr>
          <p:cNvSpPr>
            <a:spLocks noGrp="1"/>
          </p:cNvSpPr>
          <p:nvPr>
            <p:ph type="sldNum" sz="quarter" idx="12"/>
          </p:nvPr>
        </p:nvSpPr>
        <p:spPr/>
        <p:txBody>
          <a:bodyPr/>
          <a:lstStyle/>
          <a:p>
            <a:fld id="{054281B6-5B10-4DFF-A911-804ECEFE7F56}" type="slidenum">
              <a:rPr lang="lv-LV" smtClean="0"/>
              <a:t>‹#›</a:t>
            </a:fld>
            <a:endParaRPr lang="lv-LV"/>
          </a:p>
        </p:txBody>
      </p:sp>
    </p:spTree>
    <p:extLst>
      <p:ext uri="{BB962C8B-B14F-4D97-AF65-F5344CB8AC3E}">
        <p14:creationId xmlns:p14="http://schemas.microsoft.com/office/powerpoint/2010/main" val="279497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ECD28F-E464-4018-930F-389FCB36BC86}"/>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xmlns="" id="{1208DC6C-1383-4A31-87FF-D87D512F3C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2C06F07-28A8-4428-8CC9-6345FB60B6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xmlns="" id="{D4F96D9C-FC1A-4B5A-BA86-0BF2A95A37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9C6740F-226A-4237-B840-A660CC4B43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xmlns="" id="{4FC6B06D-C0D6-495E-B7E9-3EED82E76BEE}"/>
              </a:ext>
            </a:extLst>
          </p:cNvPr>
          <p:cNvSpPr>
            <a:spLocks noGrp="1"/>
          </p:cNvSpPr>
          <p:nvPr>
            <p:ph type="dt" sz="half" idx="10"/>
          </p:nvPr>
        </p:nvSpPr>
        <p:spPr/>
        <p:txBody>
          <a:bodyPr/>
          <a:lstStyle/>
          <a:p>
            <a:fld id="{1BA74A24-B32C-400A-8D01-5E40ADD883C9}" type="datetimeFigureOut">
              <a:rPr lang="lv-LV" smtClean="0"/>
              <a:t>2020.11.09.</a:t>
            </a:fld>
            <a:endParaRPr lang="lv-LV"/>
          </a:p>
        </p:txBody>
      </p:sp>
      <p:sp>
        <p:nvSpPr>
          <p:cNvPr id="8" name="Footer Placeholder 7">
            <a:extLst>
              <a:ext uri="{FF2B5EF4-FFF2-40B4-BE49-F238E27FC236}">
                <a16:creationId xmlns:a16="http://schemas.microsoft.com/office/drawing/2014/main" xmlns="" id="{C0E49BA2-6AB6-4E4C-B6AD-9D2C4185A5D1}"/>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xmlns="" id="{E979DA8B-01F1-402E-82BC-E69107A4F50C}"/>
              </a:ext>
            </a:extLst>
          </p:cNvPr>
          <p:cNvSpPr>
            <a:spLocks noGrp="1"/>
          </p:cNvSpPr>
          <p:nvPr>
            <p:ph type="sldNum" sz="quarter" idx="12"/>
          </p:nvPr>
        </p:nvSpPr>
        <p:spPr/>
        <p:txBody>
          <a:bodyPr/>
          <a:lstStyle/>
          <a:p>
            <a:fld id="{054281B6-5B10-4DFF-A911-804ECEFE7F56}" type="slidenum">
              <a:rPr lang="lv-LV" smtClean="0"/>
              <a:t>‹#›</a:t>
            </a:fld>
            <a:endParaRPr lang="lv-LV"/>
          </a:p>
        </p:txBody>
      </p:sp>
    </p:spTree>
    <p:extLst>
      <p:ext uri="{BB962C8B-B14F-4D97-AF65-F5344CB8AC3E}">
        <p14:creationId xmlns:p14="http://schemas.microsoft.com/office/powerpoint/2010/main" val="3758688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C9A43C-0EB1-41FB-BC3D-C9D640554A32}"/>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xmlns="" id="{38A1EE0F-C234-4CEF-BC5F-8C75C800275D}"/>
              </a:ext>
            </a:extLst>
          </p:cNvPr>
          <p:cNvSpPr>
            <a:spLocks noGrp="1"/>
          </p:cNvSpPr>
          <p:nvPr>
            <p:ph type="dt" sz="half" idx="10"/>
          </p:nvPr>
        </p:nvSpPr>
        <p:spPr/>
        <p:txBody>
          <a:bodyPr/>
          <a:lstStyle/>
          <a:p>
            <a:fld id="{1BA74A24-B32C-400A-8D01-5E40ADD883C9}" type="datetimeFigureOut">
              <a:rPr lang="lv-LV" smtClean="0"/>
              <a:t>2020.11.09.</a:t>
            </a:fld>
            <a:endParaRPr lang="lv-LV"/>
          </a:p>
        </p:txBody>
      </p:sp>
      <p:sp>
        <p:nvSpPr>
          <p:cNvPr id="4" name="Footer Placeholder 3">
            <a:extLst>
              <a:ext uri="{FF2B5EF4-FFF2-40B4-BE49-F238E27FC236}">
                <a16:creationId xmlns:a16="http://schemas.microsoft.com/office/drawing/2014/main" xmlns="" id="{5D0FF0D1-776F-4233-863F-BCD6FD693606}"/>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xmlns="" id="{BE59D830-154B-461B-BA2F-53F9559D1AAA}"/>
              </a:ext>
            </a:extLst>
          </p:cNvPr>
          <p:cNvSpPr>
            <a:spLocks noGrp="1"/>
          </p:cNvSpPr>
          <p:nvPr>
            <p:ph type="sldNum" sz="quarter" idx="12"/>
          </p:nvPr>
        </p:nvSpPr>
        <p:spPr/>
        <p:txBody>
          <a:bodyPr/>
          <a:lstStyle/>
          <a:p>
            <a:fld id="{054281B6-5B10-4DFF-A911-804ECEFE7F56}" type="slidenum">
              <a:rPr lang="lv-LV" smtClean="0"/>
              <a:t>‹#›</a:t>
            </a:fld>
            <a:endParaRPr lang="lv-LV"/>
          </a:p>
        </p:txBody>
      </p:sp>
    </p:spTree>
    <p:extLst>
      <p:ext uri="{BB962C8B-B14F-4D97-AF65-F5344CB8AC3E}">
        <p14:creationId xmlns:p14="http://schemas.microsoft.com/office/powerpoint/2010/main" val="132042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2E31FFC-EAF9-4FF5-8BEB-D799BFA7C870}"/>
              </a:ext>
            </a:extLst>
          </p:cNvPr>
          <p:cNvSpPr>
            <a:spLocks noGrp="1"/>
          </p:cNvSpPr>
          <p:nvPr>
            <p:ph type="dt" sz="half" idx="10"/>
          </p:nvPr>
        </p:nvSpPr>
        <p:spPr/>
        <p:txBody>
          <a:bodyPr/>
          <a:lstStyle/>
          <a:p>
            <a:fld id="{1BA74A24-B32C-400A-8D01-5E40ADD883C9}" type="datetimeFigureOut">
              <a:rPr lang="lv-LV" smtClean="0"/>
              <a:t>2020.11.09.</a:t>
            </a:fld>
            <a:endParaRPr lang="lv-LV"/>
          </a:p>
        </p:txBody>
      </p:sp>
      <p:sp>
        <p:nvSpPr>
          <p:cNvPr id="3" name="Footer Placeholder 2">
            <a:extLst>
              <a:ext uri="{FF2B5EF4-FFF2-40B4-BE49-F238E27FC236}">
                <a16:creationId xmlns:a16="http://schemas.microsoft.com/office/drawing/2014/main" xmlns="" id="{96804283-9760-4ECC-8D2F-DFFF9406A81E}"/>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xmlns="" id="{C6E65E68-A15C-4314-B67C-49706F219149}"/>
              </a:ext>
            </a:extLst>
          </p:cNvPr>
          <p:cNvSpPr>
            <a:spLocks noGrp="1"/>
          </p:cNvSpPr>
          <p:nvPr>
            <p:ph type="sldNum" sz="quarter" idx="12"/>
          </p:nvPr>
        </p:nvSpPr>
        <p:spPr/>
        <p:txBody>
          <a:bodyPr/>
          <a:lstStyle/>
          <a:p>
            <a:fld id="{054281B6-5B10-4DFF-A911-804ECEFE7F56}" type="slidenum">
              <a:rPr lang="lv-LV" smtClean="0"/>
              <a:t>‹#›</a:t>
            </a:fld>
            <a:endParaRPr lang="lv-LV"/>
          </a:p>
        </p:txBody>
      </p:sp>
    </p:spTree>
    <p:extLst>
      <p:ext uri="{BB962C8B-B14F-4D97-AF65-F5344CB8AC3E}">
        <p14:creationId xmlns:p14="http://schemas.microsoft.com/office/powerpoint/2010/main" val="405336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01A8FA-8134-4384-A0DE-0086BE6D5B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xmlns="" id="{30C5E031-78EF-45A0-9979-6C9CD2E230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xmlns="" id="{067EC716-4D31-413F-9989-9BE6164A3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247EE5E-60F3-41EC-AEB9-D468EB269C60}"/>
              </a:ext>
            </a:extLst>
          </p:cNvPr>
          <p:cNvSpPr>
            <a:spLocks noGrp="1"/>
          </p:cNvSpPr>
          <p:nvPr>
            <p:ph type="dt" sz="half" idx="10"/>
          </p:nvPr>
        </p:nvSpPr>
        <p:spPr/>
        <p:txBody>
          <a:bodyPr/>
          <a:lstStyle/>
          <a:p>
            <a:fld id="{1BA74A24-B32C-400A-8D01-5E40ADD883C9}" type="datetimeFigureOut">
              <a:rPr lang="lv-LV" smtClean="0"/>
              <a:t>2020.11.09.</a:t>
            </a:fld>
            <a:endParaRPr lang="lv-LV"/>
          </a:p>
        </p:txBody>
      </p:sp>
      <p:sp>
        <p:nvSpPr>
          <p:cNvPr id="6" name="Footer Placeholder 5">
            <a:extLst>
              <a:ext uri="{FF2B5EF4-FFF2-40B4-BE49-F238E27FC236}">
                <a16:creationId xmlns:a16="http://schemas.microsoft.com/office/drawing/2014/main" xmlns="" id="{95F598CE-B59C-47FE-AED9-30A09ABB1D9D}"/>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xmlns="" id="{FE33E856-31BF-4E1E-A687-221883511D9A}"/>
              </a:ext>
            </a:extLst>
          </p:cNvPr>
          <p:cNvSpPr>
            <a:spLocks noGrp="1"/>
          </p:cNvSpPr>
          <p:nvPr>
            <p:ph type="sldNum" sz="quarter" idx="12"/>
          </p:nvPr>
        </p:nvSpPr>
        <p:spPr/>
        <p:txBody>
          <a:bodyPr/>
          <a:lstStyle/>
          <a:p>
            <a:fld id="{054281B6-5B10-4DFF-A911-804ECEFE7F56}" type="slidenum">
              <a:rPr lang="lv-LV" smtClean="0"/>
              <a:t>‹#›</a:t>
            </a:fld>
            <a:endParaRPr lang="lv-LV"/>
          </a:p>
        </p:txBody>
      </p:sp>
    </p:spTree>
    <p:extLst>
      <p:ext uri="{BB962C8B-B14F-4D97-AF65-F5344CB8AC3E}">
        <p14:creationId xmlns:p14="http://schemas.microsoft.com/office/powerpoint/2010/main" val="252515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EA53B-002F-4D49-B4AF-E860D3BE47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xmlns="" id="{D42AFC8A-21AF-438D-98B0-623494A660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xmlns="" id="{69382496-BF33-470A-B420-5EEA89863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C484D73-A15E-4F38-9DFA-357DD1F53A24}"/>
              </a:ext>
            </a:extLst>
          </p:cNvPr>
          <p:cNvSpPr>
            <a:spLocks noGrp="1"/>
          </p:cNvSpPr>
          <p:nvPr>
            <p:ph type="dt" sz="half" idx="10"/>
          </p:nvPr>
        </p:nvSpPr>
        <p:spPr/>
        <p:txBody>
          <a:bodyPr/>
          <a:lstStyle/>
          <a:p>
            <a:fld id="{1BA74A24-B32C-400A-8D01-5E40ADD883C9}" type="datetimeFigureOut">
              <a:rPr lang="lv-LV" smtClean="0"/>
              <a:t>2020.11.09.</a:t>
            </a:fld>
            <a:endParaRPr lang="lv-LV"/>
          </a:p>
        </p:txBody>
      </p:sp>
      <p:sp>
        <p:nvSpPr>
          <p:cNvPr id="6" name="Footer Placeholder 5">
            <a:extLst>
              <a:ext uri="{FF2B5EF4-FFF2-40B4-BE49-F238E27FC236}">
                <a16:creationId xmlns:a16="http://schemas.microsoft.com/office/drawing/2014/main" xmlns="" id="{969ED9E4-2288-4C45-9951-C6E3F0EC003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xmlns="" id="{C844E2E5-8054-4F7F-B34A-A6CC7CB5508F}"/>
              </a:ext>
            </a:extLst>
          </p:cNvPr>
          <p:cNvSpPr>
            <a:spLocks noGrp="1"/>
          </p:cNvSpPr>
          <p:nvPr>
            <p:ph type="sldNum" sz="quarter" idx="12"/>
          </p:nvPr>
        </p:nvSpPr>
        <p:spPr/>
        <p:txBody>
          <a:bodyPr/>
          <a:lstStyle/>
          <a:p>
            <a:fld id="{054281B6-5B10-4DFF-A911-804ECEFE7F56}" type="slidenum">
              <a:rPr lang="lv-LV" smtClean="0"/>
              <a:t>‹#›</a:t>
            </a:fld>
            <a:endParaRPr lang="lv-LV"/>
          </a:p>
        </p:txBody>
      </p:sp>
    </p:spTree>
    <p:extLst>
      <p:ext uri="{BB962C8B-B14F-4D97-AF65-F5344CB8AC3E}">
        <p14:creationId xmlns:p14="http://schemas.microsoft.com/office/powerpoint/2010/main" val="208467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7B749E8-D09B-4001-B16B-CA72EE86E3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xmlns="" id="{CE5A94B4-EFB0-4757-A56C-687D734CA4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CEA8B3B4-B0FF-4B83-B4D7-A91A07711E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74A24-B32C-400A-8D01-5E40ADD883C9}" type="datetimeFigureOut">
              <a:rPr lang="lv-LV" smtClean="0"/>
              <a:t>2020.11.09.</a:t>
            </a:fld>
            <a:endParaRPr lang="lv-LV"/>
          </a:p>
        </p:txBody>
      </p:sp>
      <p:sp>
        <p:nvSpPr>
          <p:cNvPr id="5" name="Footer Placeholder 4">
            <a:extLst>
              <a:ext uri="{FF2B5EF4-FFF2-40B4-BE49-F238E27FC236}">
                <a16:creationId xmlns:a16="http://schemas.microsoft.com/office/drawing/2014/main" xmlns="" id="{E9C1A97C-D6C2-4288-B500-4FB5E82AC3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xmlns="" id="{D1B34748-0A22-4602-9042-B1BE54BABD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281B6-5B10-4DFF-A911-804ECEFE7F56}" type="slidenum">
              <a:rPr lang="lv-LV" smtClean="0"/>
              <a:t>‹#›</a:t>
            </a:fld>
            <a:endParaRPr lang="lv-LV"/>
          </a:p>
        </p:txBody>
      </p:sp>
    </p:spTree>
    <p:extLst>
      <p:ext uri="{BB962C8B-B14F-4D97-AF65-F5344CB8AC3E}">
        <p14:creationId xmlns:p14="http://schemas.microsoft.com/office/powerpoint/2010/main" val="903775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s://www.flickr.com/photos/janitors/29940655423" TargetMode="External"/><Relationship Id="rId2" Type="http://schemas.openxmlformats.org/officeDocument/2006/relationships/image" Target="../media/image16.jpg"/><Relationship Id="rId1" Type="http://schemas.openxmlformats.org/officeDocument/2006/relationships/slideLayout" Target="../slideLayouts/slideLayout12.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a vietturis 5"/>
          <p:cNvSpPr>
            <a:spLocks noGrp="1"/>
          </p:cNvSpPr>
          <p:nvPr>
            <p:ph type="body" sz="quarter" idx="10"/>
          </p:nvPr>
        </p:nvSpPr>
        <p:spPr>
          <a:xfrm>
            <a:off x="1541721" y="2721935"/>
            <a:ext cx="10015870" cy="2126512"/>
          </a:xfrm>
        </p:spPr>
        <p:txBody>
          <a:bodyPr>
            <a:noAutofit/>
          </a:bodyPr>
          <a:lstStyle/>
          <a:p>
            <a:r>
              <a:rPr lang="lv-LV" sz="4000" b="1" dirty="0">
                <a:solidFill>
                  <a:schemeClr val="accent6">
                    <a:lumMod val="75000"/>
                  </a:schemeClr>
                </a:solidFill>
                <a:latin typeface="Times New Roman" panose="02020603050405020304" pitchFamily="18" charset="0"/>
                <a:cs typeface="Times New Roman" panose="02020603050405020304" pitchFamily="18" charset="0"/>
              </a:rPr>
              <a:t>Ieskats Bioloģiskās lauksaimniecības virzībā 2014-2020</a:t>
            </a:r>
          </a:p>
          <a:p>
            <a:r>
              <a:rPr lang="lv-LV" sz="3200" b="1" dirty="0">
                <a:solidFill>
                  <a:schemeClr val="accent6">
                    <a:lumMod val="75000"/>
                  </a:schemeClr>
                </a:solidFill>
                <a:latin typeface="Times New Roman" panose="02020603050405020304" pitchFamily="18" charset="0"/>
                <a:cs typeface="Times New Roman" panose="02020603050405020304" pitchFamily="18" charset="0"/>
              </a:rPr>
              <a:t>Vadlīnijas jaunajam plānošanas periodam 2021-2027</a:t>
            </a:r>
          </a:p>
          <a:p>
            <a:endParaRPr lang="lv-LV" sz="2400" b="1" dirty="0">
              <a:solidFill>
                <a:schemeClr val="accent6">
                  <a:lumMod val="75000"/>
                </a:schemeClr>
              </a:solidFill>
              <a:latin typeface="Times New Roman" panose="02020603050405020304" pitchFamily="18" charset="0"/>
              <a:cs typeface="Times New Roman" panose="02020603050405020304" pitchFamily="18" charset="0"/>
            </a:endParaRPr>
          </a:p>
          <a:p>
            <a:r>
              <a:rPr lang="lv-LV" sz="1400" b="1" dirty="0">
                <a:solidFill>
                  <a:schemeClr val="accent6">
                    <a:lumMod val="75000"/>
                  </a:schemeClr>
                </a:solidFill>
                <a:latin typeface="Times New Roman" panose="02020603050405020304" pitchFamily="18" charset="0"/>
                <a:cs typeface="Times New Roman" panose="02020603050405020304" pitchFamily="18" charset="0"/>
              </a:rPr>
              <a:t>Reģionālā konference «Bioloģiskā lauksaimniecība šodien un rīt»</a:t>
            </a:r>
          </a:p>
          <a:p>
            <a:r>
              <a:rPr lang="lv-LV" sz="1400" b="1" dirty="0">
                <a:solidFill>
                  <a:schemeClr val="accent6">
                    <a:lumMod val="75000"/>
                  </a:schemeClr>
                </a:solidFill>
                <a:latin typeface="Times New Roman" panose="02020603050405020304" pitchFamily="18" charset="0"/>
                <a:cs typeface="Times New Roman" panose="02020603050405020304" pitchFamily="18" charset="0"/>
              </a:rPr>
              <a:t>2020.gada 12.novembris, ZOOM</a:t>
            </a:r>
          </a:p>
          <a:p>
            <a:endParaRPr lang="lv-LV" sz="2400" b="1" dirty="0">
              <a:solidFill>
                <a:schemeClr val="accent2">
                  <a:lumMod val="50000"/>
                </a:schemeClr>
              </a:solidFill>
            </a:endParaRPr>
          </a:p>
        </p:txBody>
      </p:sp>
    </p:spTree>
    <p:extLst>
      <p:ext uri="{BB962C8B-B14F-4D97-AF65-F5344CB8AC3E}">
        <p14:creationId xmlns:p14="http://schemas.microsoft.com/office/powerpoint/2010/main" val="386644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AE388E52-8F9A-4EBE-88CB-7E35F93F881A}"/>
              </a:ext>
            </a:extLst>
          </p:cNvPr>
          <p:cNvSpPr>
            <a:spLocks noGrp="1"/>
          </p:cNvSpPr>
          <p:nvPr>
            <p:ph type="title"/>
          </p:nvPr>
        </p:nvSpPr>
        <p:spPr>
          <a:xfrm>
            <a:off x="2488019" y="381000"/>
            <a:ext cx="9094381" cy="969335"/>
          </a:xfrm>
        </p:spPr>
        <p:txBody>
          <a:bodyPr>
            <a:normAutofit fontScale="90000"/>
          </a:bodyPr>
          <a:lstStyle/>
          <a:p>
            <a:pPr algn="just"/>
            <a:r>
              <a:rPr lang="lv-LV" dirty="0"/>
              <a:t>2019. gadā bioloģisko produktu īpatsvars nepārsniedza 5 % no kopējās saražotās lauksaimniecības produkcijas, taču bija izņēmums – medus (19,7%) un piens (9%)</a:t>
            </a:r>
          </a:p>
        </p:txBody>
      </p:sp>
      <p:sp>
        <p:nvSpPr>
          <p:cNvPr id="3" name="Satura vietturis 2">
            <a:extLst>
              <a:ext uri="{FF2B5EF4-FFF2-40B4-BE49-F238E27FC236}">
                <a16:creationId xmlns:a16="http://schemas.microsoft.com/office/drawing/2014/main" xmlns="" id="{B6A44B0C-18DF-4C66-8E8A-482351817CAB}"/>
              </a:ext>
            </a:extLst>
          </p:cNvPr>
          <p:cNvSpPr>
            <a:spLocks noGrp="1"/>
          </p:cNvSpPr>
          <p:nvPr>
            <p:ph idx="1"/>
          </p:nvPr>
        </p:nvSpPr>
        <p:spPr>
          <a:xfrm>
            <a:off x="1818167" y="1752601"/>
            <a:ext cx="9764233" cy="4031511"/>
          </a:xfrm>
        </p:spPr>
        <p:txBody>
          <a:bodyPr>
            <a:normAutofit/>
          </a:bodyPr>
          <a:lstStyle/>
          <a:p>
            <a:r>
              <a:rPr lang="lv-LV" dirty="0"/>
              <a:t>2019. gadā bioloģiskās saimniecībās saražotie produkti salīdzinājumā ar iepriekšējo gadu tika realizēti līdzīgā apjomā.</a:t>
            </a:r>
          </a:p>
          <a:p>
            <a:endParaRPr lang="lv-LV" dirty="0"/>
          </a:p>
          <a:p>
            <a:r>
              <a:rPr lang="lv-LV" b="1" u="sng" dirty="0"/>
              <a:t>PĀRSTRĀDE -</a:t>
            </a:r>
            <a:r>
              <a:rPr lang="lv-LV" u="sng" dirty="0"/>
              <a:t> Salīdzinājumā ar 2018.gadu:</a:t>
            </a:r>
          </a:p>
          <a:p>
            <a:pPr marL="342900" indent="-342900">
              <a:buFont typeface="Arial" panose="020B0604020202020204" pitchFamily="34" charset="0"/>
              <a:buChar char="•"/>
            </a:pPr>
            <a:r>
              <a:rPr lang="lv-LV" dirty="0"/>
              <a:t>1,7 reizes palielinājās piena un piena produktu pārstādes apjoms;</a:t>
            </a:r>
          </a:p>
          <a:p>
            <a:pPr marL="342900" indent="-342900">
              <a:buFont typeface="Arial" panose="020B0604020202020204" pitchFamily="34" charset="0"/>
              <a:buChar char="•"/>
            </a:pPr>
            <a:r>
              <a:rPr lang="lv-LV" dirty="0"/>
              <a:t>1,4 reizes palielinājās graudu pārstrādes un cietes ražošanas produkcijas apjoms;</a:t>
            </a:r>
          </a:p>
          <a:p>
            <a:pPr marL="342900" indent="-342900">
              <a:buFont typeface="Arial" panose="020B0604020202020204" pitchFamily="34" charset="0"/>
              <a:buChar char="•"/>
            </a:pPr>
            <a:r>
              <a:rPr lang="lv-LV" dirty="0"/>
              <a:t>1,4 reizes palielinājās arī augļu, ogu, dārzeņu un kartupeļu pārstrādes apjoms.</a:t>
            </a:r>
          </a:p>
          <a:p>
            <a:endParaRPr lang="lv-LV" dirty="0"/>
          </a:p>
        </p:txBody>
      </p:sp>
      <p:sp>
        <p:nvSpPr>
          <p:cNvPr id="4" name="Teksta vietturis 3">
            <a:extLst>
              <a:ext uri="{FF2B5EF4-FFF2-40B4-BE49-F238E27FC236}">
                <a16:creationId xmlns:a16="http://schemas.microsoft.com/office/drawing/2014/main" xmlns="" id="{0F78867C-C81C-4EA5-8879-15F6E41F4D0B}"/>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xmlns="" id="{70A466C6-45DE-49C6-A48B-6AA77C2BCD70}"/>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115534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a vietturis 3">
            <a:extLst>
              <a:ext uri="{FF2B5EF4-FFF2-40B4-BE49-F238E27FC236}">
                <a16:creationId xmlns:a16="http://schemas.microsoft.com/office/drawing/2014/main" xmlns="" id="{C4969CFD-930A-45F8-9057-82983AA9C87D}"/>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xmlns="" id="{4513CF9D-3207-4F51-B19F-ACD63A3A3F90}"/>
              </a:ext>
            </a:extLst>
          </p:cNvPr>
          <p:cNvSpPr>
            <a:spLocks noGrp="1"/>
          </p:cNvSpPr>
          <p:nvPr>
            <p:ph type="body" sz="quarter" idx="12"/>
          </p:nvPr>
        </p:nvSpPr>
        <p:spPr/>
        <p:txBody>
          <a:bodyPr/>
          <a:lstStyle/>
          <a:p>
            <a:endParaRPr lang="lv-LV"/>
          </a:p>
        </p:txBody>
      </p:sp>
      <p:sp>
        <p:nvSpPr>
          <p:cNvPr id="7" name="Virsraksts 6">
            <a:extLst>
              <a:ext uri="{FF2B5EF4-FFF2-40B4-BE49-F238E27FC236}">
                <a16:creationId xmlns:a16="http://schemas.microsoft.com/office/drawing/2014/main" xmlns="" id="{7108A725-7771-485C-BF0D-07801CE35208}"/>
              </a:ext>
            </a:extLst>
          </p:cNvPr>
          <p:cNvSpPr>
            <a:spLocks noGrp="1"/>
          </p:cNvSpPr>
          <p:nvPr>
            <p:ph type="title"/>
          </p:nvPr>
        </p:nvSpPr>
        <p:spPr>
          <a:xfrm>
            <a:off x="2228126" y="1932007"/>
            <a:ext cx="8548547" cy="2350625"/>
          </a:xfrm>
        </p:spPr>
        <p:txBody>
          <a:bodyPr>
            <a:normAutofit/>
          </a:bodyPr>
          <a:lstStyle/>
          <a:p>
            <a:pPr algn="ctr"/>
            <a:r>
              <a:rPr lang="lv-LV" sz="3200" dirty="0">
                <a:solidFill>
                  <a:srgbClr val="C00000"/>
                </a:solidFill>
              </a:rPr>
              <a:t>Kā tad ar līdzšinējo un turpmāko atbalstu?</a:t>
            </a:r>
          </a:p>
        </p:txBody>
      </p:sp>
    </p:spTree>
    <p:extLst>
      <p:ext uri="{BB962C8B-B14F-4D97-AF65-F5344CB8AC3E}">
        <p14:creationId xmlns:p14="http://schemas.microsoft.com/office/powerpoint/2010/main" val="4199368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stomShape 1"/>
          <p:cNvSpPr/>
          <p:nvPr/>
        </p:nvSpPr>
        <p:spPr>
          <a:xfrm>
            <a:off x="4679518" y="371457"/>
            <a:ext cx="2840995" cy="1649083"/>
          </a:xfrm>
          <a:prstGeom prst="ellipse">
            <a:avLst/>
          </a:prstGeom>
          <a:solidFill>
            <a:srgbClr val="FFFF00"/>
          </a:solidFill>
          <a:ln w="10080">
            <a:solidFill>
              <a:srgbClr val="000000"/>
            </a:solidFill>
            <a:round/>
          </a:ln>
        </p:spPr>
        <p:style>
          <a:lnRef idx="0">
            <a:scrgbClr r="0" g="0" b="0"/>
          </a:lnRef>
          <a:fillRef idx="0">
            <a:scrgbClr r="0" g="0" b="0"/>
          </a:fillRef>
          <a:effectRef idx="0">
            <a:scrgbClr r="0" g="0" b="0"/>
          </a:effectRef>
          <a:fontRef idx="minor"/>
        </p:style>
        <p:txBody>
          <a:bodyPr wrap="none" lIns="86210" tIns="45391" rIns="86210" bIns="45391" anchor="ctr"/>
          <a:lstStyle/>
          <a:p>
            <a:pPr algn="ctr"/>
            <a:r>
              <a:rPr lang="en-GB" sz="2177" spc="-1" dirty="0" err="1">
                <a:solidFill>
                  <a:srgbClr val="000000"/>
                </a:solidFill>
                <a:uFill>
                  <a:solidFill>
                    <a:srgbClr val="FFFFFF"/>
                  </a:solidFill>
                </a:uFill>
                <a:latin typeface="Arial"/>
              </a:rPr>
              <a:t>Bioloģisko</a:t>
            </a:r>
            <a:r>
              <a:rPr lang="en-GB" sz="2177" spc="-1" dirty="0">
                <a:solidFill>
                  <a:srgbClr val="000000"/>
                </a:solidFill>
                <a:uFill>
                  <a:solidFill>
                    <a:srgbClr val="FFFFFF"/>
                  </a:solidFill>
                </a:uFill>
                <a:latin typeface="Arial"/>
              </a:rPr>
              <a:t> </a:t>
            </a:r>
            <a:endParaRPr lang="en-GB" sz="1633" spc="-1" dirty="0">
              <a:solidFill>
                <a:srgbClr val="000000"/>
              </a:solidFill>
              <a:uFill>
                <a:solidFill>
                  <a:srgbClr val="FFFFFF"/>
                </a:solidFill>
              </a:uFill>
              <a:latin typeface="Arial"/>
            </a:endParaRPr>
          </a:p>
          <a:p>
            <a:pPr algn="ctr"/>
            <a:r>
              <a:rPr lang="en-GB" sz="2177" spc="-1" dirty="0" err="1">
                <a:solidFill>
                  <a:srgbClr val="000000"/>
                </a:solidFill>
                <a:uFill>
                  <a:solidFill>
                    <a:srgbClr val="FFFFFF"/>
                  </a:solidFill>
                </a:uFill>
                <a:latin typeface="Arial"/>
              </a:rPr>
              <a:t>lauksaimnieku</a:t>
            </a:r>
            <a:endParaRPr lang="en-GB" sz="1633" spc="-1" dirty="0">
              <a:solidFill>
                <a:srgbClr val="000000"/>
              </a:solidFill>
              <a:uFill>
                <a:solidFill>
                  <a:srgbClr val="FFFFFF"/>
                </a:solidFill>
              </a:uFill>
              <a:latin typeface="Arial"/>
            </a:endParaRPr>
          </a:p>
          <a:p>
            <a:pPr algn="ctr"/>
            <a:r>
              <a:rPr lang="lv-LV" sz="2177" spc="-1" dirty="0">
                <a:solidFill>
                  <a:srgbClr val="000000"/>
                </a:solidFill>
                <a:uFill>
                  <a:solidFill>
                    <a:srgbClr val="FFFFFF"/>
                  </a:solidFill>
                </a:uFill>
                <a:latin typeface="Arial"/>
              </a:rPr>
              <a:t>a</a:t>
            </a:r>
            <a:r>
              <a:rPr lang="en-GB" sz="2177" spc="-1" dirty="0" err="1">
                <a:solidFill>
                  <a:srgbClr val="000000"/>
                </a:solidFill>
                <a:uFill>
                  <a:solidFill>
                    <a:srgbClr val="FFFFFF"/>
                  </a:solidFill>
                </a:uFill>
                <a:latin typeface="Arial"/>
              </a:rPr>
              <a:t>tbalst</a:t>
            </a:r>
            <a:r>
              <a:rPr lang="lv-LV" sz="2177" spc="-1" dirty="0">
                <a:solidFill>
                  <a:srgbClr val="000000"/>
                </a:solidFill>
                <a:uFill>
                  <a:solidFill>
                    <a:srgbClr val="FFFFFF"/>
                  </a:solidFill>
                </a:uFill>
                <a:latin typeface="Arial"/>
              </a:rPr>
              <a:t>u veidi</a:t>
            </a:r>
          </a:p>
          <a:p>
            <a:pPr algn="ctr"/>
            <a:r>
              <a:rPr lang="lv-LV" sz="2177" spc="-1" dirty="0">
                <a:solidFill>
                  <a:srgbClr val="000000"/>
                </a:solidFill>
                <a:uFill>
                  <a:solidFill>
                    <a:srgbClr val="FFFFFF"/>
                  </a:solidFill>
                </a:uFill>
                <a:latin typeface="Arial"/>
              </a:rPr>
              <a:t>2015-2022</a:t>
            </a:r>
            <a:endParaRPr lang="en-GB" sz="1633" spc="-1" dirty="0">
              <a:solidFill>
                <a:srgbClr val="C00000"/>
              </a:solidFill>
              <a:uFill>
                <a:solidFill>
                  <a:srgbClr val="FFFFFF"/>
                </a:solidFill>
              </a:uFill>
              <a:latin typeface="Arial"/>
            </a:endParaRPr>
          </a:p>
        </p:txBody>
      </p:sp>
      <p:sp>
        <p:nvSpPr>
          <p:cNvPr id="40" name="CustomShape 2"/>
          <p:cNvSpPr/>
          <p:nvPr/>
        </p:nvSpPr>
        <p:spPr>
          <a:xfrm>
            <a:off x="7879720" y="2379746"/>
            <a:ext cx="1219125" cy="1001859"/>
          </a:xfrm>
          <a:prstGeom prst="ellipse">
            <a:avLst/>
          </a:prstGeom>
          <a:solidFill>
            <a:srgbClr val="579835"/>
          </a:solidFill>
          <a:ln>
            <a:solidFill>
              <a:srgbClr val="3465A4"/>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en-GB" sz="1814" spc="-1" dirty="0">
                <a:solidFill>
                  <a:srgbClr val="FFFFFF"/>
                </a:solidFill>
                <a:uFill>
                  <a:solidFill>
                    <a:srgbClr val="FFFFFF"/>
                  </a:solidFill>
                </a:uFill>
                <a:latin typeface="Arial"/>
              </a:rPr>
              <a:t>BLA</a:t>
            </a:r>
            <a:endParaRPr lang="en-GB" sz="1633" spc="-1" dirty="0">
              <a:solidFill>
                <a:srgbClr val="000000"/>
              </a:solidFill>
              <a:uFill>
                <a:solidFill>
                  <a:srgbClr val="FFFFFF"/>
                </a:solidFill>
              </a:uFill>
              <a:latin typeface="Arial"/>
            </a:endParaRPr>
          </a:p>
          <a:p>
            <a:pPr algn="ctr"/>
            <a:endParaRPr lang="en-GB" sz="1633" spc="-1" dirty="0">
              <a:solidFill>
                <a:srgbClr val="000000"/>
              </a:solidFill>
              <a:uFill>
                <a:solidFill>
                  <a:srgbClr val="FFFFFF"/>
                </a:solidFill>
              </a:uFill>
              <a:latin typeface="Arial"/>
            </a:endParaRPr>
          </a:p>
        </p:txBody>
      </p:sp>
      <p:cxnSp>
        <p:nvCxnSpPr>
          <p:cNvPr id="41" name="Line 3"/>
          <p:cNvCxnSpPr>
            <a:cxnSpLocks/>
            <a:stCxn id="39" idx="5"/>
            <a:endCxn id="40" idx="1"/>
          </p:cNvCxnSpPr>
          <p:nvPr/>
        </p:nvCxnSpPr>
        <p:spPr>
          <a:xfrm>
            <a:off x="7104458" y="1779036"/>
            <a:ext cx="953798" cy="747428"/>
          </a:xfrm>
          <a:prstGeom prst="straightConnector1">
            <a:avLst/>
          </a:prstGeom>
          <a:ln>
            <a:solidFill>
              <a:srgbClr val="000000"/>
            </a:solidFill>
          </a:ln>
        </p:spPr>
      </p:cxnSp>
      <p:sp>
        <p:nvSpPr>
          <p:cNvPr id="42" name="CustomShape 4"/>
          <p:cNvSpPr/>
          <p:nvPr/>
        </p:nvSpPr>
        <p:spPr>
          <a:xfrm>
            <a:off x="3275348" y="2379746"/>
            <a:ext cx="1001859" cy="1001859"/>
          </a:xfrm>
          <a:prstGeom prst="ellipse">
            <a:avLst/>
          </a:prstGeom>
          <a:solidFill>
            <a:srgbClr val="009598"/>
          </a:solidFill>
          <a:ln>
            <a:solidFill>
              <a:srgbClr val="3465A4"/>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en-GB" sz="1814" spc="-1" dirty="0">
                <a:solidFill>
                  <a:srgbClr val="FFFFFF"/>
                </a:solidFill>
                <a:uFill>
                  <a:solidFill>
                    <a:srgbClr val="FFFFFF"/>
                  </a:solidFill>
                </a:uFill>
                <a:latin typeface="Arial"/>
              </a:rPr>
              <a:t>BSA</a:t>
            </a:r>
            <a:endParaRPr lang="en-GB" sz="1633" spc="-1" dirty="0">
              <a:solidFill>
                <a:srgbClr val="000000"/>
              </a:solidFill>
              <a:uFill>
                <a:solidFill>
                  <a:srgbClr val="FFFFFF"/>
                </a:solidFill>
              </a:uFill>
              <a:latin typeface="Arial"/>
            </a:endParaRPr>
          </a:p>
          <a:p>
            <a:pPr algn="ctr"/>
            <a:endParaRPr lang="en-GB" sz="1633" spc="-1" dirty="0">
              <a:solidFill>
                <a:srgbClr val="000000"/>
              </a:solidFill>
              <a:uFill>
                <a:solidFill>
                  <a:srgbClr val="FFFFFF"/>
                </a:solidFill>
              </a:uFill>
              <a:latin typeface="Arial"/>
            </a:endParaRPr>
          </a:p>
        </p:txBody>
      </p:sp>
      <p:cxnSp>
        <p:nvCxnSpPr>
          <p:cNvPr id="43" name="Line 5"/>
          <p:cNvCxnSpPr>
            <a:cxnSpLocks/>
            <a:stCxn id="39" idx="3"/>
            <a:endCxn id="42" idx="7"/>
          </p:cNvCxnSpPr>
          <p:nvPr/>
        </p:nvCxnSpPr>
        <p:spPr>
          <a:xfrm flipH="1">
            <a:off x="4130487" y="1779036"/>
            <a:ext cx="965084" cy="747428"/>
          </a:xfrm>
          <a:prstGeom prst="straightConnector1">
            <a:avLst/>
          </a:prstGeom>
          <a:ln>
            <a:solidFill>
              <a:srgbClr val="000000"/>
            </a:solidFill>
          </a:ln>
        </p:spPr>
      </p:cxnSp>
      <p:sp>
        <p:nvSpPr>
          <p:cNvPr id="44" name="CustomShape 6"/>
          <p:cNvSpPr/>
          <p:nvPr/>
        </p:nvSpPr>
        <p:spPr>
          <a:xfrm>
            <a:off x="6442894" y="3751260"/>
            <a:ext cx="1632756" cy="457172"/>
          </a:xfrm>
          <a:custGeom>
            <a:avLst/>
            <a:gdLst/>
            <a:ahLst/>
            <a:cxnLst/>
            <a:rect l="0" t="0" r="r" b="b"/>
            <a:pathLst>
              <a:path w="5002" h="1401">
                <a:moveTo>
                  <a:pt x="233" y="0"/>
                </a:moveTo>
                <a:cubicBezTo>
                  <a:pt x="116" y="0"/>
                  <a:pt x="0" y="116"/>
                  <a:pt x="0" y="233"/>
                </a:cubicBezTo>
                <a:lnTo>
                  <a:pt x="0" y="1167"/>
                </a:lnTo>
                <a:cubicBezTo>
                  <a:pt x="0" y="1283"/>
                  <a:pt x="116" y="1400"/>
                  <a:pt x="233" y="1400"/>
                </a:cubicBezTo>
                <a:lnTo>
                  <a:pt x="4767" y="1400"/>
                </a:lnTo>
                <a:cubicBezTo>
                  <a:pt x="4884" y="1400"/>
                  <a:pt x="5001" y="1283"/>
                  <a:pt x="5001" y="1167"/>
                </a:cubicBezTo>
                <a:lnTo>
                  <a:pt x="5001" y="233"/>
                </a:lnTo>
                <a:cubicBezTo>
                  <a:pt x="5001" y="116"/>
                  <a:pt x="4884" y="0"/>
                  <a:pt x="4767" y="0"/>
                </a:cubicBezTo>
                <a:lnTo>
                  <a:pt x="233" y="0"/>
                </a:lnTo>
              </a:path>
            </a:pathLst>
          </a:custGeom>
          <a:solidFill>
            <a:srgbClr val="89C765"/>
          </a:solidFill>
          <a:ln>
            <a:solidFill>
              <a:srgbClr val="3465A4"/>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en-GB" sz="1633" spc="-1" dirty="0" err="1">
                <a:solidFill>
                  <a:srgbClr val="000000"/>
                </a:solidFill>
                <a:uFill>
                  <a:solidFill>
                    <a:srgbClr val="FFFFFF"/>
                  </a:solidFill>
                </a:uFill>
                <a:latin typeface="Arial"/>
              </a:rPr>
              <a:t>Liellopi</a:t>
            </a:r>
            <a:r>
              <a:rPr lang="lv-LV" sz="1633" spc="-1" dirty="0">
                <a:solidFill>
                  <a:srgbClr val="000000"/>
                </a:solidFill>
                <a:uFill>
                  <a:solidFill>
                    <a:srgbClr val="FFFFFF"/>
                  </a:solidFill>
                </a:uFill>
                <a:latin typeface="Arial"/>
              </a:rPr>
              <a:t> gaļai</a:t>
            </a:r>
            <a:endParaRPr lang="en-GB" sz="1633" spc="-1" dirty="0">
              <a:solidFill>
                <a:srgbClr val="000000"/>
              </a:solidFill>
              <a:uFill>
                <a:solidFill>
                  <a:srgbClr val="FFFFFF"/>
                </a:solidFill>
              </a:uFill>
              <a:latin typeface="Arial"/>
            </a:endParaRPr>
          </a:p>
          <a:p>
            <a:pPr algn="ctr"/>
            <a:endParaRPr lang="en-GB" sz="1633" spc="-1" dirty="0">
              <a:solidFill>
                <a:srgbClr val="000000"/>
              </a:solidFill>
              <a:uFill>
                <a:solidFill>
                  <a:srgbClr val="FFFFFF"/>
                </a:solidFill>
              </a:uFill>
              <a:latin typeface="Arial"/>
            </a:endParaRPr>
          </a:p>
        </p:txBody>
      </p:sp>
      <p:sp>
        <p:nvSpPr>
          <p:cNvPr id="45" name="CustomShape 7"/>
          <p:cNvSpPr/>
          <p:nvPr/>
        </p:nvSpPr>
        <p:spPr>
          <a:xfrm>
            <a:off x="6442894" y="4371707"/>
            <a:ext cx="1632756" cy="457172"/>
          </a:xfrm>
          <a:custGeom>
            <a:avLst/>
            <a:gdLst/>
            <a:ahLst/>
            <a:cxnLst/>
            <a:rect l="0" t="0" r="r" b="b"/>
            <a:pathLst>
              <a:path w="5002" h="1401">
                <a:moveTo>
                  <a:pt x="233" y="0"/>
                </a:moveTo>
                <a:cubicBezTo>
                  <a:pt x="116" y="0"/>
                  <a:pt x="0" y="116"/>
                  <a:pt x="0" y="233"/>
                </a:cubicBezTo>
                <a:lnTo>
                  <a:pt x="0" y="1167"/>
                </a:lnTo>
                <a:cubicBezTo>
                  <a:pt x="0" y="1283"/>
                  <a:pt x="116" y="1400"/>
                  <a:pt x="233" y="1400"/>
                </a:cubicBezTo>
                <a:lnTo>
                  <a:pt x="4767" y="1400"/>
                </a:lnTo>
                <a:cubicBezTo>
                  <a:pt x="4884" y="1400"/>
                  <a:pt x="5001" y="1283"/>
                  <a:pt x="5001" y="1167"/>
                </a:cubicBezTo>
                <a:lnTo>
                  <a:pt x="5001" y="233"/>
                </a:lnTo>
                <a:cubicBezTo>
                  <a:pt x="5001" y="116"/>
                  <a:pt x="4884" y="0"/>
                  <a:pt x="4767" y="0"/>
                </a:cubicBezTo>
                <a:lnTo>
                  <a:pt x="233" y="0"/>
                </a:lnTo>
              </a:path>
            </a:pathLst>
          </a:custGeom>
          <a:solidFill>
            <a:srgbClr val="89C765"/>
          </a:solidFill>
          <a:ln>
            <a:solidFill>
              <a:srgbClr val="3465A4"/>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en-GB" sz="1633" spc="-1" dirty="0" err="1">
                <a:solidFill>
                  <a:srgbClr val="000000"/>
                </a:solidFill>
                <a:uFill>
                  <a:solidFill>
                    <a:srgbClr val="FFFFFF"/>
                  </a:solidFill>
                </a:uFill>
                <a:latin typeface="Arial"/>
              </a:rPr>
              <a:t>Pien</a:t>
            </a:r>
            <a:r>
              <a:rPr lang="lv-LV" sz="1633" spc="-1" dirty="0">
                <a:solidFill>
                  <a:srgbClr val="000000"/>
                </a:solidFill>
                <a:uFill>
                  <a:solidFill>
                    <a:srgbClr val="FFFFFF"/>
                  </a:solidFill>
                </a:uFill>
                <a:latin typeface="Arial"/>
              </a:rPr>
              <a:t>a lopkopība</a:t>
            </a:r>
            <a:endParaRPr lang="en-GB" sz="1633" spc="-1" dirty="0">
              <a:solidFill>
                <a:srgbClr val="000000"/>
              </a:solidFill>
              <a:uFill>
                <a:solidFill>
                  <a:srgbClr val="FFFFFF"/>
                </a:solidFill>
              </a:uFill>
              <a:latin typeface="Arial"/>
            </a:endParaRPr>
          </a:p>
          <a:p>
            <a:pPr algn="ctr"/>
            <a:r>
              <a:rPr lang="en-GB" sz="1633" spc="-1" dirty="0">
                <a:solidFill>
                  <a:srgbClr val="000000"/>
                </a:solidFill>
                <a:uFill>
                  <a:solidFill>
                    <a:srgbClr val="FFFFFF"/>
                  </a:solidFill>
                </a:uFill>
                <a:latin typeface="Arial"/>
                <a:ea typeface="Microsoft YaHei"/>
              </a:rPr>
              <a:t> </a:t>
            </a:r>
            <a:endParaRPr lang="en-GB" sz="1633" spc="-1" dirty="0">
              <a:solidFill>
                <a:srgbClr val="000000"/>
              </a:solidFill>
              <a:uFill>
                <a:solidFill>
                  <a:srgbClr val="FFFFFF"/>
                </a:solidFill>
              </a:uFill>
              <a:latin typeface="Arial"/>
            </a:endParaRPr>
          </a:p>
        </p:txBody>
      </p:sp>
      <p:sp>
        <p:nvSpPr>
          <p:cNvPr id="46" name="CustomShape 8"/>
          <p:cNvSpPr/>
          <p:nvPr/>
        </p:nvSpPr>
        <p:spPr>
          <a:xfrm>
            <a:off x="6410238" y="5547292"/>
            <a:ext cx="1632756" cy="457172"/>
          </a:xfrm>
          <a:custGeom>
            <a:avLst/>
            <a:gdLst/>
            <a:ahLst/>
            <a:cxnLst/>
            <a:rect l="0" t="0" r="r" b="b"/>
            <a:pathLst>
              <a:path w="5002" h="1401">
                <a:moveTo>
                  <a:pt x="233" y="0"/>
                </a:moveTo>
                <a:cubicBezTo>
                  <a:pt x="116" y="0"/>
                  <a:pt x="0" y="116"/>
                  <a:pt x="0" y="233"/>
                </a:cubicBezTo>
                <a:lnTo>
                  <a:pt x="0" y="1167"/>
                </a:lnTo>
                <a:cubicBezTo>
                  <a:pt x="0" y="1283"/>
                  <a:pt x="116" y="1400"/>
                  <a:pt x="233" y="1400"/>
                </a:cubicBezTo>
                <a:lnTo>
                  <a:pt x="4767" y="1400"/>
                </a:lnTo>
                <a:cubicBezTo>
                  <a:pt x="4884" y="1400"/>
                  <a:pt x="5001" y="1283"/>
                  <a:pt x="5001" y="1167"/>
                </a:cubicBezTo>
                <a:lnTo>
                  <a:pt x="5001" y="233"/>
                </a:lnTo>
                <a:cubicBezTo>
                  <a:pt x="5001" y="116"/>
                  <a:pt x="4884" y="0"/>
                  <a:pt x="4767" y="0"/>
                </a:cubicBezTo>
                <a:lnTo>
                  <a:pt x="233" y="0"/>
                </a:lnTo>
              </a:path>
            </a:pathLst>
          </a:custGeom>
          <a:solidFill>
            <a:srgbClr val="89C765"/>
          </a:solidFill>
          <a:ln>
            <a:solidFill>
              <a:srgbClr val="3465A4"/>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en-GB" sz="1633" spc="-1" dirty="0" err="1">
                <a:solidFill>
                  <a:srgbClr val="000000"/>
                </a:solidFill>
                <a:uFill>
                  <a:solidFill>
                    <a:srgbClr val="FFFFFF"/>
                  </a:solidFill>
                </a:uFill>
                <a:latin typeface="Arial"/>
              </a:rPr>
              <a:t>Brieži</a:t>
            </a:r>
            <a:r>
              <a:rPr lang="en-GB" sz="1633" spc="-1" dirty="0">
                <a:solidFill>
                  <a:srgbClr val="000000"/>
                </a:solidFill>
                <a:uFill>
                  <a:solidFill>
                    <a:srgbClr val="FFFFFF"/>
                  </a:solidFill>
                </a:uFill>
                <a:latin typeface="Arial"/>
              </a:rPr>
              <a:t> un </a:t>
            </a:r>
            <a:r>
              <a:rPr lang="en-GB" sz="1633" spc="-1" dirty="0" err="1">
                <a:solidFill>
                  <a:srgbClr val="000000"/>
                </a:solidFill>
                <a:uFill>
                  <a:solidFill>
                    <a:srgbClr val="FFFFFF"/>
                  </a:solidFill>
                </a:uFill>
                <a:latin typeface="Arial"/>
              </a:rPr>
              <a:t>citi</a:t>
            </a:r>
            <a:endParaRPr lang="en-GB" sz="1633" spc="-1" dirty="0">
              <a:solidFill>
                <a:srgbClr val="000000"/>
              </a:solidFill>
              <a:uFill>
                <a:solidFill>
                  <a:srgbClr val="FFFFFF"/>
                </a:solidFill>
              </a:uFill>
              <a:latin typeface="Arial"/>
            </a:endParaRPr>
          </a:p>
          <a:p>
            <a:pPr algn="ctr"/>
            <a:endParaRPr lang="en-GB" sz="1633" spc="-1" dirty="0">
              <a:solidFill>
                <a:srgbClr val="000000"/>
              </a:solidFill>
              <a:uFill>
                <a:solidFill>
                  <a:srgbClr val="FFFFFF"/>
                </a:solidFill>
              </a:uFill>
              <a:latin typeface="Arial"/>
            </a:endParaRPr>
          </a:p>
        </p:txBody>
      </p:sp>
      <p:sp>
        <p:nvSpPr>
          <p:cNvPr id="47" name="CustomShape 9"/>
          <p:cNvSpPr/>
          <p:nvPr/>
        </p:nvSpPr>
        <p:spPr>
          <a:xfrm>
            <a:off x="8728752" y="4801942"/>
            <a:ext cx="1632756" cy="457172"/>
          </a:xfrm>
          <a:custGeom>
            <a:avLst/>
            <a:gdLst/>
            <a:ahLst/>
            <a:cxnLst/>
            <a:rect l="0" t="0" r="r" b="b"/>
            <a:pathLst>
              <a:path w="5002" h="1401">
                <a:moveTo>
                  <a:pt x="233" y="0"/>
                </a:moveTo>
                <a:cubicBezTo>
                  <a:pt x="116" y="0"/>
                  <a:pt x="0" y="116"/>
                  <a:pt x="0" y="233"/>
                </a:cubicBezTo>
                <a:lnTo>
                  <a:pt x="0" y="1167"/>
                </a:lnTo>
                <a:cubicBezTo>
                  <a:pt x="0" y="1283"/>
                  <a:pt x="116" y="1400"/>
                  <a:pt x="233" y="1400"/>
                </a:cubicBezTo>
                <a:lnTo>
                  <a:pt x="4767" y="1400"/>
                </a:lnTo>
                <a:cubicBezTo>
                  <a:pt x="4884" y="1400"/>
                  <a:pt x="5001" y="1283"/>
                  <a:pt x="5001" y="1167"/>
                </a:cubicBezTo>
                <a:lnTo>
                  <a:pt x="5001" y="233"/>
                </a:lnTo>
                <a:cubicBezTo>
                  <a:pt x="5001" y="116"/>
                  <a:pt x="4884" y="0"/>
                  <a:pt x="4767" y="0"/>
                </a:cubicBezTo>
                <a:lnTo>
                  <a:pt x="233" y="0"/>
                </a:lnTo>
              </a:path>
            </a:pathLst>
          </a:custGeom>
          <a:solidFill>
            <a:srgbClr val="C2E0AE"/>
          </a:solidFill>
          <a:ln>
            <a:solidFill>
              <a:srgbClr val="3465A4"/>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en-GB" sz="1633" spc="-1" dirty="0" err="1">
                <a:solidFill>
                  <a:srgbClr val="000000"/>
                </a:solidFill>
                <a:uFill>
                  <a:solidFill>
                    <a:srgbClr val="FFFFFF"/>
                  </a:solidFill>
                </a:uFill>
                <a:latin typeface="Arial"/>
              </a:rPr>
              <a:t>Augļi</a:t>
            </a:r>
            <a:endParaRPr lang="en-GB" sz="1633" spc="-1" dirty="0">
              <a:solidFill>
                <a:srgbClr val="000000"/>
              </a:solidFill>
              <a:uFill>
                <a:solidFill>
                  <a:srgbClr val="FFFFFF"/>
                </a:solidFill>
              </a:uFill>
              <a:latin typeface="Arial"/>
            </a:endParaRPr>
          </a:p>
          <a:p>
            <a:pPr algn="ctr"/>
            <a:r>
              <a:rPr lang="en-GB" sz="1633" spc="-1" dirty="0">
                <a:solidFill>
                  <a:srgbClr val="000000"/>
                </a:solidFill>
                <a:uFill>
                  <a:solidFill>
                    <a:srgbClr val="FFFFFF"/>
                  </a:solidFill>
                </a:uFill>
                <a:latin typeface="Arial"/>
                <a:ea typeface="Microsoft YaHei"/>
              </a:rPr>
              <a:t> </a:t>
            </a:r>
            <a:endParaRPr lang="en-GB" sz="1633" spc="-1" dirty="0">
              <a:solidFill>
                <a:srgbClr val="000000"/>
              </a:solidFill>
              <a:uFill>
                <a:solidFill>
                  <a:srgbClr val="FFFFFF"/>
                </a:solidFill>
              </a:uFill>
              <a:latin typeface="Arial"/>
            </a:endParaRPr>
          </a:p>
        </p:txBody>
      </p:sp>
      <p:sp>
        <p:nvSpPr>
          <p:cNvPr id="48" name="CustomShape 10"/>
          <p:cNvSpPr/>
          <p:nvPr/>
        </p:nvSpPr>
        <p:spPr>
          <a:xfrm>
            <a:off x="6442894" y="4959499"/>
            <a:ext cx="1632756" cy="457172"/>
          </a:xfrm>
          <a:custGeom>
            <a:avLst/>
            <a:gdLst/>
            <a:ahLst/>
            <a:cxnLst/>
            <a:rect l="0" t="0" r="r" b="b"/>
            <a:pathLst>
              <a:path w="5002" h="1401">
                <a:moveTo>
                  <a:pt x="233" y="0"/>
                </a:moveTo>
                <a:cubicBezTo>
                  <a:pt x="116" y="0"/>
                  <a:pt x="0" y="116"/>
                  <a:pt x="0" y="233"/>
                </a:cubicBezTo>
                <a:lnTo>
                  <a:pt x="0" y="1167"/>
                </a:lnTo>
                <a:cubicBezTo>
                  <a:pt x="0" y="1283"/>
                  <a:pt x="116" y="1400"/>
                  <a:pt x="233" y="1400"/>
                </a:cubicBezTo>
                <a:lnTo>
                  <a:pt x="4767" y="1400"/>
                </a:lnTo>
                <a:cubicBezTo>
                  <a:pt x="4884" y="1400"/>
                  <a:pt x="5001" y="1283"/>
                  <a:pt x="5001" y="1167"/>
                </a:cubicBezTo>
                <a:lnTo>
                  <a:pt x="5001" y="233"/>
                </a:lnTo>
                <a:cubicBezTo>
                  <a:pt x="5001" y="116"/>
                  <a:pt x="4884" y="0"/>
                  <a:pt x="4767" y="0"/>
                </a:cubicBezTo>
                <a:lnTo>
                  <a:pt x="233" y="0"/>
                </a:lnTo>
              </a:path>
            </a:pathLst>
          </a:custGeom>
          <a:solidFill>
            <a:srgbClr val="89C765"/>
          </a:solidFill>
          <a:ln>
            <a:solidFill>
              <a:srgbClr val="3465A4"/>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en-GB" sz="1633" spc="-1" dirty="0" err="1">
                <a:solidFill>
                  <a:srgbClr val="000000"/>
                </a:solidFill>
                <a:uFill>
                  <a:solidFill>
                    <a:srgbClr val="FFFFFF"/>
                  </a:solidFill>
                </a:uFill>
                <a:latin typeface="Arial"/>
              </a:rPr>
              <a:t>Aitas</a:t>
            </a:r>
            <a:r>
              <a:rPr lang="en-GB" sz="1633" spc="-1" dirty="0">
                <a:solidFill>
                  <a:srgbClr val="000000"/>
                </a:solidFill>
                <a:uFill>
                  <a:solidFill>
                    <a:srgbClr val="FFFFFF"/>
                  </a:solidFill>
                </a:uFill>
                <a:latin typeface="Arial"/>
              </a:rPr>
              <a:t> un </a:t>
            </a:r>
            <a:r>
              <a:rPr lang="en-GB" sz="1633" spc="-1" dirty="0" err="1">
                <a:solidFill>
                  <a:srgbClr val="000000"/>
                </a:solidFill>
                <a:uFill>
                  <a:solidFill>
                    <a:srgbClr val="FFFFFF"/>
                  </a:solidFill>
                </a:uFill>
                <a:latin typeface="Arial"/>
              </a:rPr>
              <a:t>kazas</a:t>
            </a:r>
            <a:endParaRPr lang="en-GB" sz="1633" spc="-1" dirty="0">
              <a:solidFill>
                <a:srgbClr val="000000"/>
              </a:solidFill>
              <a:uFill>
                <a:solidFill>
                  <a:srgbClr val="FFFFFF"/>
                </a:solidFill>
              </a:uFill>
              <a:latin typeface="Arial"/>
            </a:endParaRPr>
          </a:p>
          <a:p>
            <a:pPr algn="ctr"/>
            <a:endParaRPr lang="en-GB" sz="1633" spc="-1" dirty="0">
              <a:solidFill>
                <a:srgbClr val="000000"/>
              </a:solidFill>
              <a:uFill>
                <a:solidFill>
                  <a:srgbClr val="FFFFFF"/>
                </a:solidFill>
              </a:uFill>
              <a:latin typeface="Arial"/>
            </a:endParaRPr>
          </a:p>
        </p:txBody>
      </p:sp>
      <p:sp>
        <p:nvSpPr>
          <p:cNvPr id="49" name="CustomShape 11"/>
          <p:cNvSpPr/>
          <p:nvPr/>
        </p:nvSpPr>
        <p:spPr>
          <a:xfrm>
            <a:off x="8728752" y="4045156"/>
            <a:ext cx="1632756" cy="457172"/>
          </a:xfrm>
          <a:custGeom>
            <a:avLst/>
            <a:gdLst/>
            <a:ahLst/>
            <a:cxnLst/>
            <a:rect l="0" t="0" r="r" b="b"/>
            <a:pathLst>
              <a:path w="5002" h="1401">
                <a:moveTo>
                  <a:pt x="233" y="0"/>
                </a:moveTo>
                <a:cubicBezTo>
                  <a:pt x="116" y="0"/>
                  <a:pt x="0" y="116"/>
                  <a:pt x="0" y="233"/>
                </a:cubicBezTo>
                <a:lnTo>
                  <a:pt x="0" y="1167"/>
                </a:lnTo>
                <a:cubicBezTo>
                  <a:pt x="0" y="1283"/>
                  <a:pt x="116" y="1400"/>
                  <a:pt x="233" y="1400"/>
                </a:cubicBezTo>
                <a:lnTo>
                  <a:pt x="4767" y="1400"/>
                </a:lnTo>
                <a:cubicBezTo>
                  <a:pt x="4884" y="1400"/>
                  <a:pt x="5001" y="1283"/>
                  <a:pt x="5001" y="1167"/>
                </a:cubicBezTo>
                <a:lnTo>
                  <a:pt x="5001" y="233"/>
                </a:lnTo>
                <a:cubicBezTo>
                  <a:pt x="5001" y="116"/>
                  <a:pt x="4884" y="0"/>
                  <a:pt x="4767" y="0"/>
                </a:cubicBezTo>
                <a:lnTo>
                  <a:pt x="233" y="0"/>
                </a:lnTo>
              </a:path>
            </a:pathLst>
          </a:custGeom>
          <a:solidFill>
            <a:srgbClr val="C2E0AE"/>
          </a:solidFill>
          <a:ln>
            <a:solidFill>
              <a:srgbClr val="3465A4"/>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en-GB" sz="1633" spc="-1" dirty="0" err="1">
                <a:solidFill>
                  <a:srgbClr val="000000"/>
                </a:solidFill>
                <a:uFill>
                  <a:solidFill>
                    <a:srgbClr val="FFFFFF"/>
                  </a:solidFill>
                </a:uFill>
                <a:latin typeface="Arial"/>
              </a:rPr>
              <a:t>Laukaugi</a:t>
            </a:r>
            <a:endParaRPr lang="en-GB" sz="1633" spc="-1" dirty="0">
              <a:solidFill>
                <a:srgbClr val="000000"/>
              </a:solidFill>
              <a:uFill>
                <a:solidFill>
                  <a:srgbClr val="FFFFFF"/>
                </a:solidFill>
              </a:uFill>
              <a:latin typeface="Arial"/>
            </a:endParaRPr>
          </a:p>
          <a:p>
            <a:pPr algn="ctr"/>
            <a:r>
              <a:rPr lang="en-GB" sz="1633" spc="-1" dirty="0">
                <a:solidFill>
                  <a:srgbClr val="000000"/>
                </a:solidFill>
                <a:uFill>
                  <a:solidFill>
                    <a:srgbClr val="FFFFFF"/>
                  </a:solidFill>
                </a:uFill>
                <a:latin typeface="Arial"/>
                <a:ea typeface="Microsoft YaHei"/>
              </a:rPr>
              <a:t> </a:t>
            </a:r>
            <a:endParaRPr lang="en-GB" sz="1633" spc="-1" dirty="0">
              <a:solidFill>
                <a:srgbClr val="000000"/>
              </a:solidFill>
              <a:uFill>
                <a:solidFill>
                  <a:srgbClr val="FFFFFF"/>
                </a:solidFill>
              </a:uFill>
              <a:latin typeface="Arial"/>
            </a:endParaRPr>
          </a:p>
        </p:txBody>
      </p:sp>
      <p:sp>
        <p:nvSpPr>
          <p:cNvPr id="50" name="CustomShape 12"/>
          <p:cNvSpPr/>
          <p:nvPr/>
        </p:nvSpPr>
        <p:spPr>
          <a:xfrm>
            <a:off x="8728752" y="6238274"/>
            <a:ext cx="1632756" cy="457172"/>
          </a:xfrm>
          <a:custGeom>
            <a:avLst/>
            <a:gdLst/>
            <a:ahLst/>
            <a:cxnLst/>
            <a:rect l="0" t="0" r="r" b="b"/>
            <a:pathLst>
              <a:path w="5002" h="1401">
                <a:moveTo>
                  <a:pt x="233" y="0"/>
                </a:moveTo>
                <a:cubicBezTo>
                  <a:pt x="116" y="0"/>
                  <a:pt x="0" y="116"/>
                  <a:pt x="0" y="233"/>
                </a:cubicBezTo>
                <a:lnTo>
                  <a:pt x="0" y="1167"/>
                </a:lnTo>
                <a:cubicBezTo>
                  <a:pt x="0" y="1283"/>
                  <a:pt x="116" y="1400"/>
                  <a:pt x="233" y="1400"/>
                </a:cubicBezTo>
                <a:lnTo>
                  <a:pt x="4767" y="1400"/>
                </a:lnTo>
                <a:cubicBezTo>
                  <a:pt x="4884" y="1400"/>
                  <a:pt x="5001" y="1283"/>
                  <a:pt x="5001" y="1167"/>
                </a:cubicBezTo>
                <a:lnTo>
                  <a:pt x="5001" y="233"/>
                </a:lnTo>
                <a:cubicBezTo>
                  <a:pt x="5001" y="116"/>
                  <a:pt x="4884" y="0"/>
                  <a:pt x="4767" y="0"/>
                </a:cubicBezTo>
                <a:lnTo>
                  <a:pt x="233" y="0"/>
                </a:lnTo>
              </a:path>
            </a:pathLst>
          </a:custGeom>
          <a:solidFill>
            <a:srgbClr val="C2E0AE"/>
          </a:solidFill>
          <a:ln>
            <a:solidFill>
              <a:srgbClr val="3465A4"/>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en-GB" sz="1633" spc="-1" dirty="0" err="1">
                <a:solidFill>
                  <a:srgbClr val="000000"/>
                </a:solidFill>
                <a:uFill>
                  <a:solidFill>
                    <a:srgbClr val="FFFFFF"/>
                  </a:solidFill>
                </a:uFill>
                <a:latin typeface="Arial"/>
              </a:rPr>
              <a:t>Pārējie</a:t>
            </a:r>
            <a:endParaRPr lang="en-GB" sz="1633" spc="-1" dirty="0">
              <a:solidFill>
                <a:srgbClr val="000000"/>
              </a:solidFill>
              <a:uFill>
                <a:solidFill>
                  <a:srgbClr val="FFFFFF"/>
                </a:solidFill>
              </a:uFill>
              <a:latin typeface="Arial"/>
            </a:endParaRPr>
          </a:p>
          <a:p>
            <a:pPr algn="ctr"/>
            <a:r>
              <a:rPr lang="en-GB" sz="1633" spc="-1" dirty="0">
                <a:solidFill>
                  <a:srgbClr val="000000"/>
                </a:solidFill>
                <a:uFill>
                  <a:solidFill>
                    <a:srgbClr val="FFFFFF"/>
                  </a:solidFill>
                </a:uFill>
                <a:latin typeface="Arial"/>
                <a:ea typeface="Microsoft YaHei"/>
              </a:rPr>
              <a:t> </a:t>
            </a:r>
            <a:r>
              <a:rPr lang="lv-LV" sz="1633" spc="-1" dirty="0" err="1">
                <a:solidFill>
                  <a:srgbClr val="000000"/>
                </a:solidFill>
                <a:uFill>
                  <a:solidFill>
                    <a:srgbClr val="FFFFFF"/>
                  </a:solidFill>
                </a:uFill>
                <a:latin typeface="Arial"/>
                <a:ea typeface="Microsoft YaHei"/>
              </a:rPr>
              <a:t>kultrūraugi</a:t>
            </a:r>
            <a:endParaRPr lang="en-GB" sz="1633" spc="-1" dirty="0">
              <a:solidFill>
                <a:srgbClr val="000000"/>
              </a:solidFill>
              <a:uFill>
                <a:solidFill>
                  <a:srgbClr val="FFFFFF"/>
                </a:solidFill>
              </a:uFill>
              <a:latin typeface="Arial"/>
            </a:endParaRPr>
          </a:p>
        </p:txBody>
      </p:sp>
      <p:cxnSp>
        <p:nvCxnSpPr>
          <p:cNvPr id="51" name="Line 13"/>
          <p:cNvCxnSpPr>
            <a:cxnSpLocks/>
            <a:stCxn id="40" idx="4"/>
            <a:endCxn id="44" idx="3"/>
          </p:cNvCxnSpPr>
          <p:nvPr/>
        </p:nvCxnSpPr>
        <p:spPr>
          <a:xfrm rot="5400000">
            <a:off x="7983184" y="3474073"/>
            <a:ext cx="598569" cy="413630"/>
          </a:xfrm>
          <a:prstGeom prst="bentConnector2">
            <a:avLst/>
          </a:prstGeom>
          <a:ln>
            <a:solidFill>
              <a:srgbClr val="000000"/>
            </a:solidFill>
            <a:tailEnd type="triangle" w="med" len="med"/>
          </a:ln>
        </p:spPr>
      </p:cxnSp>
      <p:cxnSp>
        <p:nvCxnSpPr>
          <p:cNvPr id="52" name="Line 14"/>
          <p:cNvCxnSpPr>
            <a:cxnSpLocks/>
            <a:stCxn id="40" idx="4"/>
            <a:endCxn id="45" idx="3"/>
          </p:cNvCxnSpPr>
          <p:nvPr/>
        </p:nvCxnSpPr>
        <p:spPr>
          <a:xfrm rot="5400000">
            <a:off x="7672960" y="3784297"/>
            <a:ext cx="1219017" cy="413630"/>
          </a:xfrm>
          <a:prstGeom prst="bentConnector2">
            <a:avLst/>
          </a:prstGeom>
          <a:ln>
            <a:solidFill>
              <a:srgbClr val="000000"/>
            </a:solidFill>
            <a:tailEnd type="triangle" w="med" len="med"/>
          </a:ln>
        </p:spPr>
      </p:cxnSp>
      <p:cxnSp>
        <p:nvCxnSpPr>
          <p:cNvPr id="53" name="Line 15"/>
          <p:cNvCxnSpPr>
            <a:cxnSpLocks/>
            <a:stCxn id="40" idx="4"/>
            <a:endCxn id="48" idx="3"/>
          </p:cNvCxnSpPr>
          <p:nvPr/>
        </p:nvCxnSpPr>
        <p:spPr>
          <a:xfrm rot="5400000">
            <a:off x="7379064" y="4078193"/>
            <a:ext cx="1806809" cy="413630"/>
          </a:xfrm>
          <a:prstGeom prst="bentConnector2">
            <a:avLst/>
          </a:prstGeom>
          <a:ln>
            <a:solidFill>
              <a:srgbClr val="000000"/>
            </a:solidFill>
            <a:tailEnd type="triangle" w="med" len="med"/>
          </a:ln>
        </p:spPr>
      </p:cxnSp>
      <p:cxnSp>
        <p:nvCxnSpPr>
          <p:cNvPr id="54" name="Line 16"/>
          <p:cNvCxnSpPr>
            <a:cxnSpLocks/>
            <a:stCxn id="40" idx="4"/>
            <a:endCxn id="46" idx="3"/>
          </p:cNvCxnSpPr>
          <p:nvPr/>
        </p:nvCxnSpPr>
        <p:spPr>
          <a:xfrm rot="5400000">
            <a:off x="7068840" y="4355761"/>
            <a:ext cx="2394601" cy="446286"/>
          </a:xfrm>
          <a:prstGeom prst="bentConnector2">
            <a:avLst/>
          </a:prstGeom>
          <a:ln>
            <a:solidFill>
              <a:srgbClr val="000000"/>
            </a:solidFill>
            <a:tailEnd type="triangle" w="med" len="med"/>
          </a:ln>
        </p:spPr>
      </p:cxnSp>
      <p:cxnSp>
        <p:nvCxnSpPr>
          <p:cNvPr id="55" name="Line 17"/>
          <p:cNvCxnSpPr>
            <a:cxnSpLocks/>
            <a:stCxn id="40" idx="6"/>
          </p:cNvCxnSpPr>
          <p:nvPr/>
        </p:nvCxnSpPr>
        <p:spPr>
          <a:xfrm>
            <a:off x="9098845" y="2880676"/>
            <a:ext cx="1502459" cy="1488256"/>
          </a:xfrm>
          <a:prstGeom prst="bentConnector3">
            <a:avLst>
              <a:gd name="adj1" fmla="val 129968"/>
            </a:avLst>
          </a:prstGeom>
          <a:ln>
            <a:solidFill>
              <a:srgbClr val="000000"/>
            </a:solidFill>
            <a:tailEnd type="triangle" w="med" len="med"/>
          </a:ln>
        </p:spPr>
      </p:cxnSp>
      <p:cxnSp>
        <p:nvCxnSpPr>
          <p:cNvPr id="57" name="Line 19"/>
          <p:cNvCxnSpPr>
            <a:cxnSpLocks/>
          </p:cNvCxnSpPr>
          <p:nvPr/>
        </p:nvCxnSpPr>
        <p:spPr>
          <a:xfrm>
            <a:off x="8495660" y="4443835"/>
            <a:ext cx="315775" cy="2100704"/>
          </a:xfrm>
          <a:prstGeom prst="bentConnector3">
            <a:avLst>
              <a:gd name="adj1" fmla="val 3358"/>
            </a:avLst>
          </a:prstGeom>
          <a:ln>
            <a:solidFill>
              <a:srgbClr val="000000"/>
            </a:solidFill>
            <a:tailEnd type="triangle" w="med" len="med"/>
          </a:ln>
        </p:spPr>
      </p:cxnSp>
      <p:sp>
        <p:nvSpPr>
          <p:cNvPr id="58" name="CustomShape 20"/>
          <p:cNvSpPr/>
          <p:nvPr/>
        </p:nvSpPr>
        <p:spPr>
          <a:xfrm>
            <a:off x="1830492" y="3718932"/>
            <a:ext cx="1632756" cy="457172"/>
          </a:xfrm>
          <a:custGeom>
            <a:avLst/>
            <a:gdLst/>
            <a:ahLst/>
            <a:cxnLst/>
            <a:rect l="0" t="0" r="r" b="b"/>
            <a:pathLst>
              <a:path w="5002" h="1401">
                <a:moveTo>
                  <a:pt x="233" y="0"/>
                </a:moveTo>
                <a:cubicBezTo>
                  <a:pt x="116" y="0"/>
                  <a:pt x="0" y="116"/>
                  <a:pt x="0" y="233"/>
                </a:cubicBezTo>
                <a:lnTo>
                  <a:pt x="0" y="1167"/>
                </a:lnTo>
                <a:cubicBezTo>
                  <a:pt x="0" y="1283"/>
                  <a:pt x="116" y="1400"/>
                  <a:pt x="233" y="1400"/>
                </a:cubicBezTo>
                <a:lnTo>
                  <a:pt x="4767" y="1400"/>
                </a:lnTo>
                <a:cubicBezTo>
                  <a:pt x="4884" y="1400"/>
                  <a:pt x="5001" y="1283"/>
                  <a:pt x="5001" y="1167"/>
                </a:cubicBezTo>
                <a:lnTo>
                  <a:pt x="5001" y="233"/>
                </a:lnTo>
                <a:cubicBezTo>
                  <a:pt x="5001" y="116"/>
                  <a:pt x="4884" y="0"/>
                  <a:pt x="4767" y="0"/>
                </a:cubicBezTo>
                <a:lnTo>
                  <a:pt x="233" y="0"/>
                </a:lnTo>
              </a:path>
            </a:pathLst>
          </a:custGeom>
          <a:solidFill>
            <a:srgbClr val="87D1D1"/>
          </a:solidFill>
          <a:ln>
            <a:solidFill>
              <a:srgbClr val="3465A4"/>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en-GB" sz="1633" spc="-1" dirty="0" err="1">
                <a:solidFill>
                  <a:srgbClr val="000000"/>
                </a:solidFill>
                <a:uFill>
                  <a:solidFill>
                    <a:srgbClr val="FFFFFF"/>
                  </a:solidFill>
                </a:uFill>
                <a:latin typeface="Arial"/>
              </a:rPr>
              <a:t>Liellopi</a:t>
            </a:r>
            <a:r>
              <a:rPr lang="lv-LV" sz="1633" spc="-1" dirty="0">
                <a:solidFill>
                  <a:srgbClr val="000000"/>
                </a:solidFill>
                <a:uFill>
                  <a:solidFill>
                    <a:srgbClr val="FFFFFF"/>
                  </a:solidFill>
                </a:uFill>
                <a:latin typeface="Arial"/>
              </a:rPr>
              <a:t> gaļai</a:t>
            </a:r>
            <a:endParaRPr lang="en-GB" sz="1633" spc="-1" dirty="0">
              <a:solidFill>
                <a:srgbClr val="000000"/>
              </a:solidFill>
              <a:uFill>
                <a:solidFill>
                  <a:srgbClr val="FFFFFF"/>
                </a:solidFill>
              </a:uFill>
              <a:latin typeface="Arial"/>
            </a:endParaRPr>
          </a:p>
        </p:txBody>
      </p:sp>
      <p:sp>
        <p:nvSpPr>
          <p:cNvPr id="59" name="CustomShape 21"/>
          <p:cNvSpPr/>
          <p:nvPr/>
        </p:nvSpPr>
        <p:spPr>
          <a:xfrm>
            <a:off x="1838848" y="4372034"/>
            <a:ext cx="1632756" cy="457172"/>
          </a:xfrm>
          <a:custGeom>
            <a:avLst/>
            <a:gdLst/>
            <a:ahLst/>
            <a:cxnLst/>
            <a:rect l="0" t="0" r="r" b="b"/>
            <a:pathLst>
              <a:path w="5002" h="1401">
                <a:moveTo>
                  <a:pt x="233" y="0"/>
                </a:moveTo>
                <a:cubicBezTo>
                  <a:pt x="116" y="0"/>
                  <a:pt x="0" y="116"/>
                  <a:pt x="0" y="233"/>
                </a:cubicBezTo>
                <a:lnTo>
                  <a:pt x="0" y="1167"/>
                </a:lnTo>
                <a:cubicBezTo>
                  <a:pt x="0" y="1283"/>
                  <a:pt x="116" y="1400"/>
                  <a:pt x="233" y="1400"/>
                </a:cubicBezTo>
                <a:lnTo>
                  <a:pt x="4767" y="1400"/>
                </a:lnTo>
                <a:cubicBezTo>
                  <a:pt x="4884" y="1400"/>
                  <a:pt x="5001" y="1283"/>
                  <a:pt x="5001" y="1167"/>
                </a:cubicBezTo>
                <a:lnTo>
                  <a:pt x="5001" y="233"/>
                </a:lnTo>
                <a:cubicBezTo>
                  <a:pt x="5001" y="116"/>
                  <a:pt x="4884" y="0"/>
                  <a:pt x="4767" y="0"/>
                </a:cubicBezTo>
                <a:lnTo>
                  <a:pt x="233" y="0"/>
                </a:lnTo>
              </a:path>
            </a:pathLst>
          </a:custGeom>
          <a:solidFill>
            <a:srgbClr val="87D1D1"/>
          </a:solidFill>
          <a:ln>
            <a:solidFill>
              <a:srgbClr val="3465A4"/>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en-GB" sz="1633" spc="-1" dirty="0" err="1">
                <a:solidFill>
                  <a:srgbClr val="000000"/>
                </a:solidFill>
                <a:uFill>
                  <a:solidFill>
                    <a:srgbClr val="FFFFFF"/>
                  </a:solidFill>
                </a:uFill>
                <a:latin typeface="Arial"/>
              </a:rPr>
              <a:t>Pien</a:t>
            </a:r>
            <a:r>
              <a:rPr lang="lv-LV" sz="1633" spc="-1" dirty="0">
                <a:solidFill>
                  <a:srgbClr val="000000"/>
                </a:solidFill>
                <a:uFill>
                  <a:solidFill>
                    <a:srgbClr val="FFFFFF"/>
                  </a:solidFill>
                </a:uFill>
                <a:latin typeface="Arial"/>
              </a:rPr>
              <a:t>a lopkopība</a:t>
            </a:r>
            <a:endParaRPr lang="en-GB" sz="1633" spc="-1" dirty="0">
              <a:solidFill>
                <a:srgbClr val="000000"/>
              </a:solidFill>
              <a:uFill>
                <a:solidFill>
                  <a:srgbClr val="FFFFFF"/>
                </a:solidFill>
              </a:uFill>
              <a:latin typeface="Arial"/>
            </a:endParaRPr>
          </a:p>
          <a:p>
            <a:pPr algn="ctr"/>
            <a:r>
              <a:rPr lang="en-GB" sz="1633" spc="-1" dirty="0">
                <a:solidFill>
                  <a:srgbClr val="000000"/>
                </a:solidFill>
                <a:uFill>
                  <a:solidFill>
                    <a:srgbClr val="FFFFFF"/>
                  </a:solidFill>
                </a:uFill>
                <a:latin typeface="Arial"/>
                <a:ea typeface="Microsoft YaHei"/>
              </a:rPr>
              <a:t> </a:t>
            </a:r>
            <a:endParaRPr lang="en-GB" sz="1633" spc="-1" dirty="0">
              <a:solidFill>
                <a:srgbClr val="000000"/>
              </a:solidFill>
              <a:uFill>
                <a:solidFill>
                  <a:srgbClr val="FFFFFF"/>
                </a:solidFill>
              </a:uFill>
              <a:latin typeface="Arial"/>
            </a:endParaRPr>
          </a:p>
        </p:txBody>
      </p:sp>
      <p:sp>
        <p:nvSpPr>
          <p:cNvPr id="60" name="CustomShape 22"/>
          <p:cNvSpPr/>
          <p:nvPr/>
        </p:nvSpPr>
        <p:spPr>
          <a:xfrm>
            <a:off x="4059397" y="4633275"/>
            <a:ext cx="1632756" cy="457172"/>
          </a:xfrm>
          <a:custGeom>
            <a:avLst/>
            <a:gdLst/>
            <a:ahLst/>
            <a:cxnLst/>
            <a:rect l="0" t="0" r="r" b="b"/>
            <a:pathLst>
              <a:path w="5002" h="1401">
                <a:moveTo>
                  <a:pt x="233" y="0"/>
                </a:moveTo>
                <a:cubicBezTo>
                  <a:pt x="116" y="0"/>
                  <a:pt x="0" y="116"/>
                  <a:pt x="0" y="233"/>
                </a:cubicBezTo>
                <a:lnTo>
                  <a:pt x="0" y="1167"/>
                </a:lnTo>
                <a:cubicBezTo>
                  <a:pt x="0" y="1283"/>
                  <a:pt x="116" y="1400"/>
                  <a:pt x="233" y="1400"/>
                </a:cubicBezTo>
                <a:lnTo>
                  <a:pt x="4767" y="1400"/>
                </a:lnTo>
                <a:cubicBezTo>
                  <a:pt x="4884" y="1400"/>
                  <a:pt x="5001" y="1283"/>
                  <a:pt x="5001" y="1167"/>
                </a:cubicBezTo>
                <a:lnTo>
                  <a:pt x="5001" y="233"/>
                </a:lnTo>
                <a:cubicBezTo>
                  <a:pt x="5001" y="116"/>
                  <a:pt x="4884" y="0"/>
                  <a:pt x="4767" y="0"/>
                </a:cubicBezTo>
                <a:lnTo>
                  <a:pt x="233" y="0"/>
                </a:lnTo>
              </a:path>
            </a:pathLst>
          </a:custGeom>
          <a:solidFill>
            <a:srgbClr val="BCE4E5"/>
          </a:solidFill>
          <a:ln>
            <a:solidFill>
              <a:srgbClr val="3465A4"/>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en-GB" sz="1633" spc="-1" dirty="0" err="1">
                <a:solidFill>
                  <a:srgbClr val="000000"/>
                </a:solidFill>
                <a:uFill>
                  <a:solidFill>
                    <a:srgbClr val="FFFFFF"/>
                  </a:solidFill>
                </a:uFill>
                <a:latin typeface="Arial"/>
              </a:rPr>
              <a:t>Augļi</a:t>
            </a:r>
            <a:r>
              <a:rPr lang="en-GB" sz="1633" spc="-1" dirty="0">
                <a:solidFill>
                  <a:srgbClr val="000000"/>
                </a:solidFill>
                <a:uFill>
                  <a:solidFill>
                    <a:srgbClr val="FFFFFF"/>
                  </a:solidFill>
                </a:uFill>
                <a:latin typeface="Arial"/>
              </a:rPr>
              <a:t> un </a:t>
            </a:r>
            <a:r>
              <a:rPr lang="en-GB" sz="1633" spc="-1" dirty="0" err="1">
                <a:solidFill>
                  <a:srgbClr val="000000"/>
                </a:solidFill>
                <a:uFill>
                  <a:solidFill>
                    <a:srgbClr val="FFFFFF"/>
                  </a:solidFill>
                </a:uFill>
                <a:latin typeface="Arial"/>
              </a:rPr>
              <a:t>dārzeņi</a:t>
            </a:r>
            <a:endParaRPr lang="en-GB" sz="1633" spc="-1" dirty="0">
              <a:solidFill>
                <a:srgbClr val="000000"/>
              </a:solidFill>
              <a:uFill>
                <a:solidFill>
                  <a:srgbClr val="FFFFFF"/>
                </a:solidFill>
              </a:uFill>
              <a:latin typeface="Arial"/>
            </a:endParaRPr>
          </a:p>
        </p:txBody>
      </p:sp>
      <p:sp>
        <p:nvSpPr>
          <p:cNvPr id="61" name="CustomShape 23"/>
          <p:cNvSpPr/>
          <p:nvPr/>
        </p:nvSpPr>
        <p:spPr>
          <a:xfrm>
            <a:off x="1838848" y="4959826"/>
            <a:ext cx="1632756" cy="457172"/>
          </a:xfrm>
          <a:custGeom>
            <a:avLst/>
            <a:gdLst/>
            <a:ahLst/>
            <a:cxnLst/>
            <a:rect l="0" t="0" r="r" b="b"/>
            <a:pathLst>
              <a:path w="5002" h="1401">
                <a:moveTo>
                  <a:pt x="233" y="0"/>
                </a:moveTo>
                <a:cubicBezTo>
                  <a:pt x="116" y="0"/>
                  <a:pt x="0" y="116"/>
                  <a:pt x="0" y="233"/>
                </a:cubicBezTo>
                <a:lnTo>
                  <a:pt x="0" y="1167"/>
                </a:lnTo>
                <a:cubicBezTo>
                  <a:pt x="0" y="1283"/>
                  <a:pt x="116" y="1400"/>
                  <a:pt x="233" y="1400"/>
                </a:cubicBezTo>
                <a:lnTo>
                  <a:pt x="4767" y="1400"/>
                </a:lnTo>
                <a:cubicBezTo>
                  <a:pt x="4884" y="1400"/>
                  <a:pt x="5001" y="1283"/>
                  <a:pt x="5001" y="1167"/>
                </a:cubicBezTo>
                <a:lnTo>
                  <a:pt x="5001" y="233"/>
                </a:lnTo>
                <a:cubicBezTo>
                  <a:pt x="5001" y="116"/>
                  <a:pt x="4884" y="0"/>
                  <a:pt x="4767" y="0"/>
                </a:cubicBezTo>
                <a:lnTo>
                  <a:pt x="233" y="0"/>
                </a:lnTo>
              </a:path>
            </a:pathLst>
          </a:custGeom>
          <a:solidFill>
            <a:srgbClr val="87D1D1"/>
          </a:solidFill>
          <a:ln>
            <a:solidFill>
              <a:srgbClr val="3465A4"/>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en-GB" sz="1633" spc="-1" dirty="0" err="1">
                <a:solidFill>
                  <a:srgbClr val="000000"/>
                </a:solidFill>
                <a:uFill>
                  <a:solidFill>
                    <a:srgbClr val="FFFFFF"/>
                  </a:solidFill>
                </a:uFill>
                <a:latin typeface="Arial"/>
              </a:rPr>
              <a:t>Aitas</a:t>
            </a:r>
            <a:r>
              <a:rPr lang="en-GB" sz="1633" spc="-1" dirty="0">
                <a:solidFill>
                  <a:srgbClr val="000000"/>
                </a:solidFill>
                <a:uFill>
                  <a:solidFill>
                    <a:srgbClr val="FFFFFF"/>
                  </a:solidFill>
                </a:uFill>
                <a:latin typeface="Arial"/>
              </a:rPr>
              <a:t> un </a:t>
            </a:r>
            <a:r>
              <a:rPr lang="en-GB" sz="1633" spc="-1" dirty="0" err="1">
                <a:solidFill>
                  <a:srgbClr val="000000"/>
                </a:solidFill>
                <a:uFill>
                  <a:solidFill>
                    <a:srgbClr val="FFFFFF"/>
                  </a:solidFill>
                </a:uFill>
                <a:latin typeface="Arial"/>
              </a:rPr>
              <a:t>kazas</a:t>
            </a:r>
            <a:endParaRPr lang="en-GB" sz="1633" spc="-1" dirty="0">
              <a:solidFill>
                <a:srgbClr val="000000"/>
              </a:solidFill>
              <a:uFill>
                <a:solidFill>
                  <a:srgbClr val="FFFFFF"/>
                </a:solidFill>
              </a:uFill>
              <a:latin typeface="Arial"/>
            </a:endParaRPr>
          </a:p>
          <a:p>
            <a:pPr algn="ctr"/>
            <a:r>
              <a:rPr lang="en-GB" sz="1633" spc="-1" dirty="0">
                <a:solidFill>
                  <a:srgbClr val="000000"/>
                </a:solidFill>
                <a:uFill>
                  <a:solidFill>
                    <a:srgbClr val="FFFFFF"/>
                  </a:solidFill>
                </a:uFill>
                <a:latin typeface="Arial"/>
                <a:ea typeface="Microsoft YaHei"/>
              </a:rPr>
              <a:t> </a:t>
            </a:r>
            <a:endParaRPr lang="en-GB" sz="1633" spc="-1" dirty="0">
              <a:solidFill>
                <a:srgbClr val="000000"/>
              </a:solidFill>
              <a:uFill>
                <a:solidFill>
                  <a:srgbClr val="FFFFFF"/>
                </a:solidFill>
              </a:uFill>
              <a:latin typeface="Arial"/>
            </a:endParaRPr>
          </a:p>
        </p:txBody>
      </p:sp>
      <p:sp>
        <p:nvSpPr>
          <p:cNvPr id="62" name="CustomShape 24"/>
          <p:cNvSpPr/>
          <p:nvPr/>
        </p:nvSpPr>
        <p:spPr>
          <a:xfrm>
            <a:off x="4092052" y="4045483"/>
            <a:ext cx="1632756" cy="457172"/>
          </a:xfrm>
          <a:custGeom>
            <a:avLst/>
            <a:gdLst/>
            <a:ahLst/>
            <a:cxnLst/>
            <a:rect l="0" t="0" r="r" b="b"/>
            <a:pathLst>
              <a:path w="5002" h="1401">
                <a:moveTo>
                  <a:pt x="233" y="0"/>
                </a:moveTo>
                <a:cubicBezTo>
                  <a:pt x="116" y="0"/>
                  <a:pt x="0" y="116"/>
                  <a:pt x="0" y="233"/>
                </a:cubicBezTo>
                <a:lnTo>
                  <a:pt x="0" y="1167"/>
                </a:lnTo>
                <a:cubicBezTo>
                  <a:pt x="0" y="1283"/>
                  <a:pt x="116" y="1400"/>
                  <a:pt x="233" y="1400"/>
                </a:cubicBezTo>
                <a:lnTo>
                  <a:pt x="4767" y="1400"/>
                </a:lnTo>
                <a:cubicBezTo>
                  <a:pt x="4884" y="1400"/>
                  <a:pt x="5001" y="1283"/>
                  <a:pt x="5001" y="1167"/>
                </a:cubicBezTo>
                <a:lnTo>
                  <a:pt x="5001" y="233"/>
                </a:lnTo>
                <a:cubicBezTo>
                  <a:pt x="5001" y="116"/>
                  <a:pt x="4884" y="0"/>
                  <a:pt x="4767" y="0"/>
                </a:cubicBezTo>
                <a:lnTo>
                  <a:pt x="233" y="0"/>
                </a:lnTo>
              </a:path>
            </a:pathLst>
          </a:custGeom>
          <a:solidFill>
            <a:srgbClr val="BCE4E5"/>
          </a:solidFill>
          <a:ln>
            <a:solidFill>
              <a:srgbClr val="3465A4"/>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en-GB" sz="1633" spc="-1" dirty="0" err="1">
                <a:solidFill>
                  <a:srgbClr val="000000"/>
                </a:solidFill>
                <a:uFill>
                  <a:solidFill>
                    <a:srgbClr val="FFFFFF"/>
                  </a:solidFill>
                </a:uFill>
                <a:latin typeface="Arial"/>
              </a:rPr>
              <a:t>Laukaugi</a:t>
            </a:r>
            <a:endParaRPr lang="en-GB" sz="1633" spc="-1" dirty="0">
              <a:solidFill>
                <a:srgbClr val="000000"/>
              </a:solidFill>
              <a:uFill>
                <a:solidFill>
                  <a:srgbClr val="FFFFFF"/>
                </a:solidFill>
              </a:uFill>
              <a:latin typeface="Arial"/>
            </a:endParaRPr>
          </a:p>
          <a:p>
            <a:pPr algn="ctr"/>
            <a:r>
              <a:rPr lang="en-GB" sz="1633" spc="-1" dirty="0">
                <a:solidFill>
                  <a:srgbClr val="000000"/>
                </a:solidFill>
                <a:uFill>
                  <a:solidFill>
                    <a:srgbClr val="FFFFFF"/>
                  </a:solidFill>
                </a:uFill>
                <a:latin typeface="Arial"/>
                <a:ea typeface="Microsoft YaHei"/>
              </a:rPr>
              <a:t> </a:t>
            </a:r>
            <a:endParaRPr lang="en-GB" sz="1633" spc="-1" dirty="0">
              <a:solidFill>
                <a:srgbClr val="000000"/>
              </a:solidFill>
              <a:uFill>
                <a:solidFill>
                  <a:srgbClr val="FFFFFF"/>
                </a:solidFill>
              </a:uFill>
              <a:latin typeface="Arial"/>
            </a:endParaRPr>
          </a:p>
        </p:txBody>
      </p:sp>
      <p:sp>
        <p:nvSpPr>
          <p:cNvPr id="63" name="CustomShape 25"/>
          <p:cNvSpPr/>
          <p:nvPr/>
        </p:nvSpPr>
        <p:spPr>
          <a:xfrm>
            <a:off x="4059397" y="5253722"/>
            <a:ext cx="1632756" cy="457172"/>
          </a:xfrm>
          <a:custGeom>
            <a:avLst/>
            <a:gdLst/>
            <a:ahLst/>
            <a:cxnLst/>
            <a:rect l="0" t="0" r="r" b="b"/>
            <a:pathLst>
              <a:path w="5002" h="1401">
                <a:moveTo>
                  <a:pt x="233" y="0"/>
                </a:moveTo>
                <a:cubicBezTo>
                  <a:pt x="116" y="0"/>
                  <a:pt x="0" y="116"/>
                  <a:pt x="0" y="233"/>
                </a:cubicBezTo>
                <a:lnTo>
                  <a:pt x="0" y="1167"/>
                </a:lnTo>
                <a:cubicBezTo>
                  <a:pt x="0" y="1283"/>
                  <a:pt x="116" y="1400"/>
                  <a:pt x="233" y="1400"/>
                </a:cubicBezTo>
                <a:lnTo>
                  <a:pt x="4767" y="1400"/>
                </a:lnTo>
                <a:cubicBezTo>
                  <a:pt x="4884" y="1400"/>
                  <a:pt x="5001" y="1283"/>
                  <a:pt x="5001" y="1167"/>
                </a:cubicBezTo>
                <a:lnTo>
                  <a:pt x="5001" y="233"/>
                </a:lnTo>
                <a:cubicBezTo>
                  <a:pt x="5001" y="116"/>
                  <a:pt x="4884" y="0"/>
                  <a:pt x="4767" y="0"/>
                </a:cubicBezTo>
                <a:lnTo>
                  <a:pt x="233" y="0"/>
                </a:lnTo>
              </a:path>
            </a:pathLst>
          </a:custGeom>
          <a:solidFill>
            <a:srgbClr val="BCE4E5"/>
          </a:solidFill>
          <a:ln>
            <a:solidFill>
              <a:srgbClr val="3465A4"/>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en-GB" sz="1633" spc="-1" dirty="0" err="1">
                <a:solidFill>
                  <a:srgbClr val="000000"/>
                </a:solidFill>
                <a:uFill>
                  <a:solidFill>
                    <a:srgbClr val="FFFFFF"/>
                  </a:solidFill>
                </a:uFill>
                <a:latin typeface="Arial"/>
              </a:rPr>
              <a:t>Pārējie</a:t>
            </a:r>
            <a:endParaRPr lang="en-GB" sz="1633" spc="-1" dirty="0">
              <a:solidFill>
                <a:srgbClr val="000000"/>
              </a:solidFill>
              <a:uFill>
                <a:solidFill>
                  <a:srgbClr val="FFFFFF"/>
                </a:solidFill>
              </a:uFill>
              <a:latin typeface="Arial"/>
            </a:endParaRPr>
          </a:p>
          <a:p>
            <a:pPr algn="ctr"/>
            <a:r>
              <a:rPr lang="en-GB" sz="1633" spc="-1" dirty="0">
                <a:solidFill>
                  <a:srgbClr val="000000"/>
                </a:solidFill>
                <a:uFill>
                  <a:solidFill>
                    <a:srgbClr val="FFFFFF"/>
                  </a:solidFill>
                </a:uFill>
                <a:latin typeface="Arial"/>
                <a:ea typeface="Microsoft YaHei"/>
              </a:rPr>
              <a:t> </a:t>
            </a:r>
            <a:endParaRPr lang="en-GB" sz="1633" spc="-1" dirty="0">
              <a:solidFill>
                <a:srgbClr val="000000"/>
              </a:solidFill>
              <a:uFill>
                <a:solidFill>
                  <a:srgbClr val="FFFFFF"/>
                </a:solidFill>
              </a:uFill>
              <a:latin typeface="Arial"/>
            </a:endParaRPr>
          </a:p>
        </p:txBody>
      </p:sp>
      <p:cxnSp>
        <p:nvCxnSpPr>
          <p:cNvPr id="64" name="Line 26"/>
          <p:cNvCxnSpPr>
            <a:stCxn id="42" idx="4"/>
            <a:endCxn id="58" idx="3"/>
          </p:cNvCxnSpPr>
          <p:nvPr/>
        </p:nvCxnSpPr>
        <p:spPr>
          <a:xfrm rot="5400000">
            <a:off x="3324495" y="3528716"/>
            <a:ext cx="598895" cy="304672"/>
          </a:xfrm>
          <a:prstGeom prst="bentConnector2">
            <a:avLst/>
          </a:prstGeom>
          <a:ln>
            <a:solidFill>
              <a:srgbClr val="000000"/>
            </a:solidFill>
            <a:tailEnd type="triangle" w="med" len="med"/>
          </a:ln>
        </p:spPr>
      </p:cxnSp>
      <p:cxnSp>
        <p:nvCxnSpPr>
          <p:cNvPr id="65" name="Line 27"/>
          <p:cNvCxnSpPr>
            <a:stCxn id="42" idx="4"/>
            <a:endCxn id="62" idx="1"/>
          </p:cNvCxnSpPr>
          <p:nvPr/>
        </p:nvCxnSpPr>
        <p:spPr>
          <a:xfrm>
            <a:off x="3776276" y="3381605"/>
            <a:ext cx="316102" cy="892791"/>
          </a:xfrm>
          <a:prstGeom prst="bentConnector3">
            <a:avLst>
              <a:gd name="adj1" fmla="val -1498"/>
            </a:avLst>
          </a:prstGeom>
          <a:ln>
            <a:solidFill>
              <a:srgbClr val="000000"/>
            </a:solidFill>
            <a:tailEnd type="triangle" w="med" len="med"/>
          </a:ln>
        </p:spPr>
      </p:cxnSp>
      <p:sp>
        <p:nvSpPr>
          <p:cNvPr id="66" name="CustomShape 28"/>
          <p:cNvSpPr/>
          <p:nvPr/>
        </p:nvSpPr>
        <p:spPr>
          <a:xfrm>
            <a:off x="1675247" y="877611"/>
            <a:ext cx="1469480" cy="1306205"/>
          </a:xfrm>
          <a:prstGeom prst="ellipse">
            <a:avLst/>
          </a:prstGeom>
          <a:solidFill>
            <a:schemeClr val="accent5">
              <a:lumMod val="20000"/>
              <a:lumOff val="80000"/>
            </a:schemeClr>
          </a:solidFill>
          <a:ln>
            <a:solidFill>
              <a:srgbClr val="3465A4"/>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lv-LV" sz="1633" spc="-1" dirty="0">
                <a:solidFill>
                  <a:srgbClr val="000000"/>
                </a:solidFill>
                <a:uFill>
                  <a:solidFill>
                    <a:srgbClr val="FFFFFF"/>
                  </a:solidFill>
                </a:uFill>
                <a:latin typeface="Arial"/>
              </a:rPr>
              <a:t>VPM/MLS;</a:t>
            </a:r>
          </a:p>
          <a:p>
            <a:pPr algn="ctr"/>
            <a:r>
              <a:rPr lang="lv-LV" sz="1633" spc="-1" dirty="0">
                <a:solidFill>
                  <a:srgbClr val="000000"/>
                </a:solidFill>
                <a:uFill>
                  <a:solidFill>
                    <a:srgbClr val="FFFFFF"/>
                  </a:solidFill>
                </a:uFill>
                <a:latin typeface="Arial"/>
              </a:rPr>
              <a:t>ZAL; </a:t>
            </a:r>
          </a:p>
          <a:p>
            <a:pPr algn="ctr"/>
            <a:r>
              <a:rPr lang="lv-LV" sz="1633" spc="-1" dirty="0">
                <a:solidFill>
                  <a:srgbClr val="000000"/>
                </a:solidFill>
                <a:uFill>
                  <a:solidFill>
                    <a:srgbClr val="FFFFFF"/>
                  </a:solidFill>
                </a:uFill>
                <a:latin typeface="Arial"/>
              </a:rPr>
              <a:t>u.c.</a:t>
            </a:r>
            <a:endParaRPr lang="en-GB" sz="1633" spc="-1" dirty="0">
              <a:solidFill>
                <a:srgbClr val="000000"/>
              </a:solidFill>
              <a:uFill>
                <a:solidFill>
                  <a:srgbClr val="FFFFFF"/>
                </a:solidFill>
              </a:uFill>
              <a:latin typeface="Arial"/>
            </a:endParaRPr>
          </a:p>
        </p:txBody>
      </p:sp>
      <p:cxnSp>
        <p:nvCxnSpPr>
          <p:cNvPr id="70" name="Line 32"/>
          <p:cNvCxnSpPr>
            <a:stCxn id="42" idx="4"/>
            <a:endCxn id="59" idx="3"/>
          </p:cNvCxnSpPr>
          <p:nvPr/>
        </p:nvCxnSpPr>
        <p:spPr>
          <a:xfrm flipH="1">
            <a:off x="3471605" y="3381604"/>
            <a:ext cx="304999" cy="1219342"/>
          </a:xfrm>
          <a:prstGeom prst="bentConnector3">
            <a:avLst>
              <a:gd name="adj1" fmla="val -832"/>
            </a:avLst>
          </a:prstGeom>
          <a:ln>
            <a:solidFill>
              <a:srgbClr val="000000"/>
            </a:solidFill>
            <a:tailEnd type="triangle" w="med" len="med"/>
          </a:ln>
        </p:spPr>
      </p:cxnSp>
      <p:cxnSp>
        <p:nvCxnSpPr>
          <p:cNvPr id="71" name="Line 33"/>
          <p:cNvCxnSpPr>
            <a:stCxn id="42" idx="4"/>
            <a:endCxn id="61" idx="3"/>
          </p:cNvCxnSpPr>
          <p:nvPr/>
        </p:nvCxnSpPr>
        <p:spPr>
          <a:xfrm flipH="1">
            <a:off x="3471605" y="3381604"/>
            <a:ext cx="304999" cy="1807134"/>
          </a:xfrm>
          <a:prstGeom prst="bentConnector3">
            <a:avLst>
              <a:gd name="adj1" fmla="val -832"/>
            </a:avLst>
          </a:prstGeom>
          <a:ln>
            <a:solidFill>
              <a:srgbClr val="000000"/>
            </a:solidFill>
            <a:tailEnd type="triangle" w="med" len="med"/>
          </a:ln>
        </p:spPr>
      </p:cxnSp>
      <p:cxnSp>
        <p:nvCxnSpPr>
          <p:cNvPr id="72" name="Line 34"/>
          <p:cNvCxnSpPr>
            <a:stCxn id="42" idx="4"/>
            <a:endCxn id="60" idx="1"/>
          </p:cNvCxnSpPr>
          <p:nvPr/>
        </p:nvCxnSpPr>
        <p:spPr>
          <a:xfrm>
            <a:off x="3776277" y="3381605"/>
            <a:ext cx="283446" cy="1480583"/>
          </a:xfrm>
          <a:prstGeom prst="bentConnector3">
            <a:avLst>
              <a:gd name="adj1" fmla="val -1962"/>
            </a:avLst>
          </a:prstGeom>
          <a:ln>
            <a:solidFill>
              <a:srgbClr val="000000"/>
            </a:solidFill>
            <a:tailEnd type="triangle" w="med" len="med"/>
          </a:ln>
        </p:spPr>
      </p:cxnSp>
      <p:cxnSp>
        <p:nvCxnSpPr>
          <p:cNvPr id="73" name="Line 35"/>
          <p:cNvCxnSpPr>
            <a:stCxn id="42" idx="4"/>
            <a:endCxn id="63" idx="1"/>
          </p:cNvCxnSpPr>
          <p:nvPr/>
        </p:nvCxnSpPr>
        <p:spPr>
          <a:xfrm>
            <a:off x="3776277" y="3381604"/>
            <a:ext cx="283446" cy="2101030"/>
          </a:xfrm>
          <a:prstGeom prst="bentConnector3">
            <a:avLst>
              <a:gd name="adj1" fmla="val -1962"/>
            </a:avLst>
          </a:prstGeom>
          <a:ln>
            <a:solidFill>
              <a:srgbClr val="000000"/>
            </a:solidFill>
            <a:tailEnd type="triangle" w="med" len="med"/>
          </a:ln>
        </p:spPr>
      </p:cxnSp>
      <p:sp>
        <p:nvSpPr>
          <p:cNvPr id="74" name="CustomShape 36"/>
          <p:cNvSpPr/>
          <p:nvPr/>
        </p:nvSpPr>
        <p:spPr>
          <a:xfrm>
            <a:off x="6939850" y="6053077"/>
            <a:ext cx="849033" cy="783723"/>
          </a:xfrm>
          <a:prstGeom prst="ellipse">
            <a:avLst/>
          </a:prstGeom>
          <a:solidFill>
            <a:srgbClr val="579835"/>
          </a:solidFill>
          <a:ln>
            <a:solidFill>
              <a:srgbClr val="3465A4"/>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en-GB" sz="1451" spc="-1" dirty="0">
                <a:solidFill>
                  <a:srgbClr val="FFFFFF"/>
                </a:solidFill>
                <a:uFill>
                  <a:solidFill>
                    <a:srgbClr val="FFFFFF"/>
                  </a:solidFill>
                </a:uFill>
                <a:latin typeface="Arial"/>
              </a:rPr>
              <a:t>BLA </a:t>
            </a:r>
            <a:endParaRPr lang="en-GB" sz="1633" spc="-1" dirty="0">
              <a:solidFill>
                <a:srgbClr val="000000"/>
              </a:solidFill>
              <a:uFill>
                <a:solidFill>
                  <a:srgbClr val="FFFFFF"/>
                </a:solidFill>
              </a:uFill>
              <a:latin typeface="Arial"/>
            </a:endParaRPr>
          </a:p>
          <a:p>
            <a:pPr algn="ctr"/>
            <a:r>
              <a:rPr lang="en-GB" sz="1451" spc="-1" dirty="0" err="1">
                <a:solidFill>
                  <a:srgbClr val="FFFFFF"/>
                </a:solidFill>
                <a:uFill>
                  <a:solidFill>
                    <a:srgbClr val="FFFFFF"/>
                  </a:solidFill>
                </a:uFill>
                <a:latin typeface="Arial"/>
              </a:rPr>
              <a:t>bitēm</a:t>
            </a:r>
            <a:endParaRPr lang="en-GB" sz="1633" spc="-1" dirty="0">
              <a:solidFill>
                <a:srgbClr val="000000"/>
              </a:solidFill>
              <a:uFill>
                <a:solidFill>
                  <a:srgbClr val="FFFFFF"/>
                </a:solidFill>
              </a:uFill>
              <a:latin typeface="Arial"/>
            </a:endParaRPr>
          </a:p>
          <a:p>
            <a:pPr algn="ctr"/>
            <a:endParaRPr lang="en-GB" sz="1633" spc="-1" dirty="0">
              <a:solidFill>
                <a:srgbClr val="000000"/>
              </a:solidFill>
              <a:uFill>
                <a:solidFill>
                  <a:srgbClr val="FFFFFF"/>
                </a:solidFill>
              </a:uFill>
              <a:latin typeface="Arial"/>
            </a:endParaRPr>
          </a:p>
        </p:txBody>
      </p:sp>
      <p:sp>
        <p:nvSpPr>
          <p:cNvPr id="75" name="CustomShape 37"/>
          <p:cNvSpPr/>
          <p:nvPr/>
        </p:nvSpPr>
        <p:spPr>
          <a:xfrm>
            <a:off x="1609937" y="616370"/>
            <a:ext cx="9012813" cy="5518715"/>
          </a:xfrm>
          <a:prstGeom prst="rect">
            <a:avLst/>
          </a:prstGeom>
          <a:noFill/>
          <a:ln>
            <a:noFill/>
          </a:ln>
        </p:spPr>
        <p:style>
          <a:lnRef idx="0">
            <a:scrgbClr r="0" g="0" b="0"/>
          </a:lnRef>
          <a:fillRef idx="0">
            <a:scrgbClr r="0" g="0" b="0"/>
          </a:fillRef>
          <a:effectRef idx="0">
            <a:scrgbClr r="0" g="0" b="0"/>
          </a:effectRef>
          <a:fontRef idx="minor"/>
        </p:style>
      </p:sp>
      <p:cxnSp>
        <p:nvCxnSpPr>
          <p:cNvPr id="77" name="Line 3">
            <a:extLst>
              <a:ext uri="{FF2B5EF4-FFF2-40B4-BE49-F238E27FC236}">
                <a16:creationId xmlns:a16="http://schemas.microsoft.com/office/drawing/2014/main" xmlns="" id="{F9022249-C54B-4E93-9D96-58C4BCD8575C}"/>
              </a:ext>
            </a:extLst>
          </p:cNvPr>
          <p:cNvCxnSpPr>
            <a:cxnSpLocks/>
          </p:cNvCxnSpPr>
          <p:nvPr/>
        </p:nvCxnSpPr>
        <p:spPr>
          <a:xfrm flipV="1">
            <a:off x="7831559" y="6244873"/>
            <a:ext cx="670860" cy="130988"/>
          </a:xfrm>
          <a:prstGeom prst="straightConnector1">
            <a:avLst/>
          </a:prstGeom>
          <a:ln>
            <a:solidFill>
              <a:srgbClr val="000000"/>
            </a:solidFill>
          </a:ln>
        </p:spPr>
      </p:cxnSp>
      <p:sp>
        <p:nvSpPr>
          <p:cNvPr id="78" name="CustomShape 36">
            <a:extLst>
              <a:ext uri="{FF2B5EF4-FFF2-40B4-BE49-F238E27FC236}">
                <a16:creationId xmlns:a16="http://schemas.microsoft.com/office/drawing/2014/main" xmlns="" id="{B420B292-03E4-469B-A078-88788B8308A1}"/>
              </a:ext>
            </a:extLst>
          </p:cNvPr>
          <p:cNvSpPr/>
          <p:nvPr/>
        </p:nvSpPr>
        <p:spPr>
          <a:xfrm>
            <a:off x="7820497" y="31053"/>
            <a:ext cx="2612410" cy="1042841"/>
          </a:xfrm>
          <a:prstGeom prst="ellipse">
            <a:avLst/>
          </a:prstGeom>
          <a:solidFill>
            <a:srgbClr val="579835"/>
          </a:solidFill>
          <a:ln>
            <a:solidFill>
              <a:srgbClr val="3465A4"/>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lv-LV" sz="1451" spc="-1" dirty="0">
                <a:solidFill>
                  <a:srgbClr val="FFFFFF"/>
                </a:solidFill>
                <a:uFill>
                  <a:solidFill>
                    <a:srgbClr val="FFFFFF"/>
                  </a:solidFill>
                </a:uFill>
                <a:latin typeface="Arial"/>
              </a:rPr>
              <a:t>.</a:t>
            </a:r>
          </a:p>
          <a:p>
            <a:pPr algn="ctr"/>
            <a:r>
              <a:rPr lang="lv-LV" sz="1451" spc="-1" dirty="0">
                <a:solidFill>
                  <a:srgbClr val="FFFFFF"/>
                </a:solidFill>
                <a:uFill>
                  <a:solidFill>
                    <a:srgbClr val="FFFFFF"/>
                  </a:solidFill>
                </a:uFill>
                <a:latin typeface="Arial"/>
              </a:rPr>
              <a:t>Investīcijas</a:t>
            </a:r>
            <a:r>
              <a:rPr lang="lv-LV" sz="1451" spc="-1" dirty="0">
                <a:solidFill>
                  <a:srgbClr val="FF0000"/>
                </a:solidFill>
                <a:uFill>
                  <a:solidFill>
                    <a:srgbClr val="FFFFFF"/>
                  </a:solidFill>
                </a:uFill>
                <a:latin typeface="Arial"/>
              </a:rPr>
              <a:t>.</a:t>
            </a:r>
          </a:p>
          <a:p>
            <a:pPr algn="ctr"/>
            <a:endParaRPr lang="en-GB" sz="1633" spc="-1" dirty="0">
              <a:solidFill>
                <a:schemeClr val="accent4">
                  <a:lumMod val="60000"/>
                  <a:lumOff val="40000"/>
                </a:schemeClr>
              </a:solidFill>
              <a:uFill>
                <a:solidFill>
                  <a:srgbClr val="FFFFFF"/>
                </a:solidFill>
              </a:uFill>
              <a:latin typeface="Arial"/>
            </a:endParaRPr>
          </a:p>
        </p:txBody>
      </p:sp>
      <p:cxnSp>
        <p:nvCxnSpPr>
          <p:cNvPr id="79" name="Line 3">
            <a:extLst>
              <a:ext uri="{FF2B5EF4-FFF2-40B4-BE49-F238E27FC236}">
                <a16:creationId xmlns:a16="http://schemas.microsoft.com/office/drawing/2014/main" xmlns="" id="{4403FE91-A579-459F-9B86-D4FB5C7672A9}"/>
              </a:ext>
            </a:extLst>
          </p:cNvPr>
          <p:cNvCxnSpPr>
            <a:cxnSpLocks/>
          </p:cNvCxnSpPr>
          <p:nvPr/>
        </p:nvCxnSpPr>
        <p:spPr>
          <a:xfrm>
            <a:off x="7038139" y="550349"/>
            <a:ext cx="727287" cy="26853"/>
          </a:xfrm>
          <a:prstGeom prst="straightConnector1">
            <a:avLst/>
          </a:prstGeom>
          <a:ln>
            <a:solidFill>
              <a:srgbClr val="000000"/>
            </a:solidFill>
          </a:ln>
        </p:spPr>
      </p:cxnSp>
      <p:sp>
        <p:nvSpPr>
          <p:cNvPr id="80" name="CustomShape 9">
            <a:extLst>
              <a:ext uri="{FF2B5EF4-FFF2-40B4-BE49-F238E27FC236}">
                <a16:creationId xmlns:a16="http://schemas.microsoft.com/office/drawing/2014/main" xmlns="" id="{85011688-048D-4822-B0E9-C2C7F4CBB02F}"/>
              </a:ext>
            </a:extLst>
          </p:cNvPr>
          <p:cNvSpPr/>
          <p:nvPr/>
        </p:nvSpPr>
        <p:spPr>
          <a:xfrm>
            <a:off x="8673891" y="5612602"/>
            <a:ext cx="1632756" cy="457172"/>
          </a:xfrm>
          <a:custGeom>
            <a:avLst/>
            <a:gdLst/>
            <a:ahLst/>
            <a:cxnLst/>
            <a:rect l="0" t="0" r="r" b="b"/>
            <a:pathLst>
              <a:path w="5002" h="1401">
                <a:moveTo>
                  <a:pt x="233" y="0"/>
                </a:moveTo>
                <a:cubicBezTo>
                  <a:pt x="116" y="0"/>
                  <a:pt x="0" y="116"/>
                  <a:pt x="0" y="233"/>
                </a:cubicBezTo>
                <a:lnTo>
                  <a:pt x="0" y="1167"/>
                </a:lnTo>
                <a:cubicBezTo>
                  <a:pt x="0" y="1283"/>
                  <a:pt x="116" y="1400"/>
                  <a:pt x="233" y="1400"/>
                </a:cubicBezTo>
                <a:lnTo>
                  <a:pt x="4767" y="1400"/>
                </a:lnTo>
                <a:cubicBezTo>
                  <a:pt x="4884" y="1400"/>
                  <a:pt x="5001" y="1283"/>
                  <a:pt x="5001" y="1167"/>
                </a:cubicBezTo>
                <a:lnTo>
                  <a:pt x="5001" y="233"/>
                </a:lnTo>
                <a:cubicBezTo>
                  <a:pt x="5001" y="116"/>
                  <a:pt x="4884" y="0"/>
                  <a:pt x="4767" y="0"/>
                </a:cubicBezTo>
                <a:lnTo>
                  <a:pt x="233" y="0"/>
                </a:lnTo>
              </a:path>
            </a:pathLst>
          </a:custGeom>
          <a:solidFill>
            <a:srgbClr val="C2E0AE"/>
          </a:solidFill>
          <a:ln>
            <a:solidFill>
              <a:srgbClr val="3465A4"/>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lv-LV" sz="1633" spc="-1" dirty="0">
                <a:solidFill>
                  <a:srgbClr val="000000"/>
                </a:solidFill>
                <a:uFill>
                  <a:solidFill>
                    <a:srgbClr val="FFFFFF"/>
                  </a:solidFill>
                </a:uFill>
                <a:latin typeface="Arial"/>
              </a:rPr>
              <a:t>D</a:t>
            </a:r>
            <a:r>
              <a:rPr lang="en-GB" sz="1633" spc="-1" dirty="0" err="1">
                <a:solidFill>
                  <a:srgbClr val="000000"/>
                </a:solidFill>
                <a:uFill>
                  <a:solidFill>
                    <a:srgbClr val="FFFFFF"/>
                  </a:solidFill>
                </a:uFill>
                <a:latin typeface="Arial"/>
              </a:rPr>
              <a:t>ārzeņi</a:t>
            </a:r>
            <a:endParaRPr lang="en-GB" sz="1633" spc="-1" dirty="0">
              <a:solidFill>
                <a:srgbClr val="000000"/>
              </a:solidFill>
              <a:uFill>
                <a:solidFill>
                  <a:srgbClr val="FFFFFF"/>
                </a:solidFill>
              </a:uFill>
              <a:latin typeface="Arial"/>
            </a:endParaRPr>
          </a:p>
          <a:p>
            <a:pPr algn="ctr"/>
            <a:r>
              <a:rPr lang="en-GB" sz="1633" spc="-1" dirty="0">
                <a:solidFill>
                  <a:srgbClr val="000000"/>
                </a:solidFill>
                <a:uFill>
                  <a:solidFill>
                    <a:srgbClr val="FFFFFF"/>
                  </a:solidFill>
                </a:uFill>
                <a:latin typeface="Arial"/>
                <a:ea typeface="Microsoft YaHei"/>
              </a:rPr>
              <a:t> </a:t>
            </a:r>
            <a:endParaRPr lang="en-GB" sz="1633" spc="-1" dirty="0">
              <a:solidFill>
                <a:srgbClr val="000000"/>
              </a:solidFill>
              <a:uFill>
                <a:solidFill>
                  <a:srgbClr val="FFFFFF"/>
                </a:solidFill>
              </a:uFill>
              <a:latin typeface="Arial"/>
            </a:endParaRPr>
          </a:p>
        </p:txBody>
      </p:sp>
      <p:cxnSp>
        <p:nvCxnSpPr>
          <p:cNvPr id="81" name="Line 17">
            <a:extLst>
              <a:ext uri="{FF2B5EF4-FFF2-40B4-BE49-F238E27FC236}">
                <a16:creationId xmlns:a16="http://schemas.microsoft.com/office/drawing/2014/main" xmlns="" id="{2A917203-500D-4676-A9C4-1191E9D9ADC0}"/>
              </a:ext>
            </a:extLst>
          </p:cNvPr>
          <p:cNvCxnSpPr>
            <a:cxnSpLocks/>
          </p:cNvCxnSpPr>
          <p:nvPr/>
        </p:nvCxnSpPr>
        <p:spPr>
          <a:xfrm rot="16200000" flipH="1">
            <a:off x="8205994" y="4542067"/>
            <a:ext cx="914264" cy="292066"/>
          </a:xfrm>
          <a:prstGeom prst="bentConnector3">
            <a:avLst>
              <a:gd name="adj1" fmla="val 50000"/>
            </a:avLst>
          </a:prstGeom>
          <a:ln>
            <a:solidFill>
              <a:srgbClr val="000000"/>
            </a:solidFill>
            <a:tailEnd type="triangle" w="med" len="med"/>
          </a:ln>
        </p:spPr>
      </p:cxnSp>
      <p:cxnSp>
        <p:nvCxnSpPr>
          <p:cNvPr id="82" name="Line 17">
            <a:extLst>
              <a:ext uri="{FF2B5EF4-FFF2-40B4-BE49-F238E27FC236}">
                <a16:creationId xmlns:a16="http://schemas.microsoft.com/office/drawing/2014/main" xmlns="" id="{655664B3-C8E1-4E0F-8FDA-525FC04E7237}"/>
              </a:ext>
            </a:extLst>
          </p:cNvPr>
          <p:cNvCxnSpPr/>
          <p:nvPr/>
        </p:nvCxnSpPr>
        <p:spPr>
          <a:xfrm>
            <a:off x="8489282" y="5009528"/>
            <a:ext cx="348430" cy="892464"/>
          </a:xfrm>
          <a:prstGeom prst="bentConnector3">
            <a:avLst>
              <a:gd name="adj1" fmla="val 3280"/>
            </a:avLst>
          </a:prstGeom>
          <a:ln>
            <a:solidFill>
              <a:srgbClr val="000000"/>
            </a:solidFill>
            <a:tailEnd type="triangle" w="med" len="med"/>
          </a:ln>
        </p:spPr>
      </p:cxnSp>
      <p:cxnSp>
        <p:nvCxnSpPr>
          <p:cNvPr id="56" name="Line 3">
            <a:extLst>
              <a:ext uri="{FF2B5EF4-FFF2-40B4-BE49-F238E27FC236}">
                <a16:creationId xmlns:a16="http://schemas.microsoft.com/office/drawing/2014/main" xmlns="" id="{A725C390-860E-47C1-AC70-352ABFF8AE34}"/>
              </a:ext>
            </a:extLst>
          </p:cNvPr>
          <p:cNvCxnSpPr>
            <a:cxnSpLocks/>
          </p:cNvCxnSpPr>
          <p:nvPr/>
        </p:nvCxnSpPr>
        <p:spPr>
          <a:xfrm>
            <a:off x="7565448" y="1293907"/>
            <a:ext cx="810334" cy="75171"/>
          </a:xfrm>
          <a:prstGeom prst="straightConnector1">
            <a:avLst/>
          </a:prstGeom>
          <a:ln>
            <a:solidFill>
              <a:srgbClr val="000000"/>
            </a:solidFill>
          </a:ln>
        </p:spPr>
      </p:cxnSp>
      <p:sp>
        <p:nvSpPr>
          <p:cNvPr id="83" name="CustomShape 36">
            <a:extLst>
              <a:ext uri="{FF2B5EF4-FFF2-40B4-BE49-F238E27FC236}">
                <a16:creationId xmlns:a16="http://schemas.microsoft.com/office/drawing/2014/main" xmlns="" id="{22238355-C33C-40FD-A716-2F1C1BF6D5AE}"/>
              </a:ext>
            </a:extLst>
          </p:cNvPr>
          <p:cNvSpPr/>
          <p:nvPr/>
        </p:nvSpPr>
        <p:spPr>
          <a:xfrm>
            <a:off x="8390773" y="1152567"/>
            <a:ext cx="1526193" cy="783723"/>
          </a:xfrm>
          <a:prstGeom prst="ellipse">
            <a:avLst/>
          </a:prstGeom>
          <a:solidFill>
            <a:srgbClr val="579835"/>
          </a:solidFill>
          <a:ln>
            <a:solidFill>
              <a:srgbClr val="3465A4"/>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lv-LV" sz="1451" spc="-1" dirty="0">
                <a:solidFill>
                  <a:srgbClr val="FFFFFF"/>
                </a:solidFill>
                <a:uFill>
                  <a:solidFill>
                    <a:srgbClr val="FFFFFF"/>
                  </a:solidFill>
                </a:uFill>
                <a:latin typeface="Arial"/>
              </a:rPr>
              <a:t>Agrovide</a:t>
            </a:r>
            <a:endParaRPr lang="en-GB" sz="1633" spc="-1" dirty="0">
              <a:solidFill>
                <a:srgbClr val="000000"/>
              </a:solidFill>
              <a:uFill>
                <a:solidFill>
                  <a:srgbClr val="FFFFFF"/>
                </a:solidFill>
              </a:uFill>
              <a:latin typeface="Arial"/>
            </a:endParaRPr>
          </a:p>
          <a:p>
            <a:pPr algn="ctr"/>
            <a:r>
              <a:rPr lang="lv-LV" sz="1451" spc="-1" dirty="0">
                <a:solidFill>
                  <a:srgbClr val="FFFFFF"/>
                </a:solidFill>
                <a:uFill>
                  <a:solidFill>
                    <a:srgbClr val="FFFFFF"/>
                  </a:solidFill>
                </a:uFill>
                <a:latin typeface="Arial"/>
              </a:rPr>
              <a:t>=&gt; RLZP</a:t>
            </a:r>
            <a:endParaRPr lang="en-GB" sz="1633" spc="-1" dirty="0">
              <a:solidFill>
                <a:srgbClr val="000000"/>
              </a:solidFill>
              <a:uFill>
                <a:solidFill>
                  <a:srgbClr val="FFFFFF"/>
                </a:solidFill>
              </a:uFill>
              <a:latin typeface="Arial"/>
            </a:endParaRPr>
          </a:p>
        </p:txBody>
      </p:sp>
      <p:sp>
        <p:nvSpPr>
          <p:cNvPr id="11" name="Bultiņa: pa labi 10">
            <a:extLst>
              <a:ext uri="{FF2B5EF4-FFF2-40B4-BE49-F238E27FC236}">
                <a16:creationId xmlns:a16="http://schemas.microsoft.com/office/drawing/2014/main" xmlns="" id="{09900D97-3E2F-4543-8509-F46D06A0CE8E}"/>
              </a:ext>
            </a:extLst>
          </p:cNvPr>
          <p:cNvSpPr/>
          <p:nvPr/>
        </p:nvSpPr>
        <p:spPr>
          <a:xfrm>
            <a:off x="6081331" y="1954395"/>
            <a:ext cx="1568374" cy="1601672"/>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rgbClr val="C00000"/>
                </a:solidFill>
              </a:rPr>
              <a:t>ELFLA</a:t>
            </a:r>
          </a:p>
          <a:p>
            <a:pPr algn="ctr"/>
            <a:r>
              <a:rPr lang="lv-LV" sz="1400" dirty="0">
                <a:solidFill>
                  <a:srgbClr val="C00000"/>
                </a:solidFill>
              </a:rPr>
              <a:t>[LAP maksājumi] </a:t>
            </a:r>
          </a:p>
        </p:txBody>
      </p:sp>
      <p:sp>
        <p:nvSpPr>
          <p:cNvPr id="12" name="Bultiņa: pa kreisi 11">
            <a:extLst>
              <a:ext uri="{FF2B5EF4-FFF2-40B4-BE49-F238E27FC236}">
                <a16:creationId xmlns:a16="http://schemas.microsoft.com/office/drawing/2014/main" xmlns="" id="{A962C2ED-A625-488B-82C4-B655D2929689}"/>
              </a:ext>
            </a:extLst>
          </p:cNvPr>
          <p:cNvSpPr/>
          <p:nvPr/>
        </p:nvSpPr>
        <p:spPr>
          <a:xfrm>
            <a:off x="4420138" y="1992782"/>
            <a:ext cx="1568374" cy="1546776"/>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rgbClr val="C00000"/>
                </a:solidFill>
              </a:rPr>
              <a:t>ELGF </a:t>
            </a:r>
          </a:p>
          <a:p>
            <a:pPr algn="ctr"/>
            <a:r>
              <a:rPr lang="lv-LV" sz="1400" dirty="0">
                <a:solidFill>
                  <a:srgbClr val="C00000"/>
                </a:solidFill>
              </a:rPr>
              <a:t>[tiešie maksājumi]</a:t>
            </a:r>
          </a:p>
        </p:txBody>
      </p:sp>
      <p:cxnSp>
        <p:nvCxnSpPr>
          <p:cNvPr id="84" name="Line 5">
            <a:extLst>
              <a:ext uri="{FF2B5EF4-FFF2-40B4-BE49-F238E27FC236}">
                <a16:creationId xmlns:a16="http://schemas.microsoft.com/office/drawing/2014/main" xmlns="" id="{93895A2A-B817-44AB-B543-CF94ECFB2695}"/>
              </a:ext>
            </a:extLst>
          </p:cNvPr>
          <p:cNvCxnSpPr>
            <a:cxnSpLocks/>
            <a:endCxn id="66" idx="6"/>
          </p:cNvCxnSpPr>
          <p:nvPr/>
        </p:nvCxnSpPr>
        <p:spPr>
          <a:xfrm flipH="1">
            <a:off x="3144727" y="1060951"/>
            <a:ext cx="1534790" cy="469763"/>
          </a:xfrm>
          <a:prstGeom prst="straightConnector1">
            <a:avLst/>
          </a:prstGeom>
          <a:ln>
            <a:solidFill>
              <a:srgbClr val="000000"/>
            </a:solidFill>
          </a:ln>
        </p:spPr>
      </p:cxnSp>
      <p:sp>
        <p:nvSpPr>
          <p:cNvPr id="67" name="CustomShape 4">
            <a:extLst>
              <a:ext uri="{FF2B5EF4-FFF2-40B4-BE49-F238E27FC236}">
                <a16:creationId xmlns:a16="http://schemas.microsoft.com/office/drawing/2014/main" xmlns="" id="{E05DB185-A9D6-4384-9B88-82FCBDC7ACFE}"/>
              </a:ext>
            </a:extLst>
          </p:cNvPr>
          <p:cNvSpPr/>
          <p:nvPr/>
        </p:nvSpPr>
        <p:spPr>
          <a:xfrm>
            <a:off x="1960866" y="2302922"/>
            <a:ext cx="1084467" cy="747429"/>
          </a:xfrm>
          <a:prstGeom prst="ellipse">
            <a:avLst/>
          </a:prstGeom>
          <a:gradFill flip="none" rotWithShape="1">
            <a:gsLst>
              <a:gs pos="0">
                <a:srgbClr val="009598">
                  <a:tint val="66000"/>
                  <a:satMod val="160000"/>
                </a:srgbClr>
              </a:gs>
              <a:gs pos="50000">
                <a:srgbClr val="009598">
                  <a:tint val="44500"/>
                  <a:satMod val="160000"/>
                </a:srgbClr>
              </a:gs>
              <a:gs pos="100000">
                <a:srgbClr val="009598">
                  <a:tint val="23500"/>
                  <a:satMod val="160000"/>
                </a:srgbClr>
              </a:gs>
            </a:gsLst>
            <a:path path="circle">
              <a:fillToRect t="100000" r="100000"/>
            </a:path>
            <a:tileRect l="-100000" b="-100000"/>
          </a:gradFill>
          <a:ln>
            <a:solidFill>
              <a:srgbClr val="3465A4"/>
            </a:solidFill>
          </a:ln>
        </p:spPr>
        <p:style>
          <a:lnRef idx="0">
            <a:scrgbClr r="0" g="0" b="0"/>
          </a:lnRef>
          <a:fillRef idx="0">
            <a:scrgbClr r="0" g="0" b="0"/>
          </a:fillRef>
          <a:effectRef idx="0">
            <a:scrgbClr r="0" g="0" b="0"/>
          </a:effectRef>
          <a:fontRef idx="minor"/>
        </p:style>
        <p:txBody>
          <a:bodyPr wrap="none" lIns="81638" tIns="40819" rIns="81638" bIns="40819" anchor="ctr"/>
          <a:lstStyle/>
          <a:p>
            <a:pPr algn="ctr"/>
            <a:r>
              <a:rPr lang="lv-LV" sz="1600" spc="-1" dirty="0">
                <a:uFill>
                  <a:solidFill>
                    <a:srgbClr val="FFFFFF"/>
                  </a:solidFill>
                </a:uFill>
                <a:latin typeface="Arial"/>
              </a:rPr>
              <a:t>JLS</a:t>
            </a:r>
          </a:p>
          <a:p>
            <a:pPr algn="ctr"/>
            <a:endParaRPr lang="en-GB" sz="1100" spc="-1" dirty="0">
              <a:uFill>
                <a:solidFill>
                  <a:srgbClr val="FFFFFF"/>
                </a:solidFill>
              </a:uFill>
              <a:latin typeface="Arial"/>
            </a:endParaRPr>
          </a:p>
        </p:txBody>
      </p:sp>
      <p:cxnSp>
        <p:nvCxnSpPr>
          <p:cNvPr id="68" name="Line 5">
            <a:extLst>
              <a:ext uri="{FF2B5EF4-FFF2-40B4-BE49-F238E27FC236}">
                <a16:creationId xmlns:a16="http://schemas.microsoft.com/office/drawing/2014/main" xmlns="" id="{3B1268BC-BE1E-493D-ACDF-B40639ABD7DA}"/>
              </a:ext>
            </a:extLst>
          </p:cNvPr>
          <p:cNvCxnSpPr>
            <a:cxnSpLocks/>
          </p:cNvCxnSpPr>
          <p:nvPr/>
        </p:nvCxnSpPr>
        <p:spPr>
          <a:xfrm flipH="1">
            <a:off x="2899814" y="1401913"/>
            <a:ext cx="1740916" cy="846469"/>
          </a:xfrm>
          <a:prstGeom prst="straightConnector1">
            <a:avLst/>
          </a:prstGeom>
          <a:ln>
            <a:solidFill>
              <a:srgbClr val="000000"/>
            </a:solidFill>
          </a:ln>
        </p:spPr>
      </p:cxnSp>
      <p:sp>
        <p:nvSpPr>
          <p:cNvPr id="3" name="Bultiņa: labā ar svītrām 2">
            <a:extLst>
              <a:ext uri="{FF2B5EF4-FFF2-40B4-BE49-F238E27FC236}">
                <a16:creationId xmlns:a16="http://schemas.microsoft.com/office/drawing/2014/main" xmlns="" id="{E2486E21-5F1C-4BFA-BF90-F746D4188746}"/>
              </a:ext>
            </a:extLst>
          </p:cNvPr>
          <p:cNvSpPr/>
          <p:nvPr/>
        </p:nvSpPr>
        <p:spPr>
          <a:xfrm>
            <a:off x="1569250" y="123549"/>
            <a:ext cx="3380415" cy="676159"/>
          </a:xfrm>
          <a:prstGeom prst="stripedRightArrow">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a:solidFill>
                  <a:schemeClr val="tx1"/>
                </a:solidFill>
              </a:rPr>
              <a:t>Valsts subsīdijas:</a:t>
            </a:r>
            <a:r>
              <a:rPr lang="en-GB" sz="1400" spc="-1" dirty="0">
                <a:solidFill>
                  <a:srgbClr val="C00000"/>
                </a:solidFill>
                <a:uFill>
                  <a:solidFill>
                    <a:srgbClr val="FFFFFF"/>
                  </a:solidFill>
                </a:uFill>
                <a:latin typeface="Arial"/>
                <a:ea typeface="Arial"/>
              </a:rPr>
              <a:t> </a:t>
            </a:r>
            <a:r>
              <a:rPr lang="lv-LV" sz="1400" dirty="0">
                <a:solidFill>
                  <a:schemeClr val="tx1"/>
                </a:solidFill>
              </a:rPr>
              <a:t>Pārtikas shēmas </a:t>
            </a:r>
          </a:p>
        </p:txBody>
      </p:sp>
    </p:spTree>
    <p:extLst>
      <p:ext uri="{BB962C8B-B14F-4D97-AF65-F5344CB8AC3E}">
        <p14:creationId xmlns:p14="http://schemas.microsoft.com/office/powerpoint/2010/main" val="2419784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06BAA60-7A97-4D82-BC37-E91FA727ACDA}"/>
              </a:ext>
            </a:extLst>
          </p:cNvPr>
          <p:cNvSpPr>
            <a:spLocks noGrp="1"/>
          </p:cNvSpPr>
          <p:nvPr>
            <p:ph type="title" idx="4294967295"/>
          </p:nvPr>
        </p:nvSpPr>
        <p:spPr>
          <a:xfrm>
            <a:off x="533400" y="49887"/>
            <a:ext cx="10200640" cy="1374929"/>
          </a:xfrm>
        </p:spPr>
        <p:txBody>
          <a:bodyPr>
            <a:noAutofit/>
          </a:bodyPr>
          <a:lstStyle/>
          <a:p>
            <a:pPr algn="ctr"/>
            <a:r>
              <a:rPr lang="lv-LV" sz="3200" b="1" dirty="0"/>
              <a:t>Lauku attīstības pasākumi </a:t>
            </a:r>
            <a:br>
              <a:rPr lang="lv-LV" sz="3200" b="1" dirty="0"/>
            </a:br>
            <a:r>
              <a:rPr lang="lv-LV" sz="3200" b="1" dirty="0"/>
              <a:t>pārejas periodā 2021.- 2022. gadā</a:t>
            </a:r>
          </a:p>
        </p:txBody>
      </p:sp>
      <p:graphicFrame>
        <p:nvGraphicFramePr>
          <p:cNvPr id="4" name="Table 4">
            <a:extLst>
              <a:ext uri="{FF2B5EF4-FFF2-40B4-BE49-F238E27FC236}">
                <a16:creationId xmlns:a16="http://schemas.microsoft.com/office/drawing/2014/main" xmlns="" id="{A124DA15-0B56-464A-9A1B-F8F52C3A2C98}"/>
              </a:ext>
            </a:extLst>
          </p:cNvPr>
          <p:cNvGraphicFramePr>
            <a:graphicFrameLocks noGrp="1"/>
          </p:cNvGraphicFramePr>
          <p:nvPr/>
        </p:nvGraphicFramePr>
        <p:xfrm>
          <a:off x="182880" y="1424816"/>
          <a:ext cx="11826240" cy="5180724"/>
        </p:xfrm>
        <a:graphic>
          <a:graphicData uri="http://schemas.openxmlformats.org/drawingml/2006/table">
            <a:tbl>
              <a:tblPr firstRow="1" bandRow="1">
                <a:tableStyleId>{5C22544A-7EE6-4342-B048-85BDC9FD1C3A}</a:tableStyleId>
              </a:tblPr>
              <a:tblGrid>
                <a:gridCol w="9167628">
                  <a:extLst>
                    <a:ext uri="{9D8B030D-6E8A-4147-A177-3AD203B41FA5}">
                      <a16:colId xmlns:a16="http://schemas.microsoft.com/office/drawing/2014/main" xmlns="" val="1719332914"/>
                    </a:ext>
                  </a:extLst>
                </a:gridCol>
                <a:gridCol w="2658612">
                  <a:extLst>
                    <a:ext uri="{9D8B030D-6E8A-4147-A177-3AD203B41FA5}">
                      <a16:colId xmlns:a16="http://schemas.microsoft.com/office/drawing/2014/main" xmlns="" val="3086663370"/>
                    </a:ext>
                  </a:extLst>
                </a:gridCol>
              </a:tblGrid>
              <a:tr h="453612">
                <a:tc>
                  <a:txBody>
                    <a:bodyPr/>
                    <a:lstStyle/>
                    <a:p>
                      <a:pPr algn="ctr"/>
                      <a:r>
                        <a:rPr lang="lv-LV" sz="2200" b="1" dirty="0">
                          <a:solidFill>
                            <a:schemeClr val="tx1"/>
                          </a:solidFill>
                        </a:rPr>
                        <a:t>Pasākums</a:t>
                      </a:r>
                    </a:p>
                  </a:txBody>
                  <a:tcPr/>
                </a:tc>
                <a:tc>
                  <a:txBody>
                    <a:bodyPr/>
                    <a:lstStyle/>
                    <a:p>
                      <a:pPr algn="ctr"/>
                      <a:r>
                        <a:rPr lang="lv-LV" sz="2200" b="1" dirty="0" err="1">
                          <a:solidFill>
                            <a:schemeClr val="tx1"/>
                          </a:solidFill>
                        </a:rPr>
                        <a:t>Milj.EUR</a:t>
                      </a:r>
                      <a:r>
                        <a:rPr lang="lv-LV" sz="2200" b="1" dirty="0">
                          <a:solidFill>
                            <a:schemeClr val="tx1"/>
                          </a:solidFill>
                        </a:rPr>
                        <a:t> </a:t>
                      </a:r>
                      <a:r>
                        <a:rPr lang="lv-LV" sz="2200" b="1" dirty="0">
                          <a:solidFill>
                            <a:srgbClr val="C00000"/>
                          </a:solidFill>
                        </a:rPr>
                        <a:t>(indikatīvi)</a:t>
                      </a:r>
                    </a:p>
                  </a:txBody>
                  <a:tcPr/>
                </a:tc>
                <a:extLst>
                  <a:ext uri="{0D108BD9-81ED-4DB2-BD59-A6C34878D82A}">
                    <a16:rowId xmlns:a16="http://schemas.microsoft.com/office/drawing/2014/main" xmlns="" val="937384303"/>
                  </a:ext>
                </a:extLst>
              </a:tr>
              <a:tr h="368700">
                <a:tc>
                  <a:txBody>
                    <a:bodyPr/>
                    <a:lstStyle/>
                    <a:p>
                      <a:pPr>
                        <a:lnSpc>
                          <a:spcPct val="100000"/>
                        </a:lnSpc>
                        <a:spcBef>
                          <a:spcPts val="0"/>
                        </a:spcBef>
                      </a:pPr>
                      <a:r>
                        <a:rPr lang="lv-LV" sz="2200" dirty="0"/>
                        <a:t>M01 Zināšanu pārnese un informācijas pasākumi</a:t>
                      </a:r>
                    </a:p>
                  </a:txBody>
                  <a:tcPr/>
                </a:tc>
                <a:tc>
                  <a:txBody>
                    <a:bodyPr/>
                    <a:lstStyle/>
                    <a:p>
                      <a:pPr algn="ctr">
                        <a:lnSpc>
                          <a:spcPct val="100000"/>
                        </a:lnSpc>
                        <a:spcBef>
                          <a:spcPts val="0"/>
                        </a:spcBef>
                      </a:pPr>
                      <a:r>
                        <a:rPr lang="lv-LV" sz="2200" dirty="0"/>
                        <a:t>10</a:t>
                      </a:r>
                    </a:p>
                  </a:txBody>
                  <a:tcPr/>
                </a:tc>
                <a:extLst>
                  <a:ext uri="{0D108BD9-81ED-4DB2-BD59-A6C34878D82A}">
                    <a16:rowId xmlns:a16="http://schemas.microsoft.com/office/drawing/2014/main" xmlns="" val="201063568"/>
                  </a:ext>
                </a:extLst>
              </a:tr>
              <a:tr h="409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200" dirty="0"/>
                        <a:t>M04 Ieguldījumi materiālajos aktīvos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200" dirty="0"/>
                        <a:t>266</a:t>
                      </a:r>
                    </a:p>
                  </a:txBody>
                  <a:tcPr/>
                </a:tc>
                <a:extLst>
                  <a:ext uri="{0D108BD9-81ED-4DB2-BD59-A6C34878D82A}">
                    <a16:rowId xmlns:a16="http://schemas.microsoft.com/office/drawing/2014/main" xmlns="" val="2159886410"/>
                  </a:ext>
                </a:extLst>
              </a:tr>
              <a:tr h="389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200" dirty="0"/>
                        <a:t>M06 Lauku saimniecību un uzņēmējdarbības attīstība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200" dirty="0"/>
                        <a:t>27</a:t>
                      </a:r>
                    </a:p>
                  </a:txBody>
                  <a:tcPr/>
                </a:tc>
                <a:extLst>
                  <a:ext uri="{0D108BD9-81ED-4DB2-BD59-A6C34878D82A}">
                    <a16:rowId xmlns:a16="http://schemas.microsoft.com/office/drawing/2014/main" xmlns="" val="706916301"/>
                  </a:ext>
                </a:extLst>
              </a:tr>
              <a:tr h="389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200" dirty="0"/>
                        <a:t>M08 Ieguldījumi meža platību paplašināšanā un meža dzīvotspējas uzlabošanā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200" dirty="0"/>
                        <a:t>11</a:t>
                      </a:r>
                    </a:p>
                  </a:txBody>
                  <a:tcPr/>
                </a:tc>
                <a:extLst>
                  <a:ext uri="{0D108BD9-81ED-4DB2-BD59-A6C34878D82A}">
                    <a16:rowId xmlns:a16="http://schemas.microsoft.com/office/drawing/2014/main" xmlns="" val="4147793989"/>
                  </a:ext>
                </a:extLst>
              </a:tr>
              <a:tr h="287420">
                <a:tc>
                  <a:txBody>
                    <a:bodyPr/>
                    <a:lstStyle/>
                    <a:p>
                      <a:pPr algn="just">
                        <a:lnSpc>
                          <a:spcPct val="100000"/>
                        </a:lnSpc>
                        <a:spcBef>
                          <a:spcPts val="0"/>
                        </a:spcBef>
                        <a:spcAft>
                          <a:spcPts val="0"/>
                        </a:spcAft>
                      </a:pPr>
                      <a:r>
                        <a:rPr lang="lv-LV" sz="2200" kern="1200" dirty="0">
                          <a:solidFill>
                            <a:schemeClr val="dk1"/>
                          </a:solidFill>
                          <a:latin typeface="+mn-lt"/>
                          <a:ea typeface="+mn-ea"/>
                          <a:cs typeface="+mn-cs"/>
                        </a:rPr>
                        <a:t>M09 Ražotāju grupu un organizāciju izveide</a:t>
                      </a:r>
                    </a:p>
                  </a:txBody>
                  <a:tcPr marL="68580" marR="68580" marT="0" marB="0"/>
                </a:tc>
                <a:tc>
                  <a:txBody>
                    <a:bodyPr/>
                    <a:lstStyle/>
                    <a:p>
                      <a:pPr algn="ctr">
                        <a:lnSpc>
                          <a:spcPct val="100000"/>
                        </a:lnSpc>
                        <a:spcBef>
                          <a:spcPts val="0"/>
                        </a:spcBef>
                      </a:pPr>
                      <a:r>
                        <a:rPr lang="lv-LV" sz="2200" dirty="0"/>
                        <a:t>1</a:t>
                      </a:r>
                    </a:p>
                  </a:txBody>
                  <a:tcPr/>
                </a:tc>
                <a:extLst>
                  <a:ext uri="{0D108BD9-81ED-4DB2-BD59-A6C34878D82A}">
                    <a16:rowId xmlns:a16="http://schemas.microsoft.com/office/drawing/2014/main" xmlns="" val="2014093883"/>
                  </a:ext>
                </a:extLst>
              </a:tr>
              <a:tr h="409340">
                <a:tc>
                  <a:txBody>
                    <a:bodyPr/>
                    <a:lstStyle/>
                    <a:p>
                      <a:pPr>
                        <a:lnSpc>
                          <a:spcPct val="100000"/>
                        </a:lnSpc>
                        <a:spcBef>
                          <a:spcPts val="0"/>
                        </a:spcBef>
                      </a:pPr>
                      <a:r>
                        <a:rPr lang="lv-LV" sz="2200" dirty="0"/>
                        <a:t>M10 Agrovide un klimats</a:t>
                      </a:r>
                    </a:p>
                  </a:txBody>
                  <a:tcPr/>
                </a:tc>
                <a:tc>
                  <a:txBody>
                    <a:bodyPr/>
                    <a:lstStyle/>
                    <a:p>
                      <a:pPr algn="ctr">
                        <a:lnSpc>
                          <a:spcPct val="100000"/>
                        </a:lnSpc>
                        <a:spcBef>
                          <a:spcPts val="0"/>
                        </a:spcBef>
                      </a:pPr>
                      <a:r>
                        <a:rPr lang="lv-LV" sz="2200" dirty="0"/>
                        <a:t>33,2</a:t>
                      </a:r>
                    </a:p>
                  </a:txBody>
                  <a:tcPr/>
                </a:tc>
                <a:extLst>
                  <a:ext uri="{0D108BD9-81ED-4DB2-BD59-A6C34878D82A}">
                    <a16:rowId xmlns:a16="http://schemas.microsoft.com/office/drawing/2014/main" xmlns="" val="261378816"/>
                  </a:ext>
                </a:extLst>
              </a:tr>
              <a:tr h="409340">
                <a:tc>
                  <a:txBody>
                    <a:bodyPr/>
                    <a:lstStyle/>
                    <a:p>
                      <a:pPr>
                        <a:lnSpc>
                          <a:spcPct val="100000"/>
                        </a:lnSpc>
                        <a:spcBef>
                          <a:spcPts val="0"/>
                        </a:spcBef>
                      </a:pPr>
                      <a:r>
                        <a:rPr lang="lv-LV" sz="2200" dirty="0"/>
                        <a:t>M11 Bioloģiskā lauksaimniecība</a:t>
                      </a:r>
                    </a:p>
                  </a:txBody>
                  <a:tcPr/>
                </a:tc>
                <a:tc>
                  <a:txBody>
                    <a:bodyPr/>
                    <a:lstStyle/>
                    <a:p>
                      <a:pPr algn="ctr">
                        <a:lnSpc>
                          <a:spcPct val="100000"/>
                        </a:lnSpc>
                        <a:spcBef>
                          <a:spcPts val="0"/>
                        </a:spcBef>
                      </a:pPr>
                      <a:r>
                        <a:rPr lang="lv-LV" sz="2200" dirty="0"/>
                        <a:t>70</a:t>
                      </a:r>
                    </a:p>
                  </a:txBody>
                  <a:tcPr/>
                </a:tc>
                <a:extLst>
                  <a:ext uri="{0D108BD9-81ED-4DB2-BD59-A6C34878D82A}">
                    <a16:rowId xmlns:a16="http://schemas.microsoft.com/office/drawing/2014/main" xmlns="" val="1770406705"/>
                  </a:ext>
                </a:extLst>
              </a:tr>
              <a:tr h="409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200" dirty="0"/>
                        <a:t>M12 Kompensācijas maksājums par NATURA 2000 mežu teritorijām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200" dirty="0"/>
                        <a:t>12</a:t>
                      </a:r>
                    </a:p>
                  </a:txBody>
                  <a:tcPr/>
                </a:tc>
                <a:extLst>
                  <a:ext uri="{0D108BD9-81ED-4DB2-BD59-A6C34878D82A}">
                    <a16:rowId xmlns:a16="http://schemas.microsoft.com/office/drawing/2014/main" xmlns="" val="1406835302"/>
                  </a:ext>
                </a:extLst>
              </a:tr>
              <a:tr h="399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200" dirty="0"/>
                        <a:t>M16 Sadarbība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200" dirty="0"/>
                        <a:t>10</a:t>
                      </a:r>
                    </a:p>
                  </a:txBody>
                  <a:tcPr/>
                </a:tc>
                <a:extLst>
                  <a:ext uri="{0D108BD9-81ED-4DB2-BD59-A6C34878D82A}">
                    <a16:rowId xmlns:a16="http://schemas.microsoft.com/office/drawing/2014/main" xmlns="" val="90645779"/>
                  </a:ext>
                </a:extLst>
              </a:tr>
              <a:tr h="378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200" dirty="0"/>
                        <a:t>M17 Ražas, dzīvnieku un augu apdrošināšanas prēmija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200" dirty="0"/>
                        <a:t>20</a:t>
                      </a:r>
                    </a:p>
                  </a:txBody>
                  <a:tcPr/>
                </a:tc>
                <a:extLst>
                  <a:ext uri="{0D108BD9-81ED-4DB2-BD59-A6C34878D82A}">
                    <a16:rowId xmlns:a16="http://schemas.microsoft.com/office/drawing/2014/main" xmlns="" val="2389274596"/>
                  </a:ext>
                </a:extLst>
              </a:tr>
              <a:tr h="459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200" dirty="0"/>
                        <a:t>M20 LEADER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200" dirty="0"/>
                        <a:t>19,5</a:t>
                      </a:r>
                    </a:p>
                  </a:txBody>
                  <a:tcPr/>
                </a:tc>
                <a:extLst>
                  <a:ext uri="{0D108BD9-81ED-4DB2-BD59-A6C34878D82A}">
                    <a16:rowId xmlns:a16="http://schemas.microsoft.com/office/drawing/2014/main" xmlns="" val="1839247545"/>
                  </a:ext>
                </a:extLst>
              </a:tr>
            </a:tbl>
          </a:graphicData>
        </a:graphic>
      </p:graphicFrame>
      <p:sp>
        <p:nvSpPr>
          <p:cNvPr id="2" name="Rectangle 1">
            <a:extLst>
              <a:ext uri="{FF2B5EF4-FFF2-40B4-BE49-F238E27FC236}">
                <a16:creationId xmlns:a16="http://schemas.microsoft.com/office/drawing/2014/main" xmlns="" id="{0110E4E2-C200-4656-998F-4CA1D1A956E7}"/>
              </a:ext>
            </a:extLst>
          </p:cNvPr>
          <p:cNvSpPr/>
          <p:nvPr/>
        </p:nvSpPr>
        <p:spPr>
          <a:xfrm>
            <a:off x="8788400" y="66468"/>
            <a:ext cx="3220720" cy="134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t>Turpina darboties esošā Lauku attīstības programma un pasākumi</a:t>
            </a:r>
          </a:p>
        </p:txBody>
      </p:sp>
    </p:spTree>
    <p:extLst>
      <p:ext uri="{BB962C8B-B14F-4D97-AF65-F5344CB8AC3E}">
        <p14:creationId xmlns:p14="http://schemas.microsoft.com/office/powerpoint/2010/main" val="3468700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xmlns="" id="{4E6C669F-B08E-46FE-81F1-62A0F2D3DAB5}"/>
              </a:ext>
            </a:extLst>
          </p:cNvPr>
          <p:cNvSpPr txBox="1">
            <a:spLocks/>
          </p:cNvSpPr>
          <p:nvPr/>
        </p:nvSpPr>
        <p:spPr>
          <a:xfrm>
            <a:off x="737118" y="112265"/>
            <a:ext cx="10776858" cy="5213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800" b="1" dirty="0"/>
              <a:t>Ieguldījumi lauku saimniecībās pārejas periodā </a:t>
            </a:r>
          </a:p>
          <a:p>
            <a:pPr algn="ctr"/>
            <a:r>
              <a:rPr lang="lv-LV" sz="2800" b="1" dirty="0"/>
              <a:t>(93 + 10 no TM+ </a:t>
            </a:r>
            <a:r>
              <a:rPr lang="lv-LV" sz="2800" b="1" dirty="0">
                <a:solidFill>
                  <a:srgbClr val="9900CC"/>
                </a:solidFill>
              </a:rPr>
              <a:t>ERI 61 milj. EUR)</a:t>
            </a:r>
          </a:p>
        </p:txBody>
      </p:sp>
      <p:sp>
        <p:nvSpPr>
          <p:cNvPr id="6" name="Taisnstūris ar noapaļotiem stūriem 72">
            <a:extLst>
              <a:ext uri="{FF2B5EF4-FFF2-40B4-BE49-F238E27FC236}">
                <a16:creationId xmlns:a16="http://schemas.microsoft.com/office/drawing/2014/main" xmlns="" id="{ED1B764B-EBC4-4D80-A428-90817D98FA47}"/>
              </a:ext>
            </a:extLst>
          </p:cNvPr>
          <p:cNvSpPr/>
          <p:nvPr/>
        </p:nvSpPr>
        <p:spPr>
          <a:xfrm>
            <a:off x="3922428" y="672487"/>
            <a:ext cx="7246313" cy="883704"/>
          </a:xfrm>
          <a:prstGeom prst="roundRect">
            <a:avLst/>
          </a:prstGeom>
          <a:solidFill>
            <a:srgbClr val="4472C4">
              <a:lumMod val="20000"/>
              <a:lumOff val="80000"/>
            </a:srgbClr>
          </a:solidFill>
          <a:ln w="12700" cap="flat" cmpd="sng" algn="ctr">
            <a:solidFill>
              <a:srgbClr val="002060"/>
            </a:solidFill>
            <a:prstDash val="solid"/>
            <a:miter lim="800000"/>
          </a:ln>
          <a:effectLst/>
        </p:spPr>
        <p:txBody>
          <a:bodyPr rtlCol="0" anchor="ctr"/>
          <a:lstStyle/>
          <a:p>
            <a:pPr algn="ctr">
              <a:tabLst>
                <a:tab pos="804863" algn="l"/>
              </a:tabLst>
              <a:defRPr/>
            </a:pPr>
            <a:r>
              <a:rPr lang="lv-LV" sz="2000" b="1" kern="0" dirty="0">
                <a:solidFill>
                  <a:prstClr val="black"/>
                </a:solidFill>
                <a:latin typeface="Calibri" panose="020F0502020204030204"/>
              </a:rPr>
              <a:t>Būvniecība, tehnikas/aprīkojuma iegāde</a:t>
            </a:r>
          </a:p>
          <a:p>
            <a:pPr algn="ctr">
              <a:defRPr/>
            </a:pPr>
            <a:r>
              <a:rPr lang="lv-LV" sz="1600" b="1" kern="0" dirty="0" err="1">
                <a:solidFill>
                  <a:srgbClr val="C00000"/>
                </a:solidFill>
                <a:latin typeface="Calibri" panose="020F0502020204030204"/>
              </a:rPr>
              <a:t>Max</a:t>
            </a:r>
            <a:r>
              <a:rPr lang="lv-LV" sz="1600" b="1" kern="0" dirty="0">
                <a:solidFill>
                  <a:srgbClr val="C00000"/>
                </a:solidFill>
                <a:latin typeface="Calibri" panose="020F0502020204030204"/>
              </a:rPr>
              <a:t> publiskais attiecināmo izmaksu apmērs 1 000 000 EUR, būvniecībā var palielināt līdz 2 000 000 EUR, par summu, kas nomaksāta nodokļos</a:t>
            </a:r>
          </a:p>
        </p:txBody>
      </p:sp>
      <p:grpSp>
        <p:nvGrpSpPr>
          <p:cNvPr id="7" name="Grupa 2">
            <a:extLst>
              <a:ext uri="{FF2B5EF4-FFF2-40B4-BE49-F238E27FC236}">
                <a16:creationId xmlns:a16="http://schemas.microsoft.com/office/drawing/2014/main" xmlns="" id="{1619965A-BD39-4A57-9120-2E0F0B14CA43}"/>
              </a:ext>
            </a:extLst>
          </p:cNvPr>
          <p:cNvGrpSpPr/>
          <p:nvPr/>
        </p:nvGrpSpPr>
        <p:grpSpPr>
          <a:xfrm>
            <a:off x="1621653" y="2473784"/>
            <a:ext cx="4051981" cy="2436110"/>
            <a:chOff x="4515080" y="-241725"/>
            <a:chExt cx="4598673" cy="4158789"/>
          </a:xfrm>
        </p:grpSpPr>
        <p:sp>
          <p:nvSpPr>
            <p:cNvPr id="8" name="TextBox 7">
              <a:extLst>
                <a:ext uri="{FF2B5EF4-FFF2-40B4-BE49-F238E27FC236}">
                  <a16:creationId xmlns:a16="http://schemas.microsoft.com/office/drawing/2014/main" xmlns="" id="{244950ED-3C5E-4DD2-A149-BDFFCC7FD2CD}"/>
                </a:ext>
              </a:extLst>
            </p:cNvPr>
            <p:cNvSpPr txBox="1"/>
            <p:nvPr/>
          </p:nvSpPr>
          <p:spPr>
            <a:xfrm>
              <a:off x="4515080" y="-241725"/>
              <a:ext cx="4585498" cy="1367577"/>
            </a:xfrm>
            <a:prstGeom prst="rect">
              <a:avLst/>
            </a:prstGeom>
            <a:solidFill>
              <a:srgbClr val="ED7D31">
                <a:lumMod val="40000"/>
                <a:lumOff val="60000"/>
              </a:srgbClr>
            </a:solidFill>
            <a:ln>
              <a:solidFill>
                <a:srgbClr val="ED7D31">
                  <a:lumMod val="40000"/>
                  <a:lumOff val="60000"/>
                </a:srgbClr>
              </a:solidFill>
            </a:ln>
            <a:effectLst/>
          </p:spPr>
          <p:txBody>
            <a:bodyPr spcFirstLastPara="0" vert="horz" wrap="square" lIns="38100" tIns="25400" rIns="38100" bIns="25400" numCol="1" spcCol="1270" anchor="ctr" anchorCtr="0">
              <a:noAutofit/>
            </a:bodyPr>
            <a:lstStyle/>
            <a:p>
              <a:pPr algn="ctr" defTabSz="889018">
                <a:spcBef>
                  <a:spcPct val="0"/>
                </a:spcBef>
                <a:defRPr/>
              </a:pPr>
              <a:r>
                <a:rPr lang="lv-LV" sz="1714" b="1" kern="0" dirty="0">
                  <a:solidFill>
                    <a:prstClr val="black"/>
                  </a:solidFill>
                  <a:latin typeface="Calibri" panose="020F0502020204030204"/>
                </a:rPr>
                <a:t>Apgrozījums</a:t>
              </a:r>
              <a:r>
                <a:rPr lang="lv-LV" sz="1714" b="1" kern="0" dirty="0">
                  <a:solidFill>
                    <a:prstClr val="black">
                      <a:hueOff val="0"/>
                      <a:satOff val="0"/>
                      <a:lumOff val="0"/>
                      <a:alphaOff val="0"/>
                    </a:prstClr>
                  </a:solidFill>
                  <a:latin typeface="Calibri" panose="020F0502020204030204"/>
                </a:rPr>
                <a:t> 70 001 – 350 000 EUR </a:t>
              </a:r>
            </a:p>
            <a:p>
              <a:pPr algn="ctr" defTabSz="889018">
                <a:spcBef>
                  <a:spcPct val="0"/>
                </a:spcBef>
                <a:defRPr/>
              </a:pPr>
              <a:r>
                <a:rPr lang="lv-LV" sz="1714" b="1" kern="0" dirty="0">
                  <a:solidFill>
                    <a:prstClr val="black"/>
                  </a:solidFill>
                  <a:latin typeface="Calibri" panose="020F0502020204030204"/>
                </a:rPr>
                <a:t> (</a:t>
              </a:r>
              <a:r>
                <a:rPr lang="lv-LV" sz="1714" b="1" kern="0" dirty="0" err="1">
                  <a:solidFill>
                    <a:prstClr val="black"/>
                  </a:solidFill>
                  <a:latin typeface="Calibri" panose="020F0502020204030204"/>
                </a:rPr>
                <a:t>saimniec.skaits</a:t>
              </a:r>
              <a:r>
                <a:rPr lang="lv-LV" sz="1714" b="1" kern="0" dirty="0">
                  <a:solidFill>
                    <a:prstClr val="black"/>
                  </a:solidFill>
                  <a:latin typeface="Calibri" panose="020F0502020204030204"/>
                </a:rPr>
                <a:t> ~1 190 )</a:t>
              </a:r>
            </a:p>
            <a:p>
              <a:pPr algn="ctr" defTabSz="889018">
                <a:spcBef>
                  <a:spcPct val="0"/>
                </a:spcBef>
                <a:defRPr/>
              </a:pPr>
              <a:r>
                <a:rPr lang="lv-LV" sz="1714" b="1" kern="0" dirty="0">
                  <a:solidFill>
                    <a:prstClr val="black"/>
                  </a:solidFill>
                  <a:latin typeface="Calibri" panose="020F0502020204030204"/>
                </a:rPr>
                <a:t>(30 milj. + </a:t>
              </a:r>
              <a:r>
                <a:rPr lang="lv-LV" sz="1714" b="1" kern="0" dirty="0">
                  <a:solidFill>
                    <a:srgbClr val="9900CC"/>
                  </a:solidFill>
                  <a:latin typeface="Calibri" panose="020F0502020204030204"/>
                </a:rPr>
                <a:t>ERI 10 milj. EUR +</a:t>
              </a:r>
              <a:r>
                <a:rPr lang="lv-LV" sz="1714" b="1" kern="0" dirty="0">
                  <a:solidFill>
                    <a:srgbClr val="FF0000"/>
                  </a:solidFill>
                  <a:latin typeface="Calibri" panose="020F0502020204030204"/>
                </a:rPr>
                <a:t>10 no TM</a:t>
              </a:r>
              <a:r>
                <a:rPr lang="lv-LV" sz="1714" b="1" kern="0" dirty="0">
                  <a:solidFill>
                    <a:prstClr val="black"/>
                  </a:solidFill>
                  <a:latin typeface="Calibri" panose="020F0502020204030204"/>
                </a:rPr>
                <a:t>)</a:t>
              </a:r>
              <a:endParaRPr lang="lv-LV" sz="1714" b="1" kern="0" dirty="0">
                <a:solidFill>
                  <a:srgbClr val="C00000"/>
                </a:solidFill>
                <a:latin typeface="Calibri" panose="020F0502020204030204"/>
              </a:endParaRPr>
            </a:p>
          </p:txBody>
        </p:sp>
        <p:grpSp>
          <p:nvGrpSpPr>
            <p:cNvPr id="9" name="Grupa 1">
              <a:extLst>
                <a:ext uri="{FF2B5EF4-FFF2-40B4-BE49-F238E27FC236}">
                  <a16:creationId xmlns:a16="http://schemas.microsoft.com/office/drawing/2014/main" xmlns="" id="{BA669CCC-A6D9-4A64-993F-23F17D5AFF59}"/>
                </a:ext>
              </a:extLst>
            </p:cNvPr>
            <p:cNvGrpSpPr/>
            <p:nvPr/>
          </p:nvGrpSpPr>
          <p:grpSpPr>
            <a:xfrm>
              <a:off x="4515080" y="1247867"/>
              <a:ext cx="4598673" cy="2669197"/>
              <a:chOff x="4515080" y="1247867"/>
              <a:chExt cx="4598673" cy="2669197"/>
            </a:xfrm>
          </p:grpSpPr>
          <p:sp>
            <p:nvSpPr>
              <p:cNvPr id="10" name="TextBox 9">
                <a:extLst>
                  <a:ext uri="{FF2B5EF4-FFF2-40B4-BE49-F238E27FC236}">
                    <a16:creationId xmlns:a16="http://schemas.microsoft.com/office/drawing/2014/main" xmlns="" id="{AE19E7CB-7DB8-4B85-98A5-09B44B35D576}"/>
                  </a:ext>
                </a:extLst>
              </p:cNvPr>
              <p:cNvSpPr txBox="1"/>
              <p:nvPr/>
            </p:nvSpPr>
            <p:spPr>
              <a:xfrm>
                <a:off x="4528255" y="2774743"/>
                <a:ext cx="4585498" cy="1142321"/>
              </a:xfrm>
              <a:prstGeom prst="rect">
                <a:avLst/>
              </a:prstGeom>
              <a:solidFill>
                <a:srgbClr val="ED7D31">
                  <a:lumMod val="40000"/>
                  <a:lumOff val="60000"/>
                </a:srgbClr>
              </a:solidFill>
              <a:ln>
                <a:noFill/>
              </a:ln>
              <a:effectLst/>
            </p:spPr>
            <p:txBody>
              <a:bodyPr spcFirstLastPara="0" vert="horz" wrap="square" lIns="38100" tIns="25400" rIns="38100" bIns="25400" numCol="1" spcCol="1270" anchor="ctr" anchorCtr="0">
                <a:noAutofit/>
              </a:bodyPr>
              <a:lstStyle/>
              <a:p>
                <a:pPr algn="ctr" defTabSz="889018">
                  <a:lnSpc>
                    <a:spcPct val="90000"/>
                  </a:lnSpc>
                  <a:spcBef>
                    <a:spcPct val="0"/>
                  </a:spcBef>
                  <a:spcAft>
                    <a:spcPct val="35000"/>
                  </a:spcAft>
                  <a:defRPr/>
                </a:pPr>
                <a:r>
                  <a:rPr lang="lv-LV" sz="1714" b="1" kern="0" dirty="0">
                    <a:solidFill>
                      <a:prstClr val="black">
                        <a:hueOff val="0"/>
                        <a:satOff val="0"/>
                        <a:lumOff val="0"/>
                        <a:alphaOff val="0"/>
                      </a:prstClr>
                    </a:solidFill>
                    <a:latin typeface="Calibri" panose="020F0502020204030204"/>
                  </a:rPr>
                  <a:t>Atzītās kooperatīvās sabiedrības</a:t>
                </a:r>
              </a:p>
              <a:p>
                <a:pPr algn="ctr" defTabSz="889018">
                  <a:lnSpc>
                    <a:spcPct val="90000"/>
                  </a:lnSpc>
                  <a:spcBef>
                    <a:spcPct val="0"/>
                  </a:spcBef>
                  <a:spcAft>
                    <a:spcPct val="35000"/>
                  </a:spcAft>
                  <a:defRPr/>
                </a:pPr>
                <a:r>
                  <a:rPr lang="lv-LV" sz="1714" b="1" kern="0" dirty="0">
                    <a:solidFill>
                      <a:prstClr val="black">
                        <a:hueOff val="0"/>
                        <a:satOff val="0"/>
                        <a:lumOff val="0"/>
                        <a:alphaOff val="0"/>
                      </a:prstClr>
                    </a:solidFill>
                    <a:latin typeface="Calibri" panose="020F0502020204030204"/>
                  </a:rPr>
                  <a:t>(10 milj. EUR)</a:t>
                </a:r>
                <a:endParaRPr lang="lv-LV" sz="1714" b="1" kern="0" dirty="0">
                  <a:solidFill>
                    <a:srgbClr val="C00000"/>
                  </a:solidFill>
                  <a:latin typeface="Calibri" panose="020F0502020204030204"/>
                </a:endParaRPr>
              </a:p>
            </p:txBody>
          </p:sp>
          <p:sp>
            <p:nvSpPr>
              <p:cNvPr id="11" name="Taisnstūris ar noapaļotiem stūriem 93">
                <a:extLst>
                  <a:ext uri="{FF2B5EF4-FFF2-40B4-BE49-F238E27FC236}">
                    <a16:creationId xmlns:a16="http://schemas.microsoft.com/office/drawing/2014/main" xmlns="" id="{5D2B6224-3385-4F46-8E8A-E7EB30BCA890}"/>
                  </a:ext>
                </a:extLst>
              </p:cNvPr>
              <p:cNvSpPr/>
              <p:nvPr/>
            </p:nvSpPr>
            <p:spPr>
              <a:xfrm>
                <a:off x="4515080" y="1247867"/>
                <a:ext cx="4585498" cy="1417009"/>
              </a:xfrm>
              <a:prstGeom prst="rect">
                <a:avLst/>
              </a:prstGeom>
              <a:solidFill>
                <a:srgbClr val="ED7D31">
                  <a:lumMod val="40000"/>
                  <a:lumOff val="60000"/>
                </a:srgbClr>
              </a:solidFill>
              <a:ln w="12700" cap="flat" cmpd="sng" algn="ctr">
                <a:solidFill>
                  <a:srgbClr val="ED7D31">
                    <a:lumMod val="40000"/>
                    <a:lumOff val="60000"/>
                  </a:srgbClr>
                </a:solidFill>
                <a:prstDash val="solid"/>
                <a:miter lim="800000"/>
              </a:ln>
              <a:effectLst/>
            </p:spPr>
            <p:txBody>
              <a:bodyPr anchor="ctr"/>
              <a:lstStyle/>
              <a:p>
                <a:pPr algn="ctr">
                  <a:defRPr/>
                </a:pPr>
                <a:r>
                  <a:rPr lang="lv-LV" sz="1714" b="1" kern="0" dirty="0">
                    <a:solidFill>
                      <a:prstClr val="black"/>
                    </a:solidFill>
                    <a:latin typeface="Calibri" panose="020F0502020204030204"/>
                  </a:rPr>
                  <a:t>Apgrozījums</a:t>
                </a:r>
                <a:r>
                  <a:rPr lang="lv-LV" sz="1714" b="1" kern="0" dirty="0">
                    <a:solidFill>
                      <a:prstClr val="black">
                        <a:hueOff val="0"/>
                        <a:satOff val="0"/>
                        <a:lumOff val="0"/>
                        <a:alphaOff val="0"/>
                      </a:prstClr>
                    </a:solidFill>
                    <a:latin typeface="Calibri" panose="020F0502020204030204"/>
                  </a:rPr>
                  <a:t> virs 350 001 EUR </a:t>
                </a:r>
              </a:p>
              <a:p>
                <a:pPr algn="ctr">
                  <a:defRPr/>
                </a:pPr>
                <a:r>
                  <a:rPr lang="lv-LV" sz="1714" b="1" kern="0" dirty="0">
                    <a:solidFill>
                      <a:prstClr val="black"/>
                    </a:solidFill>
                    <a:latin typeface="Calibri" panose="020F0502020204030204"/>
                  </a:rPr>
                  <a:t>(</a:t>
                </a:r>
                <a:r>
                  <a:rPr lang="lv-LV" sz="1714" b="1" kern="0" dirty="0" err="1">
                    <a:solidFill>
                      <a:prstClr val="black"/>
                    </a:solidFill>
                    <a:latin typeface="Calibri" panose="020F0502020204030204"/>
                  </a:rPr>
                  <a:t>saimniec.skaits</a:t>
                </a:r>
                <a:r>
                  <a:rPr lang="lv-LV" sz="1714" b="1" kern="0" dirty="0">
                    <a:solidFill>
                      <a:prstClr val="black"/>
                    </a:solidFill>
                    <a:latin typeface="Calibri" panose="020F0502020204030204"/>
                  </a:rPr>
                  <a:t> ~740)</a:t>
                </a:r>
              </a:p>
              <a:p>
                <a:pPr algn="ctr">
                  <a:defRPr/>
                </a:pPr>
                <a:r>
                  <a:rPr lang="lv-LV" sz="1714" b="1" kern="0" dirty="0">
                    <a:solidFill>
                      <a:prstClr val="black"/>
                    </a:solidFill>
                    <a:latin typeface="Calibri" panose="020F0502020204030204"/>
                  </a:rPr>
                  <a:t>(24 milj. + </a:t>
                </a:r>
                <a:r>
                  <a:rPr lang="lv-LV" sz="1714" b="1" kern="0" dirty="0">
                    <a:solidFill>
                      <a:srgbClr val="9900CC"/>
                    </a:solidFill>
                    <a:latin typeface="Calibri" panose="020F0502020204030204"/>
                  </a:rPr>
                  <a:t>ERI 51 milj. EUR</a:t>
                </a:r>
                <a:r>
                  <a:rPr lang="lv-LV" sz="1714" b="1" kern="0" dirty="0">
                    <a:solidFill>
                      <a:prstClr val="black"/>
                    </a:solidFill>
                    <a:latin typeface="Calibri" panose="020F0502020204030204"/>
                  </a:rPr>
                  <a:t>)</a:t>
                </a:r>
                <a:endParaRPr lang="lv-LV" sz="1714" b="1" kern="0" dirty="0">
                  <a:solidFill>
                    <a:srgbClr val="C00000"/>
                  </a:solidFill>
                  <a:latin typeface="Calibri" panose="020F0502020204030204"/>
                </a:endParaRPr>
              </a:p>
            </p:txBody>
          </p:sp>
        </p:grpSp>
      </p:grpSp>
      <p:sp>
        <p:nvSpPr>
          <p:cNvPr id="12" name="Rectangle 11">
            <a:extLst>
              <a:ext uri="{FF2B5EF4-FFF2-40B4-BE49-F238E27FC236}">
                <a16:creationId xmlns:a16="http://schemas.microsoft.com/office/drawing/2014/main" xmlns="" id="{D3CEE72F-E42C-496E-A972-45A091B4928F}"/>
              </a:ext>
            </a:extLst>
          </p:cNvPr>
          <p:cNvSpPr/>
          <p:nvPr/>
        </p:nvSpPr>
        <p:spPr>
          <a:xfrm>
            <a:off x="6187289" y="1712529"/>
            <a:ext cx="4981454" cy="1031873"/>
          </a:xfrm>
          <a:prstGeom prst="rect">
            <a:avLst/>
          </a:prstGeom>
          <a:solidFill>
            <a:srgbClr val="70AD47">
              <a:lumMod val="20000"/>
              <a:lumOff val="80000"/>
            </a:srgbClr>
          </a:solidFill>
          <a:ln w="19050" cap="flat" cmpd="sng" algn="ctr">
            <a:solidFill>
              <a:sysClr val="window" lastClr="FFFFFF"/>
            </a:solidFill>
            <a:prstDash val="solid"/>
            <a:miter lim="800000"/>
          </a:ln>
          <a:effectLst/>
        </p:spPr>
        <p:txBody>
          <a:bodyPr rtlCol="0" anchor="ctr"/>
          <a:lstStyle/>
          <a:p>
            <a:pPr algn="ctr">
              <a:defRPr/>
            </a:pPr>
            <a:r>
              <a:rPr lang="lv-LV" sz="2000" b="1" kern="0" dirty="0">
                <a:solidFill>
                  <a:prstClr val="black"/>
                </a:solidFill>
                <a:latin typeface="Calibri" panose="020F0502020204030204"/>
              </a:rPr>
              <a:t>Tiek saglabāts reģionalizācijas princips pēc VPM </a:t>
            </a:r>
          </a:p>
        </p:txBody>
      </p:sp>
      <p:sp>
        <p:nvSpPr>
          <p:cNvPr id="13" name="TextBox 12">
            <a:extLst>
              <a:ext uri="{FF2B5EF4-FFF2-40B4-BE49-F238E27FC236}">
                <a16:creationId xmlns:a16="http://schemas.microsoft.com/office/drawing/2014/main" xmlns="" id="{F0983A75-1A6B-4EF9-B3A9-A593ED467242}"/>
              </a:ext>
            </a:extLst>
          </p:cNvPr>
          <p:cNvSpPr txBox="1"/>
          <p:nvPr/>
        </p:nvSpPr>
        <p:spPr>
          <a:xfrm>
            <a:off x="1621653" y="1659139"/>
            <a:ext cx="4051980" cy="736833"/>
          </a:xfrm>
          <a:prstGeom prst="rect">
            <a:avLst/>
          </a:prstGeom>
          <a:solidFill>
            <a:srgbClr val="ED7D31">
              <a:lumMod val="40000"/>
              <a:lumOff val="60000"/>
            </a:srgbClr>
          </a:solidFill>
          <a:ln>
            <a:solidFill>
              <a:srgbClr val="ED7D31">
                <a:lumMod val="40000"/>
                <a:lumOff val="60000"/>
              </a:srgbClr>
            </a:solidFill>
          </a:ln>
          <a:effectLst/>
        </p:spPr>
        <p:txBody>
          <a:bodyPr spcFirstLastPara="0" vert="horz" wrap="square" lIns="38100" tIns="25400" rIns="38100" bIns="25400" numCol="1" spcCol="1270" anchor="ctr" anchorCtr="0">
            <a:noAutofit/>
          </a:bodyPr>
          <a:lstStyle/>
          <a:p>
            <a:pPr algn="ctr" defTabSz="889018">
              <a:spcBef>
                <a:spcPct val="0"/>
              </a:spcBef>
              <a:defRPr/>
            </a:pPr>
            <a:r>
              <a:rPr lang="lv-LV" sz="1714" b="1" kern="0" dirty="0">
                <a:solidFill>
                  <a:prstClr val="black"/>
                </a:solidFill>
                <a:latin typeface="Calibri" panose="020F0502020204030204"/>
              </a:rPr>
              <a:t>Apgrozījums</a:t>
            </a:r>
            <a:r>
              <a:rPr lang="lv-LV" sz="1714" b="1" kern="0" dirty="0">
                <a:solidFill>
                  <a:prstClr val="black">
                    <a:hueOff val="0"/>
                    <a:satOff val="0"/>
                    <a:lumOff val="0"/>
                    <a:alphaOff val="0"/>
                  </a:prstClr>
                </a:solidFill>
                <a:latin typeface="Calibri" panose="020F0502020204030204"/>
              </a:rPr>
              <a:t> 15 000 līdz 70 000 EUR </a:t>
            </a:r>
          </a:p>
          <a:p>
            <a:pPr algn="ctr" defTabSz="889018">
              <a:spcBef>
                <a:spcPct val="0"/>
              </a:spcBef>
              <a:defRPr/>
            </a:pPr>
            <a:r>
              <a:rPr lang="lv-LV" sz="1714" b="1" kern="0" dirty="0">
                <a:solidFill>
                  <a:prstClr val="black"/>
                </a:solidFill>
                <a:latin typeface="Calibri" panose="020F0502020204030204"/>
              </a:rPr>
              <a:t>(</a:t>
            </a:r>
            <a:r>
              <a:rPr lang="lv-LV" sz="1714" b="1" kern="0" dirty="0" err="1">
                <a:solidFill>
                  <a:prstClr val="black"/>
                </a:solidFill>
                <a:latin typeface="Calibri" panose="020F0502020204030204"/>
              </a:rPr>
              <a:t>saimniec.skaits</a:t>
            </a:r>
            <a:r>
              <a:rPr lang="lv-LV" sz="1714" b="1" kern="0" dirty="0">
                <a:solidFill>
                  <a:prstClr val="black"/>
                </a:solidFill>
                <a:latin typeface="Calibri" panose="020F0502020204030204"/>
              </a:rPr>
              <a:t> ~10 000)</a:t>
            </a:r>
          </a:p>
          <a:p>
            <a:pPr algn="ctr" defTabSz="889018">
              <a:spcBef>
                <a:spcPct val="0"/>
              </a:spcBef>
              <a:defRPr/>
            </a:pPr>
            <a:r>
              <a:rPr lang="lv-LV" sz="1714" b="1" kern="0" dirty="0">
                <a:solidFill>
                  <a:prstClr val="black"/>
                </a:solidFill>
                <a:latin typeface="Calibri" panose="020F0502020204030204"/>
              </a:rPr>
              <a:t>(30 milj. EUR)</a:t>
            </a:r>
            <a:endParaRPr lang="lv-LV" sz="1714" b="1" kern="0" dirty="0">
              <a:solidFill>
                <a:srgbClr val="C00000"/>
              </a:solidFill>
              <a:effectLst>
                <a:outerShdw blurRad="38100" dist="38100" dir="2700000" algn="tl">
                  <a:srgbClr val="000000">
                    <a:alpha val="43137"/>
                  </a:srgbClr>
                </a:outerShdw>
              </a:effectLst>
              <a:latin typeface="Calibri" panose="020F0502020204030204"/>
            </a:endParaRPr>
          </a:p>
        </p:txBody>
      </p:sp>
      <p:sp>
        <p:nvSpPr>
          <p:cNvPr id="14" name="TextBox 13">
            <a:extLst>
              <a:ext uri="{FF2B5EF4-FFF2-40B4-BE49-F238E27FC236}">
                <a16:creationId xmlns:a16="http://schemas.microsoft.com/office/drawing/2014/main" xmlns="" id="{E96D0739-68F8-4E9C-9704-D1828DA8E1F8}"/>
              </a:ext>
            </a:extLst>
          </p:cNvPr>
          <p:cNvSpPr txBox="1"/>
          <p:nvPr/>
        </p:nvSpPr>
        <p:spPr>
          <a:xfrm>
            <a:off x="6156008" y="3967167"/>
            <a:ext cx="5012733" cy="83535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wrap="square" rtlCol="0">
            <a:spAutoFit/>
          </a:bodyPr>
          <a:lstStyle/>
          <a:p>
            <a:pPr>
              <a:defRPr/>
            </a:pPr>
            <a:r>
              <a:rPr lang="lv-LV" sz="1714" b="1" kern="0" dirty="0">
                <a:solidFill>
                  <a:prstClr val="black"/>
                </a:solidFill>
                <a:latin typeface="Calibri" panose="020F0502020204030204"/>
              </a:rPr>
              <a:t>100% </a:t>
            </a:r>
            <a:r>
              <a:rPr lang="lv-LV" sz="1714" kern="0" dirty="0">
                <a:solidFill>
                  <a:prstClr val="black"/>
                </a:solidFill>
              </a:rPr>
              <a:t>vides/klimata/labturības un energoefektivitātes pasākumi saimniecībām ar apgrozījumu virs </a:t>
            </a:r>
            <a:r>
              <a:rPr lang="lv-LV" sz="1400" b="1" kern="0" dirty="0">
                <a:solidFill>
                  <a:prstClr val="black"/>
                </a:solidFill>
              </a:rPr>
              <a:t>500 000 EUR , pārējām vismaz 30%</a:t>
            </a:r>
          </a:p>
        </p:txBody>
      </p:sp>
      <p:sp>
        <p:nvSpPr>
          <p:cNvPr id="16" name="Labā figūriekava 11">
            <a:extLst>
              <a:ext uri="{FF2B5EF4-FFF2-40B4-BE49-F238E27FC236}">
                <a16:creationId xmlns:a16="http://schemas.microsoft.com/office/drawing/2014/main" xmlns="" id="{CACB7CB4-76E5-46E5-9545-FE22E5FCFB64}"/>
              </a:ext>
            </a:extLst>
          </p:cNvPr>
          <p:cNvSpPr/>
          <p:nvPr/>
        </p:nvSpPr>
        <p:spPr>
          <a:xfrm>
            <a:off x="5755377" y="1679654"/>
            <a:ext cx="431912" cy="2109331"/>
          </a:xfrm>
          <a:prstGeom prst="rightBrace">
            <a:avLst>
              <a:gd name="adj1" fmla="val 49755"/>
              <a:gd name="adj2" fmla="val 50000"/>
            </a:avLst>
          </a:prstGeom>
          <a:noFill/>
          <a:ln w="6350" cap="flat" cmpd="sng" algn="ctr">
            <a:solidFill>
              <a:srgbClr val="4472C4"/>
            </a:solidFill>
            <a:prstDash val="solid"/>
            <a:miter lim="800000"/>
          </a:ln>
          <a:effectLst/>
        </p:spPr>
        <p:txBody>
          <a:bodyPr rtlCol="0" anchor="ctr"/>
          <a:lstStyle/>
          <a:p>
            <a:pPr algn="ctr">
              <a:defRPr/>
            </a:pPr>
            <a:endParaRPr lang="lv-LV" sz="1286" kern="0">
              <a:solidFill>
                <a:prstClr val="black"/>
              </a:solidFill>
              <a:latin typeface="Calibri" panose="020F0502020204030204"/>
            </a:endParaRPr>
          </a:p>
        </p:txBody>
      </p:sp>
      <p:sp>
        <p:nvSpPr>
          <p:cNvPr id="18" name="TextBox 17">
            <a:extLst>
              <a:ext uri="{FF2B5EF4-FFF2-40B4-BE49-F238E27FC236}">
                <a16:creationId xmlns:a16="http://schemas.microsoft.com/office/drawing/2014/main" xmlns="" id="{C0520192-CB41-47EC-A2E4-4E3A3CB2B158}"/>
              </a:ext>
            </a:extLst>
          </p:cNvPr>
          <p:cNvSpPr txBox="1"/>
          <p:nvPr/>
        </p:nvSpPr>
        <p:spPr>
          <a:xfrm>
            <a:off x="6156009" y="2922584"/>
            <a:ext cx="5012733" cy="619913"/>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wrap="square" rtlCol="0">
            <a:spAutoFit/>
          </a:bodyPr>
          <a:lstStyle/>
          <a:p>
            <a:pPr>
              <a:defRPr/>
            </a:pPr>
            <a:r>
              <a:rPr lang="lv-LV" sz="1714" b="1" kern="0" dirty="0">
                <a:solidFill>
                  <a:prstClr val="black"/>
                </a:solidFill>
                <a:latin typeface="Calibri" panose="020F0502020204030204"/>
              </a:rPr>
              <a:t>30% </a:t>
            </a:r>
            <a:r>
              <a:rPr lang="lv-LV" sz="1714" kern="0" dirty="0">
                <a:solidFill>
                  <a:prstClr val="black"/>
                </a:solidFill>
                <a:latin typeface="Calibri" panose="020F0502020204030204"/>
              </a:rPr>
              <a:t>vides/klimata/labturības un energoefektivitātes pasākumi saimniecībām ar apgrozījumu līdz </a:t>
            </a:r>
            <a:r>
              <a:rPr lang="lv-LV" sz="1400" b="1" kern="0" dirty="0">
                <a:solidFill>
                  <a:prstClr val="black"/>
                </a:solidFill>
                <a:latin typeface="Calibri" panose="020F0502020204030204"/>
              </a:rPr>
              <a:t>500 000 EUR</a:t>
            </a:r>
            <a:endParaRPr lang="lv-LV" sz="1714" b="1" kern="0" dirty="0">
              <a:solidFill>
                <a:prstClr val="black"/>
              </a:solidFill>
              <a:latin typeface="Calibri" panose="020F0502020204030204"/>
            </a:endParaRPr>
          </a:p>
        </p:txBody>
      </p:sp>
      <p:cxnSp>
        <p:nvCxnSpPr>
          <p:cNvPr id="19" name="Taisns bultveida savienotājs 5">
            <a:extLst>
              <a:ext uri="{FF2B5EF4-FFF2-40B4-BE49-F238E27FC236}">
                <a16:creationId xmlns:a16="http://schemas.microsoft.com/office/drawing/2014/main" xmlns="" id="{8C6C2808-F72C-458D-8892-6006B288650A}"/>
              </a:ext>
            </a:extLst>
          </p:cNvPr>
          <p:cNvCxnSpPr>
            <a:cxnSpLocks/>
            <a:stCxn id="18" idx="1"/>
            <a:endCxn id="8" idx="3"/>
          </p:cNvCxnSpPr>
          <p:nvPr/>
        </p:nvCxnSpPr>
        <p:spPr>
          <a:xfrm flipH="1" flipV="1">
            <a:off x="5662025" y="2874330"/>
            <a:ext cx="493984" cy="358211"/>
          </a:xfrm>
          <a:prstGeom prst="straightConnector1">
            <a:avLst/>
          </a:prstGeom>
          <a:noFill/>
          <a:ln w="6350" cap="flat" cmpd="sng" algn="ctr">
            <a:solidFill>
              <a:srgbClr val="4472C4"/>
            </a:solidFill>
            <a:prstDash val="solid"/>
            <a:miter lim="800000"/>
            <a:tailEnd type="triangle"/>
          </a:ln>
          <a:effectLst/>
        </p:spPr>
      </p:cxnSp>
      <p:cxnSp>
        <p:nvCxnSpPr>
          <p:cNvPr id="20" name="Taisns bultveida savienotājs 7">
            <a:extLst>
              <a:ext uri="{FF2B5EF4-FFF2-40B4-BE49-F238E27FC236}">
                <a16:creationId xmlns:a16="http://schemas.microsoft.com/office/drawing/2014/main" xmlns="" id="{2AC724C9-3029-431A-AF06-71E3AA66ED6E}"/>
              </a:ext>
            </a:extLst>
          </p:cNvPr>
          <p:cNvCxnSpPr>
            <a:cxnSpLocks/>
            <a:stCxn id="14" idx="1"/>
            <a:endCxn id="11" idx="3"/>
          </p:cNvCxnSpPr>
          <p:nvPr/>
        </p:nvCxnSpPr>
        <p:spPr>
          <a:xfrm flipH="1" flipV="1">
            <a:off x="5662025" y="3761372"/>
            <a:ext cx="493983" cy="623474"/>
          </a:xfrm>
          <a:prstGeom prst="straightConnector1">
            <a:avLst/>
          </a:prstGeom>
          <a:noFill/>
          <a:ln w="6350" cap="flat" cmpd="sng" algn="ctr">
            <a:solidFill>
              <a:srgbClr val="4472C4"/>
            </a:solidFill>
            <a:prstDash val="solid"/>
            <a:miter lim="800000"/>
            <a:tailEnd type="triangle"/>
          </a:ln>
          <a:effectLst/>
        </p:spPr>
      </p:cxnSp>
      <p:sp>
        <p:nvSpPr>
          <p:cNvPr id="23" name="TextBox 22">
            <a:extLst>
              <a:ext uri="{FF2B5EF4-FFF2-40B4-BE49-F238E27FC236}">
                <a16:creationId xmlns:a16="http://schemas.microsoft.com/office/drawing/2014/main" xmlns="" id="{F7A7B305-7BDC-48DE-AC87-D5FE7C914056}"/>
              </a:ext>
            </a:extLst>
          </p:cNvPr>
          <p:cNvSpPr txBox="1"/>
          <p:nvPr/>
        </p:nvSpPr>
        <p:spPr>
          <a:xfrm>
            <a:off x="1633262" y="4967295"/>
            <a:ext cx="4030136" cy="1060643"/>
          </a:xfrm>
          <a:prstGeom prst="rect">
            <a:avLst/>
          </a:prstGeom>
          <a:solidFill>
            <a:schemeClr val="accent2">
              <a:lumMod val="40000"/>
              <a:lumOff val="60000"/>
            </a:schemeClr>
          </a:solidFill>
          <a:ln>
            <a:noFill/>
          </a:ln>
          <a:effectLst/>
        </p:spPr>
        <p:txBody>
          <a:bodyPr spcFirstLastPara="0" vert="horz" wrap="square" lIns="38100" tIns="25400" rIns="38100" bIns="25400" numCol="1" spcCol="1270" anchor="ctr" anchorCtr="0">
            <a:noAutofit/>
          </a:bodyPr>
          <a:lstStyle/>
          <a:p>
            <a:pPr algn="ctr" defTabSz="889018">
              <a:lnSpc>
                <a:spcPct val="90000"/>
              </a:lnSpc>
              <a:spcBef>
                <a:spcPct val="0"/>
              </a:spcBef>
              <a:spcAft>
                <a:spcPct val="35000"/>
              </a:spcAft>
              <a:defRPr/>
            </a:pPr>
            <a:r>
              <a:rPr lang="lv-LV" sz="1714" b="1" kern="0" dirty="0">
                <a:solidFill>
                  <a:prstClr val="black">
                    <a:hueOff val="0"/>
                    <a:satOff val="0"/>
                    <a:lumOff val="0"/>
                    <a:alphaOff val="0"/>
                  </a:prstClr>
                </a:solidFill>
                <a:latin typeface="Calibri" panose="020F0502020204030204"/>
              </a:rPr>
              <a:t>Ieguldījumi cūkkopības un putnkopības nozarēs labturības, biodrošības un citiem mērķiem</a:t>
            </a:r>
          </a:p>
          <a:p>
            <a:pPr algn="ctr" defTabSz="889018">
              <a:lnSpc>
                <a:spcPct val="90000"/>
              </a:lnSpc>
              <a:spcBef>
                <a:spcPct val="0"/>
              </a:spcBef>
              <a:spcAft>
                <a:spcPct val="35000"/>
              </a:spcAft>
              <a:defRPr/>
            </a:pPr>
            <a:r>
              <a:rPr lang="lv-LV" sz="1714" b="1" kern="0" dirty="0">
                <a:solidFill>
                  <a:prstClr val="black">
                    <a:hueOff val="0"/>
                    <a:satOff val="0"/>
                    <a:lumOff val="0"/>
                    <a:alphaOff val="0"/>
                  </a:prstClr>
                </a:solidFill>
                <a:latin typeface="Calibri" panose="020F0502020204030204"/>
              </a:rPr>
              <a:t>(30 milj. EUR)</a:t>
            </a:r>
            <a:endParaRPr lang="lv-LV" sz="1714" b="1" kern="0" dirty="0">
              <a:solidFill>
                <a:srgbClr val="C00000"/>
              </a:solidFill>
              <a:latin typeface="Calibri" panose="020F0502020204030204"/>
            </a:endParaRPr>
          </a:p>
        </p:txBody>
      </p:sp>
      <p:sp>
        <p:nvSpPr>
          <p:cNvPr id="25" name="TextBox 24">
            <a:extLst>
              <a:ext uri="{FF2B5EF4-FFF2-40B4-BE49-F238E27FC236}">
                <a16:creationId xmlns:a16="http://schemas.microsoft.com/office/drawing/2014/main" xmlns="" id="{B700E0F3-0094-428A-9921-181141791ECE}"/>
              </a:ext>
            </a:extLst>
          </p:cNvPr>
          <p:cNvSpPr txBox="1"/>
          <p:nvPr/>
        </p:nvSpPr>
        <p:spPr>
          <a:xfrm>
            <a:off x="1633262" y="6099411"/>
            <a:ext cx="4019901" cy="609979"/>
          </a:xfrm>
          <a:prstGeom prst="rect">
            <a:avLst/>
          </a:prstGeom>
          <a:solidFill>
            <a:schemeClr val="accent4">
              <a:lumMod val="20000"/>
              <a:lumOff val="80000"/>
            </a:schemeClr>
          </a:solidFill>
          <a:ln>
            <a:noFill/>
          </a:ln>
          <a:effectLst/>
        </p:spPr>
        <p:txBody>
          <a:bodyPr spcFirstLastPara="0" vert="horz" wrap="square" lIns="38100" tIns="25400" rIns="38100" bIns="25400" numCol="1" spcCol="1270" anchor="ctr" anchorCtr="0">
            <a:noAutofit/>
          </a:bodyPr>
          <a:lstStyle/>
          <a:p>
            <a:pPr algn="ctr" defTabSz="889018">
              <a:lnSpc>
                <a:spcPct val="90000"/>
              </a:lnSpc>
              <a:spcBef>
                <a:spcPct val="0"/>
              </a:spcBef>
              <a:spcAft>
                <a:spcPct val="35000"/>
              </a:spcAft>
              <a:defRPr/>
            </a:pPr>
            <a:r>
              <a:rPr lang="lv-LV" sz="1714" b="1" kern="0" dirty="0">
                <a:solidFill>
                  <a:prstClr val="black">
                    <a:hueOff val="0"/>
                    <a:satOff val="0"/>
                    <a:lumOff val="0"/>
                    <a:alphaOff val="0"/>
                  </a:prstClr>
                </a:solidFill>
                <a:latin typeface="Calibri" panose="020F0502020204030204"/>
              </a:rPr>
              <a:t>Kredītprocenti</a:t>
            </a:r>
          </a:p>
          <a:p>
            <a:pPr algn="ctr" defTabSz="889018">
              <a:lnSpc>
                <a:spcPct val="90000"/>
              </a:lnSpc>
              <a:spcBef>
                <a:spcPct val="0"/>
              </a:spcBef>
              <a:spcAft>
                <a:spcPct val="35000"/>
              </a:spcAft>
              <a:defRPr/>
            </a:pPr>
            <a:r>
              <a:rPr lang="lv-LV" sz="1714" b="1" kern="0" dirty="0">
                <a:solidFill>
                  <a:prstClr val="black">
                    <a:hueOff val="0"/>
                    <a:satOff val="0"/>
                    <a:lumOff val="0"/>
                    <a:alphaOff val="0"/>
                  </a:prstClr>
                </a:solidFill>
                <a:latin typeface="Calibri" panose="020F0502020204030204"/>
              </a:rPr>
              <a:t>(20 milj. EUR)</a:t>
            </a:r>
            <a:endParaRPr lang="lv-LV" sz="1714" b="1" kern="0" dirty="0">
              <a:solidFill>
                <a:srgbClr val="C00000"/>
              </a:solidFill>
              <a:latin typeface="Calibri" panose="020F0502020204030204"/>
            </a:endParaRPr>
          </a:p>
        </p:txBody>
      </p:sp>
      <p:sp>
        <p:nvSpPr>
          <p:cNvPr id="30" name="Vienādsānu trīsstūris 7">
            <a:extLst>
              <a:ext uri="{FF2B5EF4-FFF2-40B4-BE49-F238E27FC236}">
                <a16:creationId xmlns:a16="http://schemas.microsoft.com/office/drawing/2014/main" xmlns="" id="{DC509C5D-D39E-4927-8D48-B426F4AD67F1}"/>
              </a:ext>
            </a:extLst>
          </p:cNvPr>
          <p:cNvSpPr/>
          <p:nvPr/>
        </p:nvSpPr>
        <p:spPr>
          <a:xfrm>
            <a:off x="1621653" y="595593"/>
            <a:ext cx="2300775" cy="1006145"/>
          </a:xfrm>
          <a:prstGeom prst="triangle">
            <a:avLst>
              <a:gd name="adj" fmla="val 50000"/>
            </a:avLst>
          </a:prstGeom>
          <a:solidFill>
            <a:srgbClr val="A5A5A5"/>
          </a:solidFill>
          <a:ln w="12700" cap="flat" cmpd="sng" algn="ctr">
            <a:solidFill>
              <a:srgbClr val="4472C4">
                <a:shade val="50000"/>
              </a:srgbClr>
            </a:solidFill>
            <a:prstDash val="solid"/>
            <a:miter lim="800000"/>
          </a:ln>
          <a:effectLst/>
        </p:spPr>
        <p:txBody>
          <a:bodyPr rtlCol="0" anchor="ctr"/>
          <a:lstStyle/>
          <a:p>
            <a:pPr algn="ctr">
              <a:defRPr/>
            </a:pPr>
            <a:r>
              <a:rPr lang="lv-LV" sz="1400" b="1" kern="0" dirty="0">
                <a:solidFill>
                  <a:prstClr val="black"/>
                </a:solidFill>
                <a:latin typeface="Calibri" panose="020F0502020204030204"/>
              </a:rPr>
              <a:t>Uzsācēji nevar pieteikties </a:t>
            </a:r>
            <a:endParaRPr lang="lv-LV" sz="1400" b="1" kern="0" dirty="0">
              <a:solidFill>
                <a:srgbClr val="FF0000"/>
              </a:solidFill>
              <a:latin typeface="Calibri" panose="020F0502020204030204"/>
            </a:endParaRPr>
          </a:p>
        </p:txBody>
      </p:sp>
      <p:sp>
        <p:nvSpPr>
          <p:cNvPr id="26" name="TextBox 25">
            <a:extLst>
              <a:ext uri="{FF2B5EF4-FFF2-40B4-BE49-F238E27FC236}">
                <a16:creationId xmlns:a16="http://schemas.microsoft.com/office/drawing/2014/main" xmlns="" id="{A25800CE-E89F-45C3-BEBA-3C29F8B3A807}"/>
              </a:ext>
            </a:extLst>
          </p:cNvPr>
          <p:cNvSpPr txBox="1"/>
          <p:nvPr/>
        </p:nvSpPr>
        <p:spPr>
          <a:xfrm>
            <a:off x="5859624" y="5497616"/>
            <a:ext cx="5309117" cy="1060643"/>
          </a:xfrm>
          <a:prstGeom prst="rect">
            <a:avLst/>
          </a:prstGeom>
          <a:solidFill>
            <a:schemeClr val="accent2">
              <a:lumMod val="40000"/>
              <a:lumOff val="60000"/>
            </a:schemeClr>
          </a:solidFill>
          <a:ln>
            <a:noFill/>
          </a:ln>
          <a:effectLst/>
        </p:spPr>
        <p:txBody>
          <a:bodyPr spcFirstLastPara="0" vert="horz" wrap="square" lIns="38100" tIns="25400" rIns="38100" bIns="25400" numCol="1" spcCol="1270" anchor="ctr" anchorCtr="0">
            <a:noAutofit/>
          </a:bodyPr>
          <a:lstStyle/>
          <a:p>
            <a:pPr algn="ctr" defTabSz="889018">
              <a:spcBef>
                <a:spcPct val="0"/>
              </a:spcBef>
              <a:defRPr/>
            </a:pPr>
            <a:r>
              <a:rPr lang="lv-LV" sz="1714" b="1" kern="0" dirty="0">
                <a:solidFill>
                  <a:prstClr val="black">
                    <a:hueOff val="0"/>
                    <a:satOff val="0"/>
                    <a:lumOff val="0"/>
                    <a:alphaOff val="0"/>
                  </a:prstClr>
                </a:solidFill>
                <a:latin typeface="Calibri" panose="020F0502020204030204"/>
              </a:rPr>
              <a:t>Sadarbības projekti </a:t>
            </a:r>
          </a:p>
          <a:p>
            <a:pPr algn="ctr" defTabSz="889018">
              <a:spcBef>
                <a:spcPct val="0"/>
              </a:spcBef>
              <a:defRPr/>
            </a:pPr>
            <a:r>
              <a:rPr lang="lv-LV" sz="1714" b="1" kern="0" dirty="0">
                <a:solidFill>
                  <a:prstClr val="black">
                    <a:hueOff val="0"/>
                    <a:satOff val="0"/>
                    <a:lumOff val="0"/>
                    <a:alphaOff val="0"/>
                  </a:prstClr>
                </a:solidFill>
                <a:latin typeface="Calibri" panose="020F0502020204030204"/>
              </a:rPr>
              <a:t>(attiecināmās izmaksas līdz 2027.gadam līdz 5 </a:t>
            </a:r>
            <a:r>
              <a:rPr lang="lv-LV" sz="1714" b="1" kern="0" dirty="0" err="1">
                <a:solidFill>
                  <a:prstClr val="black">
                    <a:hueOff val="0"/>
                    <a:satOff val="0"/>
                    <a:lumOff val="0"/>
                    <a:alphaOff val="0"/>
                  </a:prstClr>
                </a:solidFill>
                <a:latin typeface="Calibri" panose="020F0502020204030204"/>
              </a:rPr>
              <a:t>milj.EUR</a:t>
            </a:r>
            <a:r>
              <a:rPr lang="lv-LV" sz="1714" b="1" kern="0" dirty="0">
                <a:solidFill>
                  <a:prstClr val="black">
                    <a:hueOff val="0"/>
                    <a:satOff val="0"/>
                    <a:lumOff val="0"/>
                    <a:alphaOff val="0"/>
                  </a:prstClr>
                </a:solidFill>
                <a:latin typeface="Calibri" panose="020F0502020204030204"/>
              </a:rPr>
              <a:t>)</a:t>
            </a:r>
          </a:p>
        </p:txBody>
      </p:sp>
    </p:spTree>
    <p:extLst>
      <p:ext uri="{BB962C8B-B14F-4D97-AF65-F5344CB8AC3E}">
        <p14:creationId xmlns:p14="http://schemas.microsoft.com/office/powerpoint/2010/main" val="1504352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CBC0392-FB00-4BA2-98F6-F51C93130E13}"/>
              </a:ext>
            </a:extLst>
          </p:cNvPr>
          <p:cNvSpPr>
            <a:spLocks noGrp="1"/>
          </p:cNvSpPr>
          <p:nvPr>
            <p:ph type="title"/>
          </p:nvPr>
        </p:nvSpPr>
        <p:spPr/>
        <p:txBody>
          <a:bodyPr/>
          <a:lstStyle/>
          <a:p>
            <a:r>
              <a:rPr lang="lv-LV" dirty="0"/>
              <a:t>Ieguldījumi lauku saimniecībās pārejas periodā </a:t>
            </a:r>
            <a:r>
              <a:rPr lang="lv-LV" b="1" dirty="0"/>
              <a:t>papildus nosacījumi</a:t>
            </a:r>
            <a:endParaRPr lang="en-GB" b="1" dirty="0"/>
          </a:p>
        </p:txBody>
      </p:sp>
      <p:sp>
        <p:nvSpPr>
          <p:cNvPr id="5" name="Content Placeholder 4">
            <a:extLst>
              <a:ext uri="{FF2B5EF4-FFF2-40B4-BE49-F238E27FC236}">
                <a16:creationId xmlns:a16="http://schemas.microsoft.com/office/drawing/2014/main" xmlns="" id="{E3B74F9B-73E1-44FA-B8E9-5B730C10E426}"/>
              </a:ext>
            </a:extLst>
          </p:cNvPr>
          <p:cNvSpPr>
            <a:spLocks noGrp="1"/>
          </p:cNvSpPr>
          <p:nvPr>
            <p:ph idx="1"/>
          </p:nvPr>
        </p:nvSpPr>
        <p:spPr/>
        <p:txBody>
          <a:bodyPr/>
          <a:lstStyle/>
          <a:p>
            <a:r>
              <a:rPr lang="lv-LV" b="1" dirty="0"/>
              <a:t>Nosacījumi tehnikas iegādei </a:t>
            </a:r>
            <a:r>
              <a:rPr lang="lv-LV" dirty="0"/>
              <a:t>– ja līdz šim nav iegādāts par ES finansējumu:</a:t>
            </a:r>
          </a:p>
          <a:p>
            <a:pPr marL="408222" indent="-408222" algn="just">
              <a:buFontTx/>
              <a:buChar char="-"/>
            </a:pPr>
            <a:endParaRPr lang="lv-LV" dirty="0"/>
          </a:p>
          <a:p>
            <a:pPr marL="408222" indent="-408222" algn="just">
              <a:buFontTx/>
              <a:buChar char="-"/>
            </a:pPr>
            <a:r>
              <a:rPr lang="lv-LV" dirty="0"/>
              <a:t>Ir pieejams traktortehnikas iegādei un viena kombaina iegādei vienu reizi plānošanas periodā līdz 2027.gadam, bet ne vairāk kā 200 000 EUR attiecināmās izmaksas</a:t>
            </a:r>
          </a:p>
          <a:p>
            <a:endParaRPr lang="en-GB" dirty="0"/>
          </a:p>
        </p:txBody>
      </p:sp>
    </p:spTree>
    <p:extLst>
      <p:ext uri="{BB962C8B-B14F-4D97-AF65-F5344CB8AC3E}">
        <p14:creationId xmlns:p14="http://schemas.microsoft.com/office/powerpoint/2010/main" val="4138046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CBC0392-FB00-4BA2-98F6-F51C93130E13}"/>
              </a:ext>
            </a:extLst>
          </p:cNvPr>
          <p:cNvSpPr>
            <a:spLocks noGrp="1"/>
          </p:cNvSpPr>
          <p:nvPr>
            <p:ph type="title"/>
          </p:nvPr>
        </p:nvSpPr>
        <p:spPr/>
        <p:txBody>
          <a:bodyPr>
            <a:normAutofit/>
          </a:bodyPr>
          <a:lstStyle/>
          <a:p>
            <a:r>
              <a:rPr lang="lv-LV" sz="4000" dirty="0"/>
              <a:t>Atbalsts pārstrādei pārejas periodā – 22 </a:t>
            </a:r>
            <a:r>
              <a:rPr lang="lv-LV" sz="4000" dirty="0" err="1"/>
              <a:t>milj.EUR</a:t>
            </a:r>
            <a:endParaRPr lang="en-GB" sz="4000" dirty="0"/>
          </a:p>
        </p:txBody>
      </p:sp>
      <p:sp>
        <p:nvSpPr>
          <p:cNvPr id="5" name="Content Placeholder 4">
            <a:extLst>
              <a:ext uri="{FF2B5EF4-FFF2-40B4-BE49-F238E27FC236}">
                <a16:creationId xmlns:a16="http://schemas.microsoft.com/office/drawing/2014/main" xmlns="" id="{E3B74F9B-73E1-44FA-B8E9-5B730C10E426}"/>
              </a:ext>
            </a:extLst>
          </p:cNvPr>
          <p:cNvSpPr>
            <a:spLocks noGrp="1"/>
          </p:cNvSpPr>
          <p:nvPr>
            <p:ph idx="1"/>
          </p:nvPr>
        </p:nvSpPr>
        <p:spPr/>
        <p:txBody>
          <a:bodyPr/>
          <a:lstStyle/>
          <a:p>
            <a:endParaRPr lang="en-GB" dirty="0"/>
          </a:p>
        </p:txBody>
      </p:sp>
      <p:sp>
        <p:nvSpPr>
          <p:cNvPr id="6" name="Taisnstūris ar noapaļotiem stūriem 72">
            <a:extLst>
              <a:ext uri="{FF2B5EF4-FFF2-40B4-BE49-F238E27FC236}">
                <a16:creationId xmlns:a16="http://schemas.microsoft.com/office/drawing/2014/main" xmlns="" id="{9624BBB7-E0BE-4DC7-BD61-2179557CD8D3}"/>
              </a:ext>
            </a:extLst>
          </p:cNvPr>
          <p:cNvSpPr/>
          <p:nvPr/>
        </p:nvSpPr>
        <p:spPr>
          <a:xfrm>
            <a:off x="462429" y="1432354"/>
            <a:ext cx="10873335" cy="1603809"/>
          </a:xfrm>
          <a:prstGeom prst="roundRect">
            <a:avLst/>
          </a:prstGeom>
          <a:solidFill>
            <a:srgbClr val="4472C4">
              <a:lumMod val="20000"/>
              <a:lumOff val="80000"/>
            </a:srgbClr>
          </a:solid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2286" b="1" i="0" u="none" strike="noStrike" kern="0" cap="none" spc="0" normalizeH="0" baseline="0" noProof="0" dirty="0">
                <a:ln>
                  <a:noFill/>
                </a:ln>
                <a:solidFill>
                  <a:prstClr val="black"/>
                </a:solidFill>
                <a:effectLst/>
                <a:uLnTx/>
                <a:uFillTx/>
                <a:latin typeface="Calibri" panose="020F0502020204030204"/>
                <a:ea typeface="+mn-ea"/>
                <a:cs typeface="+mn-cs"/>
              </a:rPr>
              <a:t>Būvniecība, tehnikas/aprīkojuma iegāde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lv-LV" sz="2286"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lv-LV" sz="2286" b="1" kern="0" dirty="0">
                <a:solidFill>
                  <a:prstClr val="black"/>
                </a:solidFill>
                <a:latin typeface="Calibri" panose="020F0502020204030204"/>
              </a:rPr>
              <a:t>2021.-2027.gada periodā </a:t>
            </a:r>
          </a:p>
          <a:p>
            <a:pPr marL="0" marR="0" lvl="0" indent="0" algn="ctr" defTabSz="914400" eaLnBrk="1" fontAlgn="auto" latinLnBrk="0" hangingPunct="1">
              <a:lnSpc>
                <a:spcPct val="100000"/>
              </a:lnSpc>
              <a:spcBef>
                <a:spcPts val="0"/>
              </a:spcBef>
              <a:spcAft>
                <a:spcPts val="0"/>
              </a:spcAft>
              <a:buClrTx/>
              <a:buSzTx/>
              <a:buFontTx/>
              <a:buNone/>
              <a:tabLst/>
              <a:defRPr/>
            </a:pPr>
            <a:r>
              <a:rPr lang="lv-LV" sz="2286" b="1" kern="0" dirty="0">
                <a:solidFill>
                  <a:prstClr val="black"/>
                </a:solidFill>
                <a:latin typeface="Calibri" panose="020F0502020204030204"/>
              </a:rPr>
              <a:t>Maksimālais attiecināmo izmaksu apmērs – 3 milj. EUR;</a:t>
            </a:r>
          </a:p>
          <a:p>
            <a:pPr marL="0" marR="0" lvl="0" indent="0" algn="ctr" defTabSz="914400" eaLnBrk="1" fontAlgn="auto" latinLnBrk="0" hangingPunct="1">
              <a:lnSpc>
                <a:spcPct val="100000"/>
              </a:lnSpc>
              <a:spcBef>
                <a:spcPts val="0"/>
              </a:spcBef>
              <a:spcAft>
                <a:spcPts val="0"/>
              </a:spcAft>
              <a:buClrTx/>
              <a:buSzTx/>
              <a:buFontTx/>
              <a:buNone/>
              <a:tabLst/>
              <a:defRPr/>
            </a:pPr>
            <a:r>
              <a:rPr lang="lv-LV" sz="2286" b="1" kern="0" dirty="0">
                <a:solidFill>
                  <a:prstClr val="black"/>
                </a:solidFill>
                <a:latin typeface="Calibri" panose="020F0502020204030204"/>
              </a:rPr>
              <a:t>Mājražotājiem, kas kļūst atzīti – 300 000 EUR.</a:t>
            </a:r>
            <a:endParaRPr kumimoji="0" lang="lv-LV" sz="2286"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FBBDF264-7179-43A8-A2B7-C138944CD885}"/>
              </a:ext>
            </a:extLst>
          </p:cNvPr>
          <p:cNvSpPr txBox="1"/>
          <p:nvPr/>
        </p:nvSpPr>
        <p:spPr>
          <a:xfrm>
            <a:off x="2655827" y="3291993"/>
            <a:ext cx="5069920" cy="2862322"/>
          </a:xfrm>
          <a:prstGeom prst="rect">
            <a:avLst/>
          </a:prstGeom>
          <a:solidFill>
            <a:srgbClr val="ED7D31">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v-LV" b="1" i="0" u="none" strike="noStrike" kern="0" cap="none" spc="0" normalizeH="0" baseline="0" noProof="0" dirty="0">
                <a:ln>
                  <a:noFill/>
                </a:ln>
                <a:solidFill>
                  <a:prstClr val="black"/>
                </a:solidFill>
                <a:effectLst/>
                <a:uLnTx/>
                <a:uFillTx/>
              </a:rPr>
              <a:t>Papildus nosacījumi:</a:t>
            </a:r>
          </a:p>
          <a:p>
            <a:pPr marL="204111" marR="0" lvl="0" indent="-204111"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b="0" i="0" u="none" strike="noStrike" kern="0" cap="none" spc="0" normalizeH="0" baseline="0" noProof="0" dirty="0">
                <a:ln>
                  <a:noFill/>
                </a:ln>
                <a:solidFill>
                  <a:srgbClr val="FF0000"/>
                </a:solidFill>
                <a:effectLst/>
                <a:uLnTx/>
                <a:uFillTx/>
              </a:rPr>
              <a:t>Uzņēmuma apgrozījums x3 = publiskais atbalsts??????????</a:t>
            </a:r>
          </a:p>
          <a:p>
            <a:pPr marL="204111" marR="0" lvl="0" indent="-204111"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b="0" i="0" u="none" strike="noStrike" kern="0" cap="none" spc="0" normalizeH="0" baseline="0" noProof="0" dirty="0">
                <a:ln>
                  <a:noFill/>
                </a:ln>
                <a:solidFill>
                  <a:prstClr val="black"/>
                </a:solidFill>
                <a:effectLst/>
                <a:uLnTx/>
                <a:uFillTx/>
              </a:rPr>
              <a:t>Vietējā izejviela:</a:t>
            </a:r>
          </a:p>
          <a:p>
            <a:pPr marL="0" marR="0" lvl="0" indent="0" defTabSz="914400" eaLnBrk="1" fontAlgn="auto" latinLnBrk="0" hangingPunct="1">
              <a:lnSpc>
                <a:spcPct val="100000"/>
              </a:lnSpc>
              <a:spcBef>
                <a:spcPts val="0"/>
              </a:spcBef>
              <a:spcAft>
                <a:spcPts val="0"/>
              </a:spcAft>
              <a:buClrTx/>
              <a:buSzTx/>
              <a:buFontTx/>
              <a:buNone/>
              <a:tabLst/>
              <a:defRPr/>
            </a:pPr>
            <a:r>
              <a:rPr kumimoji="0" lang="lv-LV" b="0" i="0" u="none" strike="noStrike" kern="0" cap="none" spc="0" normalizeH="0" baseline="0" noProof="0" dirty="0">
                <a:ln>
                  <a:noFill/>
                </a:ln>
                <a:solidFill>
                  <a:prstClr val="black"/>
                </a:solidFill>
                <a:effectLst/>
                <a:uLnTx/>
                <a:uFillTx/>
              </a:rPr>
              <a:t>40 % (gaļa) gaļas pārstrādes sektorā</a:t>
            </a:r>
          </a:p>
          <a:p>
            <a:pPr marL="0" marR="0" lvl="0" indent="0" defTabSz="914400" eaLnBrk="1" fontAlgn="auto" latinLnBrk="0" hangingPunct="1">
              <a:lnSpc>
                <a:spcPct val="100000"/>
              </a:lnSpc>
              <a:spcBef>
                <a:spcPts val="0"/>
              </a:spcBef>
              <a:spcAft>
                <a:spcPts val="0"/>
              </a:spcAft>
              <a:buClrTx/>
              <a:buSzTx/>
              <a:buFontTx/>
              <a:buNone/>
              <a:tabLst/>
              <a:defRPr/>
            </a:pPr>
            <a:r>
              <a:rPr kumimoji="0" lang="lv-LV" b="0" i="0" u="none" strike="noStrike" kern="0" cap="none" spc="0" normalizeH="0" baseline="0" noProof="0" dirty="0">
                <a:ln>
                  <a:noFill/>
                </a:ln>
                <a:solidFill>
                  <a:prstClr val="black"/>
                </a:solidFill>
                <a:effectLst/>
                <a:uLnTx/>
                <a:uFillTx/>
              </a:rPr>
              <a:t>30 % (augļi, dārzeņi un kartupeļi) augļu un dārzeņu pārstrādes sektorā</a:t>
            </a:r>
          </a:p>
          <a:p>
            <a:pPr marL="0" marR="0" lvl="0" indent="0" defTabSz="914400" eaLnBrk="1" fontAlgn="auto" latinLnBrk="0" hangingPunct="1">
              <a:lnSpc>
                <a:spcPct val="100000"/>
              </a:lnSpc>
              <a:spcBef>
                <a:spcPts val="0"/>
              </a:spcBef>
              <a:spcAft>
                <a:spcPts val="0"/>
              </a:spcAft>
              <a:buClrTx/>
              <a:buSzTx/>
              <a:buFontTx/>
              <a:buNone/>
              <a:tabLst/>
              <a:defRPr/>
            </a:pPr>
            <a:r>
              <a:rPr kumimoji="0" lang="lv-LV" b="0" i="0" u="none" strike="noStrike" kern="0" cap="none" spc="0" normalizeH="0" baseline="0" noProof="0" dirty="0">
                <a:ln>
                  <a:noFill/>
                </a:ln>
                <a:solidFill>
                  <a:prstClr val="black"/>
                </a:solidFill>
                <a:effectLst/>
                <a:uLnTx/>
                <a:uFillTx/>
              </a:rPr>
              <a:t>50 % (milti) maizes, miltu konditorejas, sausiņu un cepumu ražotājiem</a:t>
            </a:r>
          </a:p>
          <a:p>
            <a:pPr marL="0" marR="0" lvl="0" indent="0" defTabSz="914400" eaLnBrk="1" fontAlgn="auto" latinLnBrk="0" hangingPunct="1">
              <a:lnSpc>
                <a:spcPct val="100000"/>
              </a:lnSpc>
              <a:spcBef>
                <a:spcPts val="0"/>
              </a:spcBef>
              <a:spcAft>
                <a:spcPts val="0"/>
              </a:spcAft>
              <a:buClrTx/>
              <a:buSzTx/>
              <a:buFontTx/>
              <a:buNone/>
              <a:tabLst/>
              <a:defRPr/>
            </a:pPr>
            <a:r>
              <a:rPr kumimoji="0" lang="lv-LV" b="0" i="0" u="none" strike="noStrike" kern="0" cap="none" spc="0" normalizeH="0" baseline="0" noProof="0" dirty="0">
                <a:ln>
                  <a:noFill/>
                </a:ln>
                <a:solidFill>
                  <a:prstClr val="black"/>
                </a:solidFill>
                <a:effectLst/>
                <a:uLnTx/>
                <a:uFillTx/>
              </a:rPr>
              <a:t>70 % pārējos sektoros</a:t>
            </a:r>
          </a:p>
        </p:txBody>
      </p:sp>
      <p:sp>
        <p:nvSpPr>
          <p:cNvPr id="8" name="Vienādsānu trīsstūris 7">
            <a:extLst>
              <a:ext uri="{FF2B5EF4-FFF2-40B4-BE49-F238E27FC236}">
                <a16:creationId xmlns:a16="http://schemas.microsoft.com/office/drawing/2014/main" xmlns="" id="{01AC87F1-DF93-46AF-986A-355855038E26}"/>
              </a:ext>
            </a:extLst>
          </p:cNvPr>
          <p:cNvSpPr/>
          <p:nvPr/>
        </p:nvSpPr>
        <p:spPr>
          <a:xfrm>
            <a:off x="135148" y="2855167"/>
            <a:ext cx="2502643" cy="1743465"/>
          </a:xfrm>
          <a:prstGeom prst="triangle">
            <a:avLst/>
          </a:prstGeom>
          <a:solidFill>
            <a:srgbClr val="A5A5A5"/>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sz="1400" b="1" i="0" u="none" strike="noStrike" kern="0" cap="none" spc="0" normalizeH="0" baseline="0" noProof="0" dirty="0">
                <a:ln>
                  <a:noFill/>
                </a:ln>
                <a:solidFill>
                  <a:prstClr val="black"/>
                </a:solidFill>
                <a:effectLst/>
                <a:uLnTx/>
                <a:uFillTx/>
                <a:latin typeface="Calibri" panose="020F0502020204030204"/>
                <a:ea typeface="+mn-ea"/>
                <a:cs typeface="+mn-cs"/>
              </a:rPr>
              <a:t>Uzsācēji nevar pieteikties</a:t>
            </a:r>
            <a:endParaRPr lang="lv-LV" sz="1400" b="1" kern="0" dirty="0">
              <a:solidFill>
                <a:srgbClr val="FF0000"/>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lv-LV" sz="1400" b="1" i="0" u="none" strike="noStrike" kern="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197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ar noapaļotiem stūriem 8">
            <a:extLst>
              <a:ext uri="{FF2B5EF4-FFF2-40B4-BE49-F238E27FC236}">
                <a16:creationId xmlns:a16="http://schemas.microsoft.com/office/drawing/2014/main" xmlns="" id="{8D9BF201-99A6-4DCE-A84D-F707C905E141}"/>
              </a:ext>
            </a:extLst>
          </p:cNvPr>
          <p:cNvSpPr/>
          <p:nvPr/>
        </p:nvSpPr>
        <p:spPr>
          <a:xfrm>
            <a:off x="664976" y="2696547"/>
            <a:ext cx="3687859" cy="2025672"/>
          </a:xfrm>
          <a:prstGeom prst="roundRect">
            <a:avLst/>
          </a:pr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lv-LV" b="1" dirty="0">
                <a:solidFill>
                  <a:schemeClr val="tx1"/>
                </a:solidFill>
              </a:rPr>
              <a:t>Atbalsts </a:t>
            </a:r>
          </a:p>
          <a:p>
            <a:pPr algn="ctr"/>
            <a:r>
              <a:rPr lang="lv-LV" b="1" dirty="0">
                <a:solidFill>
                  <a:srgbClr val="FF0000"/>
                </a:solidFill>
              </a:rPr>
              <a:t>15 000 EUR</a:t>
            </a:r>
          </a:p>
          <a:p>
            <a:pPr algn="ctr"/>
            <a:r>
              <a:rPr lang="lv-LV" b="1" i="1" u="sng" dirty="0">
                <a:solidFill>
                  <a:schemeClr val="tx1"/>
                </a:solidFill>
              </a:rPr>
              <a:t>Mazie attīstās</a:t>
            </a:r>
          </a:p>
          <a:p>
            <a:pPr algn="ctr"/>
            <a:r>
              <a:rPr lang="lv-LV" sz="1400" i="1" dirty="0">
                <a:solidFill>
                  <a:schemeClr val="dk1">
                    <a:hueOff val="0"/>
                    <a:satOff val="0"/>
                    <a:lumOff val="0"/>
                    <a:alphaOff val="0"/>
                  </a:schemeClr>
                </a:solidFill>
              </a:rPr>
              <a:t>(Iespējamais pretendentu sk.: 1000)</a:t>
            </a:r>
          </a:p>
          <a:p>
            <a:pPr algn="ctr"/>
            <a:r>
              <a:rPr lang="lv-LV" b="1" i="1" u="sng" dirty="0">
                <a:solidFill>
                  <a:schemeClr val="tx1"/>
                </a:solidFill>
              </a:rPr>
              <a:t>Atbalsts divos maksājumos</a:t>
            </a:r>
          </a:p>
          <a:p>
            <a:pPr marL="357188"/>
            <a:r>
              <a:rPr lang="lv-LV" sz="1600" dirty="0">
                <a:solidFill>
                  <a:schemeClr val="tx1"/>
                </a:solidFill>
              </a:rPr>
              <a:t>1) pirms 80% </a:t>
            </a:r>
          </a:p>
          <a:p>
            <a:pPr marL="357188"/>
            <a:r>
              <a:rPr lang="lv-LV" sz="1600" dirty="0">
                <a:solidFill>
                  <a:schemeClr val="tx1"/>
                </a:solidFill>
              </a:rPr>
              <a:t>2) pēc plāna realizācijas 20%</a:t>
            </a:r>
            <a:endParaRPr lang="lv-LV" sz="1072" b="1" dirty="0">
              <a:solidFill>
                <a:schemeClr val="tx1"/>
              </a:solidFill>
            </a:endParaRPr>
          </a:p>
        </p:txBody>
      </p:sp>
      <p:sp>
        <p:nvSpPr>
          <p:cNvPr id="6" name="TextBox 5">
            <a:extLst>
              <a:ext uri="{FF2B5EF4-FFF2-40B4-BE49-F238E27FC236}">
                <a16:creationId xmlns:a16="http://schemas.microsoft.com/office/drawing/2014/main" xmlns="" id="{E08EBF0A-09EA-44CF-9DAF-694DD229775E}"/>
              </a:ext>
            </a:extLst>
          </p:cNvPr>
          <p:cNvSpPr txBox="1"/>
          <p:nvPr/>
        </p:nvSpPr>
        <p:spPr>
          <a:xfrm>
            <a:off x="5638546" y="3819973"/>
            <a:ext cx="4401242" cy="1200329"/>
          </a:xfrm>
          <a:prstGeom prst="rect">
            <a:avLst/>
          </a:prstGeom>
          <a:noFill/>
        </p:spPr>
        <p:txBody>
          <a:bodyPr wrap="square" rtlCol="0">
            <a:spAutoFit/>
          </a:bodyPr>
          <a:lstStyle/>
          <a:p>
            <a:pPr algn="ctr"/>
            <a:r>
              <a:rPr lang="lv-LV" b="1" u="sng" dirty="0"/>
              <a:t>Atbalsta saņemšanas nosacījumi</a:t>
            </a:r>
            <a:endParaRPr lang="lv-LV" b="1" dirty="0"/>
          </a:p>
          <a:p>
            <a:r>
              <a:rPr lang="lv-LV" dirty="0" err="1"/>
              <a:t>Darījumdarbības</a:t>
            </a:r>
            <a:r>
              <a:rPr lang="lv-LV" dirty="0"/>
              <a:t> plāns + konsultants:</a:t>
            </a:r>
          </a:p>
          <a:p>
            <a:pPr marL="153083" indent="-153083">
              <a:buFontTx/>
              <a:buChar char="-"/>
            </a:pPr>
            <a:r>
              <a:rPr lang="lv-LV" dirty="0"/>
              <a:t>2-4 gadi</a:t>
            </a:r>
          </a:p>
          <a:p>
            <a:pPr marL="153083" indent="-153083">
              <a:buFontTx/>
              <a:buChar char="-"/>
            </a:pPr>
            <a:r>
              <a:rPr lang="lv-LV" dirty="0"/>
              <a:t>konkrētu rādītāju sasniegšana</a:t>
            </a:r>
            <a:endParaRPr lang="lv-LV" sz="1050" dirty="0"/>
          </a:p>
        </p:txBody>
      </p:sp>
      <p:sp>
        <p:nvSpPr>
          <p:cNvPr id="7" name="TextBox 6">
            <a:extLst>
              <a:ext uri="{FF2B5EF4-FFF2-40B4-BE49-F238E27FC236}">
                <a16:creationId xmlns:a16="http://schemas.microsoft.com/office/drawing/2014/main" xmlns="" id="{03D3D259-F90F-4C73-A243-7C34E3471E36}"/>
              </a:ext>
            </a:extLst>
          </p:cNvPr>
          <p:cNvSpPr txBox="1"/>
          <p:nvPr/>
        </p:nvSpPr>
        <p:spPr>
          <a:xfrm>
            <a:off x="5819497" y="2437862"/>
            <a:ext cx="4266888" cy="1200329"/>
          </a:xfrm>
          <a:prstGeom prst="rect">
            <a:avLst/>
          </a:prstGeom>
          <a:noFill/>
        </p:spPr>
        <p:txBody>
          <a:bodyPr wrap="square" rtlCol="0">
            <a:spAutoFit/>
          </a:bodyPr>
          <a:lstStyle/>
          <a:p>
            <a:pPr algn="ctr"/>
            <a:r>
              <a:rPr lang="lv-LV" b="1" u="sng" dirty="0"/>
              <a:t>Atbalsta pretendents</a:t>
            </a:r>
            <a:endParaRPr lang="lv-LV" b="1" dirty="0"/>
          </a:p>
          <a:p>
            <a:r>
              <a:rPr lang="lv-LV" dirty="0"/>
              <a:t>SI/apgrozījums: 2 000 - 15 000 EUR</a:t>
            </a:r>
          </a:p>
          <a:p>
            <a:r>
              <a:rPr lang="lv-LV" dirty="0"/>
              <a:t>Zeme: līdz 50 ha</a:t>
            </a:r>
          </a:p>
          <a:p>
            <a:r>
              <a:rPr lang="lv-LV" dirty="0"/>
              <a:t>Lauksaimnieciskā izglītība: 160 stundas</a:t>
            </a:r>
          </a:p>
        </p:txBody>
      </p:sp>
      <p:sp>
        <p:nvSpPr>
          <p:cNvPr id="8" name="TextBox 7">
            <a:extLst>
              <a:ext uri="{FF2B5EF4-FFF2-40B4-BE49-F238E27FC236}">
                <a16:creationId xmlns:a16="http://schemas.microsoft.com/office/drawing/2014/main" xmlns="" id="{ECD39344-B83E-45D0-B3B5-07D3A2E4327A}"/>
              </a:ext>
            </a:extLst>
          </p:cNvPr>
          <p:cNvSpPr txBox="1"/>
          <p:nvPr/>
        </p:nvSpPr>
        <p:spPr>
          <a:xfrm>
            <a:off x="5819497" y="5237262"/>
            <a:ext cx="4401242" cy="1107996"/>
          </a:xfrm>
          <a:prstGeom prst="rect">
            <a:avLst/>
          </a:prstGeom>
          <a:noFill/>
        </p:spPr>
        <p:txBody>
          <a:bodyPr wrap="square" rtlCol="0">
            <a:spAutoFit/>
          </a:bodyPr>
          <a:lstStyle/>
          <a:p>
            <a:pPr algn="ctr"/>
            <a:r>
              <a:rPr lang="lv-LV" b="1" u="sng" dirty="0"/>
              <a:t>Atbalstāmās aktivitātes</a:t>
            </a:r>
          </a:p>
          <a:p>
            <a:r>
              <a:rPr lang="lv-LV" sz="1600" dirty="0"/>
              <a:t>Dzīvu dzīvnieku iegāde</a:t>
            </a:r>
          </a:p>
          <a:p>
            <a:r>
              <a:rPr lang="lv-LV" sz="1600" dirty="0"/>
              <a:t>Stādu iegāde</a:t>
            </a:r>
          </a:p>
          <a:p>
            <a:r>
              <a:rPr lang="lv-LV" sz="1600" dirty="0"/>
              <a:t>Jaunas, lietotas tehnika iegāde u.c.</a:t>
            </a:r>
          </a:p>
        </p:txBody>
      </p:sp>
      <p:sp>
        <p:nvSpPr>
          <p:cNvPr id="10" name="Taisnstūris ar noapaļotiem stūriem 3">
            <a:extLst>
              <a:ext uri="{FF2B5EF4-FFF2-40B4-BE49-F238E27FC236}">
                <a16:creationId xmlns:a16="http://schemas.microsoft.com/office/drawing/2014/main" xmlns="" id="{E292A908-F6D9-4C1F-9661-01CD6D4810B2}"/>
              </a:ext>
            </a:extLst>
          </p:cNvPr>
          <p:cNvSpPr/>
          <p:nvPr/>
        </p:nvSpPr>
        <p:spPr>
          <a:xfrm>
            <a:off x="1194318" y="1601883"/>
            <a:ext cx="9255968" cy="745088"/>
          </a:xfrm>
          <a:prstGeom prst="round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Vienreizējs maksājums par </a:t>
            </a:r>
          </a:p>
          <a:p>
            <a:pPr algn="ctr"/>
            <a:r>
              <a:rPr lang="lv-LV" b="1" dirty="0">
                <a:solidFill>
                  <a:schemeClr val="tx1"/>
                </a:solidFill>
              </a:rPr>
              <a:t>biznesa plāna realizāciju maziem lauksaimniekiem (</a:t>
            </a:r>
            <a:r>
              <a:rPr lang="lv-LV" b="1" i="1" dirty="0" err="1">
                <a:solidFill>
                  <a:schemeClr val="tx1"/>
                </a:solidFill>
              </a:rPr>
              <a:t>lump</a:t>
            </a:r>
            <a:r>
              <a:rPr lang="lv-LV" b="1" i="1" dirty="0">
                <a:solidFill>
                  <a:schemeClr val="tx1"/>
                </a:solidFill>
              </a:rPr>
              <a:t> sum</a:t>
            </a:r>
            <a:r>
              <a:rPr lang="lv-LV" b="1" dirty="0">
                <a:solidFill>
                  <a:schemeClr val="tx1"/>
                </a:solidFill>
              </a:rPr>
              <a:t>)  - 15 </a:t>
            </a:r>
            <a:r>
              <a:rPr lang="lv-LV" b="1" dirty="0" err="1">
                <a:solidFill>
                  <a:schemeClr val="tx1"/>
                </a:solidFill>
              </a:rPr>
              <a:t>milj.EUR</a:t>
            </a:r>
            <a:r>
              <a:rPr lang="lv-LV" b="1" dirty="0">
                <a:solidFill>
                  <a:schemeClr val="tx1"/>
                </a:solidFill>
              </a:rPr>
              <a:t> ERI finansējums</a:t>
            </a:r>
          </a:p>
        </p:txBody>
      </p:sp>
      <p:sp>
        <p:nvSpPr>
          <p:cNvPr id="11" name="Title 3">
            <a:extLst>
              <a:ext uri="{FF2B5EF4-FFF2-40B4-BE49-F238E27FC236}">
                <a16:creationId xmlns:a16="http://schemas.microsoft.com/office/drawing/2014/main" xmlns="" id="{D2D67130-9C96-4BAF-8794-EAFC96046CF4}"/>
              </a:ext>
            </a:extLst>
          </p:cNvPr>
          <p:cNvSpPr txBox="1">
            <a:spLocks/>
          </p:cNvSpPr>
          <p:nvPr/>
        </p:nvSpPr>
        <p:spPr>
          <a:xfrm>
            <a:off x="931506" y="24607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Atbalsts mazo saimniecību attīstībai pārejas periodā</a:t>
            </a:r>
            <a:endParaRPr lang="en-GB" dirty="0"/>
          </a:p>
        </p:txBody>
      </p:sp>
      <p:sp>
        <p:nvSpPr>
          <p:cNvPr id="12" name="TextBox 11">
            <a:extLst>
              <a:ext uri="{FF2B5EF4-FFF2-40B4-BE49-F238E27FC236}">
                <a16:creationId xmlns:a16="http://schemas.microsoft.com/office/drawing/2014/main" xmlns="" id="{C28CCB61-D4AC-4E22-A0D9-199BE26FDCE2}"/>
              </a:ext>
            </a:extLst>
          </p:cNvPr>
          <p:cNvSpPr txBox="1"/>
          <p:nvPr/>
        </p:nvSpPr>
        <p:spPr>
          <a:xfrm>
            <a:off x="931506" y="4922668"/>
            <a:ext cx="3358727" cy="1569660"/>
          </a:xfrm>
          <a:prstGeom prst="rect">
            <a:avLst/>
          </a:prstGeom>
          <a:noFill/>
        </p:spPr>
        <p:txBody>
          <a:bodyPr wrap="square" rtlCol="0">
            <a:spAutoFit/>
          </a:bodyPr>
          <a:lstStyle/>
          <a:p>
            <a:r>
              <a:rPr lang="lv-LV" sz="1600" b="1" u="sng" dirty="0"/>
              <a:t>Prioritāte</a:t>
            </a:r>
          </a:p>
          <a:p>
            <a:pPr lvl="0"/>
            <a:r>
              <a:rPr lang="lv-LV" sz="1600" dirty="0"/>
              <a:t>Augļkopība, lopkopība, dārzeņkopība</a:t>
            </a:r>
          </a:p>
          <a:p>
            <a:pPr lvl="0"/>
            <a:r>
              <a:rPr lang="lv-LV" sz="1600" dirty="0"/>
              <a:t>Teritorijas attīstības indekss</a:t>
            </a:r>
          </a:p>
          <a:p>
            <a:r>
              <a:rPr lang="lv-LV" sz="1600" dirty="0"/>
              <a:t>Saimniecības dalība kooperatīvā</a:t>
            </a:r>
          </a:p>
          <a:p>
            <a:r>
              <a:rPr lang="lv-LV" sz="1600" dirty="0"/>
              <a:t>Saimniecības kopējais apgrozījums</a:t>
            </a:r>
          </a:p>
          <a:p>
            <a:pPr lvl="0"/>
            <a:endParaRPr lang="lv-LV" sz="1600" dirty="0"/>
          </a:p>
        </p:txBody>
      </p:sp>
    </p:spTree>
    <p:extLst>
      <p:ext uri="{BB962C8B-B14F-4D97-AF65-F5344CB8AC3E}">
        <p14:creationId xmlns:p14="http://schemas.microsoft.com/office/powerpoint/2010/main" val="2345396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xmlns="" id="{7D46009A-AB8C-4F06-BA3C-3D74C3C1E293}"/>
              </a:ext>
            </a:extLst>
          </p:cNvPr>
          <p:cNvSpPr txBox="1">
            <a:spLocks/>
          </p:cNvSpPr>
          <p:nvPr/>
        </p:nvSpPr>
        <p:spPr>
          <a:xfrm>
            <a:off x="1436914" y="0"/>
            <a:ext cx="10450286" cy="114588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300" b="1" dirty="0"/>
              <a:t>Finanšu instruments </a:t>
            </a:r>
            <a:r>
              <a:rPr lang="lv-LV" sz="4300" b="1" dirty="0">
                <a:solidFill>
                  <a:srgbClr val="C00000"/>
                </a:solidFill>
              </a:rPr>
              <a:t>maziem/vidējiem </a:t>
            </a:r>
            <a:r>
              <a:rPr lang="lv-LV" sz="4300" b="1" dirty="0"/>
              <a:t>lauksaimniekiem </a:t>
            </a:r>
            <a:r>
              <a:rPr lang="lv-LV" sz="3600" b="1" dirty="0"/>
              <a:t>- 20</a:t>
            </a:r>
            <a:r>
              <a:rPr lang="lv-LV" sz="3600" b="1" dirty="0">
                <a:solidFill>
                  <a:srgbClr val="C00000"/>
                </a:solidFill>
              </a:rPr>
              <a:t> </a:t>
            </a:r>
            <a:r>
              <a:rPr lang="lv-LV" sz="3600" b="1" dirty="0"/>
              <a:t>milj. EUR no TM </a:t>
            </a:r>
          </a:p>
        </p:txBody>
      </p:sp>
      <p:sp>
        <p:nvSpPr>
          <p:cNvPr id="12" name="TextBox 11">
            <a:extLst>
              <a:ext uri="{FF2B5EF4-FFF2-40B4-BE49-F238E27FC236}">
                <a16:creationId xmlns:a16="http://schemas.microsoft.com/office/drawing/2014/main" xmlns="" id="{5A9C350A-0959-4F72-8B51-42A77355BCBD}"/>
              </a:ext>
            </a:extLst>
          </p:cNvPr>
          <p:cNvSpPr txBox="1"/>
          <p:nvPr/>
        </p:nvSpPr>
        <p:spPr>
          <a:xfrm>
            <a:off x="6285116" y="3150991"/>
            <a:ext cx="3841561" cy="1692771"/>
          </a:xfrm>
          <a:prstGeom prst="rect">
            <a:avLst/>
          </a:prstGeom>
          <a:noFill/>
        </p:spPr>
        <p:txBody>
          <a:bodyPr wrap="square" rtlCol="0">
            <a:spAutoFit/>
          </a:bodyPr>
          <a:lstStyle/>
          <a:p>
            <a:pPr algn="ctr"/>
            <a:r>
              <a:rPr lang="lv-LV" sz="1600" b="1" u="sng" dirty="0"/>
              <a:t>Atbalsta saņemšanas nosacījumi</a:t>
            </a:r>
          </a:p>
          <a:p>
            <a:pPr algn="just"/>
            <a:r>
              <a:rPr lang="lv-LV" sz="1400" b="1" dirty="0"/>
              <a:t>Aizdevumus līdz 25 000 EUR </a:t>
            </a:r>
            <a:r>
              <a:rPr lang="lv-LV" sz="1400" dirty="0"/>
              <a:t>ALTUM piešķir ar aizņēmēja galvojumu, bez papildus nodrošinājuma. </a:t>
            </a:r>
          </a:p>
          <a:p>
            <a:pPr algn="just"/>
            <a:r>
              <a:rPr lang="lv-LV" sz="1400" b="1" dirty="0"/>
              <a:t>Atmaksas termiņš </a:t>
            </a:r>
            <a:r>
              <a:rPr lang="lv-LV" sz="1400" dirty="0"/>
              <a:t>- līdz 10 gadiem, būvniecības gadījumā līdz 15 gadiem</a:t>
            </a:r>
            <a:r>
              <a:rPr lang="lv-LV" sz="1600" dirty="0"/>
              <a:t>.</a:t>
            </a:r>
          </a:p>
          <a:p>
            <a:pPr algn="ctr"/>
            <a:endParaRPr lang="lv-LV" sz="1600" b="1" dirty="0"/>
          </a:p>
        </p:txBody>
      </p:sp>
      <p:sp>
        <p:nvSpPr>
          <p:cNvPr id="13" name="TextBox 12">
            <a:extLst>
              <a:ext uri="{FF2B5EF4-FFF2-40B4-BE49-F238E27FC236}">
                <a16:creationId xmlns:a16="http://schemas.microsoft.com/office/drawing/2014/main" xmlns="" id="{09B01383-0E9A-44CF-83EB-986FE4D46667}"/>
              </a:ext>
            </a:extLst>
          </p:cNvPr>
          <p:cNvSpPr txBox="1"/>
          <p:nvPr/>
        </p:nvSpPr>
        <p:spPr>
          <a:xfrm>
            <a:off x="6228533" y="2053502"/>
            <a:ext cx="3982267" cy="1077218"/>
          </a:xfrm>
          <a:prstGeom prst="rect">
            <a:avLst/>
          </a:prstGeom>
          <a:noFill/>
        </p:spPr>
        <p:txBody>
          <a:bodyPr wrap="square" rtlCol="0">
            <a:spAutoFit/>
          </a:bodyPr>
          <a:lstStyle/>
          <a:p>
            <a:pPr algn="ctr"/>
            <a:r>
              <a:rPr lang="lv-LV" sz="1600" b="1" u="sng" dirty="0"/>
              <a:t>Atbalsta pretendents</a:t>
            </a:r>
            <a:endParaRPr lang="lv-LV" sz="1600" b="1" dirty="0"/>
          </a:p>
          <a:p>
            <a:r>
              <a:rPr lang="lv-LV" sz="1600" dirty="0"/>
              <a:t>Lauksaimniecības un lauku saimnieciskās darbības veicēji– juridiskas vai fiziskas personas - </a:t>
            </a:r>
            <a:r>
              <a:rPr lang="lv-LV" sz="1600" b="1" dirty="0">
                <a:solidFill>
                  <a:srgbClr val="FF0000"/>
                </a:solidFill>
              </a:rPr>
              <a:t>ar apgrozījumu līdz 100 000 EUR</a:t>
            </a:r>
          </a:p>
        </p:txBody>
      </p:sp>
      <p:sp>
        <p:nvSpPr>
          <p:cNvPr id="14" name="TextBox 13">
            <a:extLst>
              <a:ext uri="{FF2B5EF4-FFF2-40B4-BE49-F238E27FC236}">
                <a16:creationId xmlns:a16="http://schemas.microsoft.com/office/drawing/2014/main" xmlns="" id="{D465B5C9-4F14-4186-B58B-20E482BF77C1}"/>
              </a:ext>
            </a:extLst>
          </p:cNvPr>
          <p:cNvSpPr txBox="1"/>
          <p:nvPr/>
        </p:nvSpPr>
        <p:spPr>
          <a:xfrm>
            <a:off x="5879904" y="4492966"/>
            <a:ext cx="4389005" cy="1846659"/>
          </a:xfrm>
          <a:prstGeom prst="rect">
            <a:avLst/>
          </a:prstGeom>
          <a:noFill/>
        </p:spPr>
        <p:txBody>
          <a:bodyPr wrap="square" rtlCol="0">
            <a:spAutoFit/>
          </a:bodyPr>
          <a:lstStyle/>
          <a:p>
            <a:pPr algn="ctr"/>
            <a:r>
              <a:rPr lang="lv-LV" sz="1600" b="1" u="sng" dirty="0"/>
              <a:t>Atbalstāmās aktivitātes</a:t>
            </a:r>
            <a:endParaRPr lang="lv-LV" sz="1286" b="1" u="sng" dirty="0"/>
          </a:p>
          <a:p>
            <a:pPr marL="285750" indent="-285750">
              <a:buFont typeface="Wingdings" panose="05000000000000000000" pitchFamily="2" charset="2"/>
              <a:buChar char="ü"/>
            </a:pPr>
            <a:r>
              <a:rPr lang="lv-LV" sz="1400" dirty="0"/>
              <a:t>Dzīvu dzīvnieku iegāde </a:t>
            </a:r>
          </a:p>
          <a:p>
            <a:pPr marL="285750" indent="-285750">
              <a:buFont typeface="Wingdings" panose="05000000000000000000" pitchFamily="2" charset="2"/>
              <a:buChar char="ü"/>
            </a:pPr>
            <a:r>
              <a:rPr lang="lv-LV" sz="1400" dirty="0"/>
              <a:t>Stādu iegāde</a:t>
            </a:r>
          </a:p>
          <a:p>
            <a:pPr marL="285750" indent="-285750">
              <a:buFont typeface="Wingdings" panose="05000000000000000000" pitchFamily="2" charset="2"/>
              <a:buChar char="ü"/>
            </a:pPr>
            <a:r>
              <a:rPr lang="lv-LV" sz="1400" dirty="0"/>
              <a:t>Pamatlīdzekļu (arī lietotu) iegāde, būves - pārbūve, uzstādīšana, celtniecības izmaksas, kā arī ēkas atjaunošanas izmaksas</a:t>
            </a:r>
          </a:p>
          <a:p>
            <a:pPr marL="285750" indent="-285750">
              <a:buFont typeface="Wingdings" panose="05000000000000000000" pitchFamily="2" charset="2"/>
              <a:buChar char="ü"/>
            </a:pPr>
            <a:r>
              <a:rPr lang="lv-LV" sz="1400" dirty="0"/>
              <a:t>Apbūvētas un neapbūvētas zemes iegāde</a:t>
            </a:r>
          </a:p>
          <a:p>
            <a:pPr marL="285750" indent="-285750">
              <a:buFont typeface="Wingdings" panose="05000000000000000000" pitchFamily="2" charset="2"/>
              <a:buChar char="ü"/>
            </a:pPr>
            <a:r>
              <a:rPr lang="lv-LV" sz="1400" dirty="0"/>
              <a:t>Apgrozāmie līdzekļi</a:t>
            </a:r>
            <a:endParaRPr lang="lv-LV" sz="1400" u="sng" dirty="0"/>
          </a:p>
        </p:txBody>
      </p:sp>
      <p:sp>
        <p:nvSpPr>
          <p:cNvPr id="15" name="Taisnstūris ar noapaļotiem stūriem 9">
            <a:extLst>
              <a:ext uri="{FF2B5EF4-FFF2-40B4-BE49-F238E27FC236}">
                <a16:creationId xmlns:a16="http://schemas.microsoft.com/office/drawing/2014/main" xmlns="" id="{3B88E6D8-4051-4793-8D70-C9AB431AB976}"/>
              </a:ext>
            </a:extLst>
          </p:cNvPr>
          <p:cNvSpPr/>
          <p:nvPr/>
        </p:nvSpPr>
        <p:spPr>
          <a:xfrm>
            <a:off x="812338" y="2053502"/>
            <a:ext cx="4389005" cy="4241527"/>
          </a:xfrm>
          <a:prstGeom prst="roundRect">
            <a:avLst/>
          </a:pr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lv-LV" sz="1100" b="1" dirty="0">
              <a:solidFill>
                <a:schemeClr val="bg1"/>
              </a:solidFill>
            </a:endParaRPr>
          </a:p>
          <a:p>
            <a:pPr algn="ctr"/>
            <a:r>
              <a:rPr lang="lv-LV" b="1" dirty="0">
                <a:solidFill>
                  <a:schemeClr val="tx1"/>
                </a:solidFill>
              </a:rPr>
              <a:t>Atbalsts ir sniegts aizdevuma veidā </a:t>
            </a:r>
            <a:br>
              <a:rPr lang="lv-LV" b="1" dirty="0">
                <a:solidFill>
                  <a:schemeClr val="tx1"/>
                </a:solidFill>
              </a:rPr>
            </a:br>
            <a:r>
              <a:rPr lang="lv-LV" b="1" dirty="0">
                <a:solidFill>
                  <a:schemeClr val="tx1"/>
                </a:solidFill>
              </a:rPr>
              <a:t>līdz - </a:t>
            </a:r>
            <a:r>
              <a:rPr lang="lv-LV" b="1" dirty="0">
                <a:solidFill>
                  <a:srgbClr val="C00000"/>
                </a:solidFill>
              </a:rPr>
              <a:t>100 000 EUR; </a:t>
            </a:r>
          </a:p>
          <a:p>
            <a:pPr algn="ctr"/>
            <a:r>
              <a:rPr lang="lv-LV" sz="1600" b="1" dirty="0">
                <a:solidFill>
                  <a:srgbClr val="C00000"/>
                </a:solidFill>
              </a:rPr>
              <a:t> </a:t>
            </a:r>
            <a:r>
              <a:rPr lang="lv-LV" sz="1600" b="1" i="1" dirty="0">
                <a:solidFill>
                  <a:schemeClr val="tx1"/>
                </a:solidFill>
              </a:rPr>
              <a:t>apgrozāmo līdzekļu iegādei – 35 000 EUR</a:t>
            </a:r>
          </a:p>
          <a:p>
            <a:pPr algn="ctr"/>
            <a:r>
              <a:rPr lang="lv-LV" sz="1600" b="1" i="1" dirty="0">
                <a:solidFill>
                  <a:schemeClr val="tx1"/>
                </a:solidFill>
              </a:rPr>
              <a:t>apbūvētas un neapbūvētas zemes iegādei – 35 000 </a:t>
            </a:r>
            <a:r>
              <a:rPr lang="lv-LV" sz="1600" b="1" i="1" dirty="0" err="1">
                <a:solidFill>
                  <a:schemeClr val="tx1"/>
                </a:solidFill>
              </a:rPr>
              <a:t>euro</a:t>
            </a:r>
            <a:endParaRPr lang="lv-LV" sz="1600" b="1" i="1" dirty="0">
              <a:solidFill>
                <a:schemeClr val="tx1"/>
              </a:solidFill>
            </a:endParaRPr>
          </a:p>
          <a:p>
            <a:pPr algn="ctr"/>
            <a:endParaRPr lang="lv-LV" sz="1600" b="1" i="1" dirty="0">
              <a:solidFill>
                <a:schemeClr val="tx1"/>
              </a:solidFill>
            </a:endParaRPr>
          </a:p>
          <a:p>
            <a:pPr algn="ctr"/>
            <a:r>
              <a:rPr lang="lv-LV" b="1" dirty="0">
                <a:solidFill>
                  <a:schemeClr val="tx1"/>
                </a:solidFill>
              </a:rPr>
              <a:t>Aizdevumu procentu gada likme: 4-6.5%</a:t>
            </a:r>
            <a:endParaRPr lang="lv-LV" b="1" i="1" dirty="0">
              <a:solidFill>
                <a:schemeClr val="tx1"/>
              </a:solidFill>
            </a:endParaRPr>
          </a:p>
          <a:p>
            <a:pPr algn="ctr"/>
            <a:r>
              <a:rPr lang="lv-LV" i="1" dirty="0"/>
              <a:t/>
            </a:r>
            <a:br>
              <a:rPr lang="lv-LV" i="1" dirty="0"/>
            </a:br>
            <a:r>
              <a:rPr lang="lv-LV" sz="1600" b="1" dirty="0">
                <a:solidFill>
                  <a:srgbClr val="FF0000"/>
                </a:solidFill>
              </a:rPr>
              <a:t>ar iespēju  daļēji dzēst kredītprocentus</a:t>
            </a:r>
          </a:p>
          <a:p>
            <a:pPr algn="ctr"/>
            <a:endParaRPr lang="lv-LV" sz="1072" b="1" i="1" dirty="0">
              <a:solidFill>
                <a:schemeClr val="tx1"/>
              </a:solidFill>
            </a:endParaRPr>
          </a:p>
        </p:txBody>
      </p:sp>
      <p:sp>
        <p:nvSpPr>
          <p:cNvPr id="17" name="Taisnstūris ar noapaļotiem stūriem 3">
            <a:extLst>
              <a:ext uri="{FF2B5EF4-FFF2-40B4-BE49-F238E27FC236}">
                <a16:creationId xmlns:a16="http://schemas.microsoft.com/office/drawing/2014/main" xmlns="" id="{2D5034EC-956F-41A3-9D4E-9ED70FC3B89D}"/>
              </a:ext>
            </a:extLst>
          </p:cNvPr>
          <p:cNvSpPr/>
          <p:nvPr/>
        </p:nvSpPr>
        <p:spPr>
          <a:xfrm>
            <a:off x="1436913" y="1145882"/>
            <a:ext cx="9489233" cy="826115"/>
          </a:xfrm>
          <a:prstGeom prst="roundRect">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solidFill>
                <a:effectLst>
                  <a:outerShdw blurRad="38100" dist="38100" dir="2700000" algn="tl">
                    <a:srgbClr val="000000">
                      <a:alpha val="43137"/>
                    </a:srgbClr>
                  </a:outerShdw>
                </a:effectLst>
              </a:rPr>
              <a:t>Turpina ALTUM programmu</a:t>
            </a:r>
            <a:r>
              <a:rPr lang="lv-LV" dirty="0">
                <a:solidFill>
                  <a:schemeClr val="tx1"/>
                </a:solidFill>
              </a:rPr>
              <a:t> «Mazie aizdevumi lauku teritorijās» </a:t>
            </a:r>
          </a:p>
          <a:p>
            <a:pPr algn="ctr"/>
            <a:r>
              <a:rPr lang="lv-LV" dirty="0">
                <a:solidFill>
                  <a:schemeClr val="tx1"/>
                </a:solidFill>
              </a:rPr>
              <a:t>maziem/vidējiem lauksaimniekiem lauku teritorijās</a:t>
            </a:r>
          </a:p>
        </p:txBody>
      </p:sp>
    </p:spTree>
    <p:extLst>
      <p:ext uri="{BB962C8B-B14F-4D97-AF65-F5344CB8AC3E}">
        <p14:creationId xmlns:p14="http://schemas.microsoft.com/office/powerpoint/2010/main" val="1224735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DF62A23-CED4-4F75-82ED-6AB5F9C92FA7}" type="slidenum">
              <a:rPr lang="en-US" altLang="en-US" smtClean="0"/>
              <a:pPr/>
              <a:t>19</a:t>
            </a:fld>
            <a:endParaRPr lang="en-US" altLang="en-US"/>
          </a:p>
        </p:txBody>
      </p:sp>
      <p:sp>
        <p:nvSpPr>
          <p:cNvPr id="2" name="Title 1"/>
          <p:cNvSpPr>
            <a:spLocks noGrp="1"/>
          </p:cNvSpPr>
          <p:nvPr>
            <p:ph type="title" idx="4294967295"/>
          </p:nvPr>
        </p:nvSpPr>
        <p:spPr>
          <a:xfrm>
            <a:off x="346594" y="398069"/>
            <a:ext cx="11647227" cy="1212850"/>
          </a:xfrm>
        </p:spPr>
        <p:txBody>
          <a:bodyPr>
            <a:noAutofit/>
          </a:bodyPr>
          <a:lstStyle/>
          <a:p>
            <a:pPr algn="ctr">
              <a:defRPr/>
            </a:pPr>
            <a:r>
              <a:rPr lang="lv-LV" altLang="lv-LV" sz="2800" i="1" dirty="0">
                <a:solidFill>
                  <a:srgbClr val="632523"/>
                </a:solidFill>
              </a:rPr>
              <a:t> </a:t>
            </a:r>
            <a:r>
              <a:rPr lang="lv-LV" altLang="lv-LV" sz="2800" dirty="0">
                <a:solidFill>
                  <a:srgbClr val="008000"/>
                </a:solidFill>
              </a:rPr>
              <a:t>LEADER apakšpasākums </a:t>
            </a:r>
            <a:br>
              <a:rPr lang="lv-LV" altLang="lv-LV" sz="2800" dirty="0">
                <a:solidFill>
                  <a:srgbClr val="008000"/>
                </a:solidFill>
              </a:rPr>
            </a:br>
            <a:r>
              <a:rPr lang="lv-LV" altLang="lv-LV" sz="2800" dirty="0">
                <a:solidFill>
                  <a:srgbClr val="008000"/>
                </a:solidFill>
              </a:rPr>
              <a:t>«Darbību īstenošana saskaņā ar sabiedrības virzītas vietējās attīstības stratēģiju"</a:t>
            </a:r>
            <a:r>
              <a:rPr lang="lv-LV" altLang="lv-LV" sz="1050" dirty="0"/>
              <a:t/>
            </a:r>
            <a:br>
              <a:rPr lang="lv-LV" altLang="lv-LV" sz="1050" dirty="0"/>
            </a:br>
            <a:r>
              <a:rPr lang="lv-LV" altLang="lv-LV" sz="1050" dirty="0"/>
              <a:t/>
            </a:r>
            <a:br>
              <a:rPr lang="lv-LV" altLang="lv-LV" sz="1050" dirty="0"/>
            </a:br>
            <a:endParaRPr lang="lv-LV" altLang="lv-LV" sz="1100" dirty="0"/>
          </a:p>
        </p:txBody>
      </p:sp>
      <p:sp>
        <p:nvSpPr>
          <p:cNvPr id="31747" name="Content Placeholder 2"/>
          <p:cNvSpPr>
            <a:spLocks noGrp="1"/>
          </p:cNvSpPr>
          <p:nvPr>
            <p:ph idx="4294967295"/>
          </p:nvPr>
        </p:nvSpPr>
        <p:spPr>
          <a:xfrm flipH="1">
            <a:off x="11360150" y="6324600"/>
            <a:ext cx="831850" cy="398463"/>
          </a:xfrm>
        </p:spPr>
        <p:txBody>
          <a:bodyPr>
            <a:normAutofit fontScale="92500" lnSpcReduction="20000"/>
          </a:bodyPr>
          <a:lstStyle/>
          <a:p>
            <a:endParaRPr lang="lv-LV" altLang="lv-LV" b="1" u="sng" dirty="0">
              <a:latin typeface="Calibri" panose="020F0502020204030204" pitchFamily="34" charset="0"/>
              <a:cs typeface="Times New Roman" panose="02020603050405020304" pitchFamily="18" charset="0"/>
            </a:endParaRPr>
          </a:p>
          <a:p>
            <a:endParaRPr lang="lv-LV" altLang="lv-LV" b="1" u="sng" dirty="0">
              <a:latin typeface="Calibri" panose="020F0502020204030204" pitchFamily="34" charset="0"/>
              <a:cs typeface="Times New Roman" panose="02020603050405020304" pitchFamily="18" charset="0"/>
            </a:endParaRPr>
          </a:p>
          <a:p>
            <a:endParaRPr lang="lv-LV" altLang="lv-LV" b="1" u="sng" dirty="0">
              <a:latin typeface="Calibri" panose="020F0502020204030204" pitchFamily="34" charset="0"/>
              <a:cs typeface="Times New Roman" panose="02020603050405020304" pitchFamily="18" charset="0"/>
            </a:endParaRPr>
          </a:p>
          <a:p>
            <a:endParaRPr lang="lv-LV" altLang="lv-LV" b="1" u="sng" dirty="0">
              <a:latin typeface="Calibri" panose="020F0502020204030204" pitchFamily="34" charset="0"/>
              <a:cs typeface="Times New Roman" panose="02020603050405020304" pitchFamily="18" charset="0"/>
            </a:endParaRPr>
          </a:p>
          <a:p>
            <a:endParaRPr lang="lv-LV" altLang="lv-LV" b="1" u="sng" dirty="0">
              <a:latin typeface="Calibri" panose="020F0502020204030204" pitchFamily="34" charset="0"/>
              <a:cs typeface="Times New Roman" panose="02020603050405020304" pitchFamily="18" charset="0"/>
            </a:endParaRPr>
          </a:p>
          <a:p>
            <a:endParaRPr lang="lv-LV" altLang="lv-LV" b="1" u="sng" dirty="0">
              <a:latin typeface="Calibri" panose="020F0502020204030204" pitchFamily="34" charset="0"/>
              <a:cs typeface="Times New Roman" panose="02020603050405020304" pitchFamily="18" charset="0"/>
            </a:endParaRPr>
          </a:p>
          <a:p>
            <a:endParaRPr lang="lv-LV" altLang="lv-LV" b="1" u="sng" dirty="0">
              <a:latin typeface="Calibri" panose="020F0502020204030204" pitchFamily="34" charset="0"/>
              <a:cs typeface="Times New Roman" panose="02020603050405020304" pitchFamily="18" charset="0"/>
            </a:endParaRPr>
          </a:p>
          <a:p>
            <a:endParaRPr lang="lv-LV" altLang="lv-LV" b="1" u="sng" dirty="0">
              <a:latin typeface="Calibri" panose="020F0502020204030204" pitchFamily="34" charset="0"/>
              <a:cs typeface="Times New Roman" panose="02020603050405020304" pitchFamily="18" charset="0"/>
            </a:endParaRPr>
          </a:p>
          <a:p>
            <a:endParaRPr lang="lv-LV" altLang="lv-LV" b="1" u="sng" dirty="0">
              <a:latin typeface="Calibri" panose="020F0502020204030204" pitchFamily="34" charset="0"/>
              <a:cs typeface="Times New Roman" panose="02020603050405020304" pitchFamily="18" charset="0"/>
            </a:endParaRPr>
          </a:p>
          <a:p>
            <a:endParaRPr lang="lv-LV" altLang="lv-LV" b="1" u="sng" dirty="0">
              <a:latin typeface="Calibri" panose="020F0502020204030204" pitchFamily="34" charset="0"/>
              <a:cs typeface="Times New Roman" panose="02020603050405020304" pitchFamily="18" charset="0"/>
            </a:endParaRPr>
          </a:p>
          <a:p>
            <a:endParaRPr lang="lv-LV" altLang="lv-LV" b="1" u="sng" dirty="0">
              <a:latin typeface="Calibri" panose="020F0502020204030204" pitchFamily="34" charset="0"/>
              <a:cs typeface="Times New Roman" panose="02020603050405020304" pitchFamily="18" charset="0"/>
            </a:endParaRPr>
          </a:p>
          <a:p>
            <a:endParaRPr lang="lv-LV" altLang="lv-LV" b="1" u="sng" dirty="0">
              <a:latin typeface="Calibri" panose="020F0502020204030204" pitchFamily="34" charset="0"/>
              <a:cs typeface="Times New Roman" panose="02020603050405020304" pitchFamily="18" charset="0"/>
            </a:endParaRPr>
          </a:p>
          <a:p>
            <a:endParaRPr lang="lv-LV" altLang="lv-LV" b="1" u="sng" dirty="0">
              <a:latin typeface="Calibri" panose="020F0502020204030204" pitchFamily="34" charset="0"/>
              <a:cs typeface="Times New Roman" panose="02020603050405020304" pitchFamily="18" charset="0"/>
            </a:endParaRPr>
          </a:p>
          <a:p>
            <a:endParaRPr lang="lv-LV" altLang="lv-LV" sz="1600" b="1" u="sng" dirty="0">
              <a:latin typeface="Calibri" panose="020F0502020204030204" pitchFamily="34" charset="0"/>
              <a:cs typeface="Times New Roman" panose="02020603050405020304" pitchFamily="18" charset="0"/>
            </a:endParaRPr>
          </a:p>
          <a:p>
            <a:endParaRPr lang="lv-LV" altLang="lv-LV" sz="1600" b="1" u="sng" dirty="0">
              <a:latin typeface="Calibri" panose="020F0502020204030204" pitchFamily="34" charset="0"/>
              <a:cs typeface="Times New Roman" panose="02020603050405020304" pitchFamily="18" charset="0"/>
            </a:endParaRPr>
          </a:p>
          <a:p>
            <a:endParaRPr lang="lv-LV" altLang="lv-LV" sz="1600" b="1" u="sng" dirty="0">
              <a:latin typeface="Calibri" panose="020F0502020204030204" pitchFamily="34" charset="0"/>
              <a:cs typeface="Times New Roman" panose="02020603050405020304" pitchFamily="18" charset="0"/>
            </a:endParaRPr>
          </a:p>
          <a:p>
            <a:endParaRPr lang="lv-LV" altLang="lv-LV" sz="1600" b="1" u="sng" dirty="0">
              <a:latin typeface="Calibri" panose="020F0502020204030204" pitchFamily="34" charset="0"/>
              <a:cs typeface="Times New Roman" panose="02020603050405020304" pitchFamily="18" charset="0"/>
            </a:endParaRPr>
          </a:p>
          <a:p>
            <a:pPr algn="just"/>
            <a:endParaRPr lang="lv-LV" altLang="lv-LV" sz="1600" b="1" u="sng" dirty="0">
              <a:latin typeface="Calibri" panose="020F0502020204030204" pitchFamily="34" charset="0"/>
              <a:cs typeface="Times New Roman" panose="02020603050405020304" pitchFamily="18" charset="0"/>
            </a:endParaRPr>
          </a:p>
          <a:p>
            <a:pPr algn="just"/>
            <a:endParaRPr lang="lv-LV" altLang="lv-LV" sz="1600" b="1" u="sng" dirty="0">
              <a:latin typeface="Calibri" panose="020F0502020204030204" pitchFamily="34" charset="0"/>
              <a:cs typeface="Times New Roman" panose="02020603050405020304" pitchFamily="18" charset="0"/>
            </a:endParaRPr>
          </a:p>
          <a:p>
            <a:endParaRPr lang="lv-LV" altLang="lv-LV" sz="1600" dirty="0">
              <a:latin typeface="Calibri" panose="020F0502020204030204" pitchFamily="34" charset="0"/>
              <a:cs typeface="Times New Roman" panose="02020603050405020304" pitchFamily="18" charset="0"/>
            </a:endParaRPr>
          </a:p>
        </p:txBody>
      </p:sp>
      <p:grpSp>
        <p:nvGrpSpPr>
          <p:cNvPr id="3" name="Grupa 2"/>
          <p:cNvGrpSpPr/>
          <p:nvPr/>
        </p:nvGrpSpPr>
        <p:grpSpPr>
          <a:xfrm>
            <a:off x="2354490" y="1407718"/>
            <a:ext cx="7418388" cy="4699793"/>
            <a:chOff x="1222375" y="1624807"/>
            <a:chExt cx="7418388" cy="4699793"/>
          </a:xfrm>
          <a:solidFill>
            <a:schemeClr val="accent1">
              <a:lumMod val="40000"/>
              <a:lumOff val="60000"/>
            </a:schemeClr>
          </a:solidFill>
        </p:grpSpPr>
        <p:sp>
          <p:nvSpPr>
            <p:cNvPr id="47" name="Rectangle 46"/>
            <p:cNvSpPr/>
            <p:nvPr/>
          </p:nvSpPr>
          <p:spPr>
            <a:xfrm>
              <a:off x="1245394" y="1624807"/>
              <a:ext cx="3508375" cy="730250"/>
            </a:xfrm>
            <a:prstGeom prst="rect">
              <a:avLst/>
            </a:prstGeom>
            <a:grp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dirty="0">
                  <a:solidFill>
                    <a:srgbClr val="FFFFFF"/>
                  </a:solidFill>
                  <a:latin typeface="Verdana" panose="020B0604030504040204" pitchFamily="34" charset="0"/>
                  <a:cs typeface="Arial" panose="020B0604020202020204" pitchFamily="34" charset="0"/>
                </a:rPr>
                <a:t>Vietējās ekonomikas stiprināšanas iniciatīvas </a:t>
              </a:r>
            </a:p>
          </p:txBody>
        </p:sp>
        <p:sp>
          <p:nvSpPr>
            <p:cNvPr id="48" name="Rectangle 47"/>
            <p:cNvSpPr/>
            <p:nvPr/>
          </p:nvSpPr>
          <p:spPr>
            <a:xfrm>
              <a:off x="5019675" y="1633538"/>
              <a:ext cx="3621088" cy="730250"/>
            </a:xfrm>
            <a:prstGeom prst="rect">
              <a:avLst/>
            </a:prstGeom>
            <a:grp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dirty="0">
                  <a:solidFill>
                    <a:srgbClr val="FFFFFF"/>
                  </a:solidFill>
                  <a:latin typeface="Verdana" panose="020B0604030504040204" pitchFamily="34" charset="0"/>
                  <a:cs typeface="Arial" panose="020B0604020202020204" pitchFamily="34" charset="0"/>
                </a:rPr>
                <a:t>Vietas potenciāla attīstības iniciatīvas</a:t>
              </a:r>
            </a:p>
          </p:txBody>
        </p:sp>
        <p:cxnSp>
          <p:nvCxnSpPr>
            <p:cNvPr id="49" name="Straight Connector 48"/>
            <p:cNvCxnSpPr/>
            <p:nvPr/>
          </p:nvCxnSpPr>
          <p:spPr>
            <a:xfrm>
              <a:off x="1222375" y="2363788"/>
              <a:ext cx="46038" cy="3819525"/>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785938" y="2417763"/>
              <a:ext cx="2947987" cy="1063625"/>
            </a:xfrm>
            <a:prstGeom prst="rect">
              <a:avLst/>
            </a:prstGeom>
            <a:grp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600" dirty="0">
                  <a:solidFill>
                    <a:schemeClr val="tx1"/>
                  </a:solidFill>
                  <a:latin typeface="Verdana" panose="020B0604030504040204" pitchFamily="34" charset="0"/>
                  <a:cs typeface="Arial" panose="020B0604020202020204" pitchFamily="34" charset="0"/>
                </a:rPr>
                <a:t>Nelauksaimnieciskās uzņēmējdarbības </a:t>
              </a:r>
            </a:p>
            <a:p>
              <a:pPr algn="ctr">
                <a:defRPr/>
              </a:pPr>
              <a:r>
                <a:rPr lang="lv-LV" altLang="lv-LV" sz="1600" dirty="0">
                  <a:solidFill>
                    <a:schemeClr val="tx1"/>
                  </a:solidFill>
                  <a:latin typeface="Verdana" panose="020B0604030504040204" pitchFamily="34" charset="0"/>
                  <a:cs typeface="Arial" panose="020B0604020202020204" pitchFamily="34" charset="0"/>
                </a:rPr>
                <a:t>radīšana, attīstība </a:t>
              </a:r>
            </a:p>
            <a:p>
              <a:pPr algn="ctr">
                <a:defRPr/>
              </a:pPr>
              <a:r>
                <a:rPr lang="lv-LV" altLang="lv-LV" sz="1100" dirty="0">
                  <a:solidFill>
                    <a:srgbClr val="000000"/>
                  </a:solidFill>
                  <a:latin typeface="Verdana" panose="020B0604030504040204" pitchFamily="34" charset="0"/>
                  <a:cs typeface="Arial" panose="020B0604020202020204" pitchFamily="34" charset="0"/>
                </a:rPr>
                <a:t>(apgrozījums līdz 70 000 EUR/gadā</a:t>
              </a:r>
              <a:r>
                <a:rPr lang="lv-LV" altLang="lv-LV" sz="1200" dirty="0">
                  <a:solidFill>
                    <a:srgbClr val="000000"/>
                  </a:solidFill>
                  <a:latin typeface="Verdana" panose="020B0604030504040204" pitchFamily="34" charset="0"/>
                  <a:cs typeface="Arial" panose="020B0604020202020204" pitchFamily="34" charset="0"/>
                </a:rPr>
                <a:t>)</a:t>
              </a:r>
            </a:p>
          </p:txBody>
        </p:sp>
        <p:cxnSp>
          <p:nvCxnSpPr>
            <p:cNvPr id="52" name="Straight Arrow Connector 51"/>
            <p:cNvCxnSpPr/>
            <p:nvPr/>
          </p:nvCxnSpPr>
          <p:spPr>
            <a:xfrm>
              <a:off x="1238250" y="2971800"/>
              <a:ext cx="457200"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785938" y="3586163"/>
              <a:ext cx="2947987" cy="884237"/>
            </a:xfrm>
            <a:prstGeom prst="rect">
              <a:avLst/>
            </a:prstGeom>
            <a:grp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600" dirty="0">
                  <a:solidFill>
                    <a:srgbClr val="000000"/>
                  </a:solidFill>
                  <a:latin typeface="Verdana" panose="020B0604030504040204" pitchFamily="34" charset="0"/>
                  <a:cs typeface="Arial" panose="020B0604020202020204" pitchFamily="34" charset="0"/>
                </a:rPr>
                <a:t>Lauksaimniecības produktu pārstrāde </a:t>
              </a:r>
              <a:r>
                <a:rPr lang="lv-LV" altLang="lv-LV" sz="1100" dirty="0">
                  <a:solidFill>
                    <a:srgbClr val="000000"/>
                  </a:solidFill>
                  <a:latin typeface="Verdana" panose="020B0604030504040204" pitchFamily="34" charset="0"/>
                  <a:cs typeface="Arial" panose="020B0604020202020204" pitchFamily="34" charset="0"/>
                </a:rPr>
                <a:t>(apgrozījums līdz 70 000 EUR/gadā)</a:t>
              </a:r>
            </a:p>
            <a:p>
              <a:pPr algn="ctr">
                <a:defRPr/>
              </a:pPr>
              <a:endParaRPr lang="lv-LV" altLang="lv-LV" sz="1600" dirty="0">
                <a:solidFill>
                  <a:srgbClr val="000000"/>
                </a:solidFill>
                <a:latin typeface="Verdana" panose="020B0604030504040204" pitchFamily="34" charset="0"/>
                <a:cs typeface="Arial" panose="020B0604020202020204" pitchFamily="34" charset="0"/>
              </a:endParaRPr>
            </a:p>
          </p:txBody>
        </p:sp>
        <p:cxnSp>
          <p:nvCxnSpPr>
            <p:cNvPr id="54" name="Straight Arrow Connector 53"/>
            <p:cNvCxnSpPr/>
            <p:nvPr/>
          </p:nvCxnSpPr>
          <p:spPr>
            <a:xfrm>
              <a:off x="1222375" y="4144963"/>
              <a:ext cx="457200"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238250" y="5173663"/>
              <a:ext cx="457200"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808163" y="4635500"/>
              <a:ext cx="2922587" cy="890588"/>
            </a:xfrm>
            <a:prstGeom prst="rect">
              <a:avLst/>
            </a:prstGeom>
            <a:grp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600" dirty="0">
                  <a:solidFill>
                    <a:srgbClr val="000000"/>
                  </a:solidFill>
                  <a:latin typeface="Verdana" panose="020B0604030504040204" pitchFamily="34" charset="0"/>
                  <a:cs typeface="Arial" panose="020B0604020202020204" pitchFamily="34" charset="0"/>
                </a:rPr>
                <a:t>Tirdzniecības vietas izveide/labiekārtošana</a:t>
              </a:r>
            </a:p>
            <a:p>
              <a:pPr algn="ctr">
                <a:defRPr/>
              </a:pPr>
              <a:r>
                <a:rPr lang="lv-LV" altLang="lv-LV" sz="1100" dirty="0">
                  <a:solidFill>
                    <a:srgbClr val="000000"/>
                  </a:solidFill>
                  <a:latin typeface="Verdana" panose="020B0604030504040204" pitchFamily="34" charset="0"/>
                  <a:cs typeface="Arial" panose="020B0604020202020204" pitchFamily="34" charset="0"/>
                </a:rPr>
                <a:t>(apgrozījums līdz 70 000 EUR/gadā)</a:t>
              </a:r>
            </a:p>
            <a:p>
              <a:pPr algn="ctr">
                <a:defRPr/>
              </a:pPr>
              <a:endParaRPr lang="lv-LV" altLang="lv-LV" sz="1200" dirty="0">
                <a:solidFill>
                  <a:srgbClr val="000000"/>
                </a:solidFill>
                <a:latin typeface="Verdana" panose="020B0604030504040204" pitchFamily="34" charset="0"/>
                <a:cs typeface="Arial" panose="020B0604020202020204" pitchFamily="34" charset="0"/>
              </a:endParaRPr>
            </a:p>
          </p:txBody>
        </p:sp>
        <p:cxnSp>
          <p:nvCxnSpPr>
            <p:cNvPr id="58" name="Straight Arrow Connector 57"/>
            <p:cNvCxnSpPr/>
            <p:nvPr/>
          </p:nvCxnSpPr>
          <p:spPr>
            <a:xfrm>
              <a:off x="1268413" y="6183313"/>
              <a:ext cx="457200"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808163" y="5557838"/>
              <a:ext cx="2922587" cy="766762"/>
            </a:xfrm>
            <a:prstGeom prst="rect">
              <a:avLst/>
            </a:prstGeom>
            <a:grp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lv-LV" altLang="lv-LV" sz="1600" dirty="0">
                <a:solidFill>
                  <a:srgbClr val="000000"/>
                </a:solidFill>
                <a:latin typeface="Verdana" panose="020B0604030504040204" pitchFamily="34" charset="0"/>
                <a:cs typeface="Arial" panose="020B0604020202020204" pitchFamily="34" charset="0"/>
              </a:endParaRPr>
            </a:p>
            <a:p>
              <a:pPr algn="ctr">
                <a:defRPr/>
              </a:pPr>
              <a:r>
                <a:rPr lang="lv-LV" altLang="lv-LV" sz="1600" dirty="0">
                  <a:solidFill>
                    <a:srgbClr val="000000"/>
                  </a:solidFill>
                  <a:latin typeface="Verdana" panose="020B0604030504040204" pitchFamily="34" charset="0"/>
                  <a:cs typeface="Arial" panose="020B0604020202020204" pitchFamily="34" charset="0"/>
                </a:rPr>
                <a:t>Darbinieku produktivitātes kāpināšana</a:t>
              </a:r>
            </a:p>
            <a:p>
              <a:pPr algn="ctr">
                <a:defRPr/>
              </a:pPr>
              <a:r>
                <a:rPr lang="lv-LV" altLang="lv-LV" sz="1100" dirty="0">
                  <a:solidFill>
                    <a:srgbClr val="000000"/>
                  </a:solidFill>
                  <a:latin typeface="Verdana" panose="020B0604030504040204" pitchFamily="34" charset="0"/>
                  <a:cs typeface="Arial" panose="020B0604020202020204" pitchFamily="34" charset="0"/>
                </a:rPr>
                <a:t>(apgrozījums līdz 70 000 EUR/gadā)</a:t>
              </a:r>
            </a:p>
            <a:p>
              <a:pPr algn="ctr">
                <a:defRPr/>
              </a:pPr>
              <a:endParaRPr lang="lv-LV" altLang="lv-LV" sz="1600" dirty="0">
                <a:solidFill>
                  <a:srgbClr val="000000"/>
                </a:solidFill>
                <a:latin typeface="Verdana" panose="020B0604030504040204" pitchFamily="34" charset="0"/>
                <a:cs typeface="Arial" panose="020B0604020202020204" pitchFamily="34" charset="0"/>
              </a:endParaRPr>
            </a:p>
          </p:txBody>
        </p:sp>
        <p:cxnSp>
          <p:nvCxnSpPr>
            <p:cNvPr id="60" name="Straight Arrow Connector 59"/>
            <p:cNvCxnSpPr/>
            <p:nvPr/>
          </p:nvCxnSpPr>
          <p:spPr>
            <a:xfrm>
              <a:off x="5056188" y="3284538"/>
              <a:ext cx="476250"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5621338" y="2471738"/>
              <a:ext cx="3019425" cy="1336675"/>
            </a:xfrm>
            <a:prstGeom prst="rect">
              <a:avLst/>
            </a:prstGeom>
            <a:grp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600" dirty="0">
                  <a:solidFill>
                    <a:srgbClr val="000000"/>
                  </a:solidFill>
                  <a:latin typeface="Verdana" panose="020B0604030504040204" pitchFamily="34" charset="0"/>
                  <a:cs typeface="Arial" panose="020B0604020202020204" pitchFamily="34" charset="0"/>
                </a:rPr>
                <a:t>Teritorijas </a:t>
              </a:r>
            </a:p>
            <a:p>
              <a:pPr algn="ctr">
                <a:defRPr/>
              </a:pPr>
              <a:r>
                <a:rPr lang="lv-LV" altLang="lv-LV" sz="1600" dirty="0">
                  <a:solidFill>
                    <a:srgbClr val="000000"/>
                  </a:solidFill>
                  <a:latin typeface="Verdana" panose="020B0604030504040204" pitchFamily="34" charset="0"/>
                  <a:cs typeface="Arial" panose="020B0604020202020204" pitchFamily="34" charset="0"/>
                </a:rPr>
                <a:t>sakārtošana pakalpojumu pieejamībai, kvalitātei un sasniedzamībai, t.sk.:</a:t>
              </a:r>
            </a:p>
            <a:p>
              <a:pPr algn="ctr">
                <a:defRPr/>
              </a:pPr>
              <a:endParaRPr lang="lv-LV" altLang="lv-LV" sz="1600" dirty="0">
                <a:solidFill>
                  <a:srgbClr val="FF0000"/>
                </a:solidFill>
                <a:latin typeface="Verdana" panose="020B0604030504040204" pitchFamily="34" charset="0"/>
                <a:cs typeface="Arial" panose="020B0604020202020204" pitchFamily="34" charset="0"/>
              </a:endParaRPr>
            </a:p>
          </p:txBody>
        </p:sp>
        <p:sp>
          <p:nvSpPr>
            <p:cNvPr id="63" name="Rectangle 62"/>
            <p:cNvSpPr/>
            <p:nvPr/>
          </p:nvSpPr>
          <p:spPr>
            <a:xfrm>
              <a:off x="5621338" y="3617913"/>
              <a:ext cx="3019425" cy="1006475"/>
            </a:xfrm>
            <a:prstGeom prst="rect">
              <a:avLst/>
            </a:prstGeom>
            <a:grp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600" dirty="0">
                  <a:solidFill>
                    <a:schemeClr val="tx1"/>
                  </a:solidFill>
                  <a:latin typeface="Verdana" panose="020B0604030504040204" pitchFamily="34" charset="0"/>
                  <a:cs typeface="Arial" panose="020B0604020202020204" pitchFamily="34" charset="0"/>
                </a:rPr>
                <a:t>Dabas un kultūras objektu sakārtošana</a:t>
              </a:r>
            </a:p>
          </p:txBody>
        </p:sp>
        <p:cxnSp>
          <p:nvCxnSpPr>
            <p:cNvPr id="64" name="Straight Arrow Connector 63"/>
            <p:cNvCxnSpPr/>
            <p:nvPr/>
          </p:nvCxnSpPr>
          <p:spPr>
            <a:xfrm>
              <a:off x="5075238" y="5802313"/>
              <a:ext cx="457200" cy="0"/>
            </a:xfrm>
            <a:prstGeom prst="straightConnector1">
              <a:avLst/>
            </a:prstGeom>
            <a:grpFill/>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022850" y="2093913"/>
              <a:ext cx="33338" cy="3708400"/>
            </a:xfrm>
            <a:prstGeom prst="line">
              <a:avLst/>
            </a:prstGeom>
            <a:grpFill/>
            <a:ln>
              <a:solidFill>
                <a:srgbClr val="00B050"/>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5610225" y="5272088"/>
              <a:ext cx="3009900" cy="996950"/>
            </a:xfrm>
            <a:prstGeom prst="rect">
              <a:avLst/>
            </a:prstGeom>
            <a:grp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lv-LV" altLang="lv-LV" sz="1600" dirty="0">
                  <a:solidFill>
                    <a:schemeClr val="tx1"/>
                  </a:solidFill>
                  <a:latin typeface="Verdana" panose="020B0604030504040204" pitchFamily="34" charset="0"/>
                  <a:cs typeface="Arial" panose="020B0604020202020204" pitchFamily="34" charset="0"/>
                </a:rPr>
                <a:t>Sabiedrisko aktivitāšu dažādošana</a:t>
              </a:r>
            </a:p>
          </p:txBody>
        </p:sp>
      </p:grpSp>
      <p:sp>
        <p:nvSpPr>
          <p:cNvPr id="31766" name="TextBox 2"/>
          <p:cNvSpPr txBox="1">
            <a:spLocks noChangeArrowheads="1"/>
          </p:cNvSpPr>
          <p:nvPr/>
        </p:nvSpPr>
        <p:spPr bwMode="auto">
          <a:xfrm>
            <a:off x="2124075" y="6308726"/>
            <a:ext cx="73048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v-LV" altLang="lv-LV" dirty="0">
                <a:solidFill>
                  <a:srgbClr val="FF0000"/>
                </a:solidFill>
                <a:latin typeface="Calibri" panose="020F0502020204030204" pitchFamily="34" charset="0"/>
              </a:rPr>
              <a:t>Atbalstu var saņemt projektiem, kas atbilst VRG sagatavotai SVVA stratēģijai.</a:t>
            </a:r>
          </a:p>
          <a:p>
            <a:endParaRPr lang="lv-LV" altLang="lv-LV" dirty="0">
              <a:latin typeface="Calibri" panose="020F0502020204030204" pitchFamily="34" charset="0"/>
            </a:endParaRPr>
          </a:p>
        </p:txBody>
      </p:sp>
      <p:sp>
        <p:nvSpPr>
          <p:cNvPr id="24" name="Title 3">
            <a:extLst>
              <a:ext uri="{FF2B5EF4-FFF2-40B4-BE49-F238E27FC236}">
                <a16:creationId xmlns:a16="http://schemas.microsoft.com/office/drawing/2014/main" xmlns="" id="{0E599516-8F38-468E-BFE5-1528719AEF7F}"/>
              </a:ext>
            </a:extLst>
          </p:cNvPr>
          <p:cNvSpPr txBox="1">
            <a:spLocks/>
          </p:cNvSpPr>
          <p:nvPr/>
        </p:nvSpPr>
        <p:spPr>
          <a:xfrm>
            <a:off x="838200" y="11312"/>
            <a:ext cx="10515600" cy="608412"/>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dirty="0"/>
              <a:t>LEADER atbalsts pārejas periodā – 19,5 </a:t>
            </a:r>
            <a:r>
              <a:rPr lang="lv-LV" sz="4000" dirty="0" err="1"/>
              <a:t>milj.EUR</a:t>
            </a:r>
            <a:endParaRPr lang="en-GB"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21134B80-6B48-43A6-AC43-90281B0C355D}"/>
              </a:ext>
            </a:extLst>
          </p:cNvPr>
          <p:cNvSpPr>
            <a:spLocks noGrp="1"/>
          </p:cNvSpPr>
          <p:nvPr>
            <p:ph type="title"/>
          </p:nvPr>
        </p:nvSpPr>
        <p:spPr/>
        <p:txBody>
          <a:bodyPr/>
          <a:lstStyle/>
          <a:p>
            <a:r>
              <a:rPr lang="lv-LV" dirty="0"/>
              <a:t>Prezentācijas saturs:</a:t>
            </a:r>
          </a:p>
        </p:txBody>
      </p:sp>
      <p:sp>
        <p:nvSpPr>
          <p:cNvPr id="3" name="Satura vietturis 2">
            <a:extLst>
              <a:ext uri="{FF2B5EF4-FFF2-40B4-BE49-F238E27FC236}">
                <a16:creationId xmlns:a16="http://schemas.microsoft.com/office/drawing/2014/main" xmlns="" id="{50CF6AF9-9CF8-43CA-9E26-5890186348B5}"/>
              </a:ext>
            </a:extLst>
          </p:cNvPr>
          <p:cNvSpPr>
            <a:spLocks noGrp="1"/>
          </p:cNvSpPr>
          <p:nvPr>
            <p:ph idx="1"/>
          </p:nvPr>
        </p:nvSpPr>
        <p:spPr>
          <a:xfrm>
            <a:off x="1127051" y="1417643"/>
            <a:ext cx="10455349" cy="4708532"/>
          </a:xfrm>
        </p:spPr>
        <p:txBody>
          <a:bodyPr/>
          <a:lstStyle/>
          <a:p>
            <a:pPr marL="457200" indent="-457200">
              <a:buAutoNum type="arabicPeriod"/>
            </a:pPr>
            <a:r>
              <a:rPr lang="lv-LV" dirty="0"/>
              <a:t>BL aktivitātes 2015-2020 </a:t>
            </a:r>
          </a:p>
          <a:p>
            <a:pPr marL="457200" indent="-457200">
              <a:buAutoNum type="arabicPeriod"/>
            </a:pPr>
            <a:r>
              <a:rPr lang="lv-LV" dirty="0"/>
              <a:t>Kas sagaidāms 2021-2022 (starpposmā uz jauno KLP).</a:t>
            </a:r>
          </a:p>
          <a:p>
            <a:pPr marL="457200" indent="-457200">
              <a:buAutoNum type="arabicPeriod"/>
            </a:pPr>
            <a:r>
              <a:rPr lang="lv-LV" dirty="0"/>
              <a:t>Provizoriskās izmaiņas jaunajā KLP 2023-2027.</a:t>
            </a:r>
          </a:p>
          <a:p>
            <a:pPr marL="1143000" lvl="1" indent="-457200">
              <a:buAutoNum type="arabicPeriod"/>
            </a:pPr>
            <a:r>
              <a:rPr lang="lv-LV" i="1" dirty="0"/>
              <a:t>Eko-shēmas</a:t>
            </a:r>
          </a:p>
          <a:p>
            <a:pPr marL="1143000" lvl="1" indent="-457200">
              <a:buAutoNum type="arabicPeriod"/>
            </a:pPr>
            <a:r>
              <a:rPr lang="lv-LV" i="1" dirty="0"/>
              <a:t>Agrovide-bioloģiskā lauksaimniecība</a:t>
            </a:r>
          </a:p>
          <a:p>
            <a:pPr marL="457200" indent="-457200">
              <a:buAutoNum type="arabicPeriod"/>
            </a:pPr>
            <a:r>
              <a:rPr lang="lv-LV" dirty="0"/>
              <a:t>Jaunās prasības Bioloģiskās lauksaimniecības regulā 2018/848 (informatīvi).</a:t>
            </a:r>
          </a:p>
          <a:p>
            <a:pPr marL="457200" indent="-457200">
              <a:buAutoNum type="arabicPeriod"/>
            </a:pPr>
            <a:r>
              <a:rPr lang="lv-LV" dirty="0"/>
              <a:t>Valsts atbalsts un nodokļi (2021)</a:t>
            </a:r>
          </a:p>
          <a:p>
            <a:pPr marL="457200" indent="-457200">
              <a:buAutoNum type="arabicPeriod"/>
            </a:pPr>
            <a:endParaRPr lang="lv-LV" dirty="0"/>
          </a:p>
          <a:p>
            <a:pPr marL="457200" indent="-457200">
              <a:buAutoNum type="arabicPeriod"/>
            </a:pPr>
            <a:endParaRPr lang="lv-LV" dirty="0"/>
          </a:p>
        </p:txBody>
      </p:sp>
      <p:sp>
        <p:nvSpPr>
          <p:cNvPr id="4" name="Teksta vietturis 3">
            <a:extLst>
              <a:ext uri="{FF2B5EF4-FFF2-40B4-BE49-F238E27FC236}">
                <a16:creationId xmlns:a16="http://schemas.microsoft.com/office/drawing/2014/main" xmlns="" id="{F7459C73-F671-43E8-93F2-1D8FAB60BF47}"/>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xmlns="" id="{6038B66F-3BDA-491B-B830-33E9B2560E1A}"/>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3587193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7" name="Slaida numura vietturis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8243B02-2E50-4E14-84AC-A7B6F884E4C4}" type="slidenum">
              <a:rPr lang="en-US" altLang="en-US" smtClean="0"/>
              <a:pPr/>
              <a:t>20</a:t>
            </a:fld>
            <a:endParaRPr lang="en-US" altLang="en-US"/>
          </a:p>
        </p:txBody>
      </p:sp>
      <p:graphicFrame>
        <p:nvGraphicFramePr>
          <p:cNvPr id="7" name="Satura vietturis 6"/>
          <p:cNvGraphicFramePr>
            <a:graphicFrameLocks noGrp="1"/>
          </p:cNvGraphicFramePr>
          <p:nvPr>
            <p:ph idx="4294967295"/>
          </p:nvPr>
        </p:nvGraphicFramePr>
        <p:xfrm>
          <a:off x="1410023" y="1362782"/>
          <a:ext cx="9943777" cy="3856918"/>
        </p:xfrm>
        <a:graphic>
          <a:graphicData uri="http://schemas.openxmlformats.org/drawingml/2006/table">
            <a:tbl>
              <a:tblPr firstRow="1" bandRow="1">
                <a:tableStyleId>{5C22544A-7EE6-4342-B048-85BDC9FD1C3A}</a:tableStyleId>
              </a:tblPr>
              <a:tblGrid>
                <a:gridCol w="1935956">
                  <a:extLst>
                    <a:ext uri="{9D8B030D-6E8A-4147-A177-3AD203B41FA5}">
                      <a16:colId xmlns:a16="http://schemas.microsoft.com/office/drawing/2014/main" xmlns="" val="20000"/>
                    </a:ext>
                  </a:extLst>
                </a:gridCol>
                <a:gridCol w="3167860">
                  <a:extLst>
                    <a:ext uri="{9D8B030D-6E8A-4147-A177-3AD203B41FA5}">
                      <a16:colId xmlns:a16="http://schemas.microsoft.com/office/drawing/2014/main" xmlns="" val="20001"/>
                    </a:ext>
                  </a:extLst>
                </a:gridCol>
                <a:gridCol w="2102880">
                  <a:extLst>
                    <a:ext uri="{9D8B030D-6E8A-4147-A177-3AD203B41FA5}">
                      <a16:colId xmlns:a16="http://schemas.microsoft.com/office/drawing/2014/main" xmlns="" val="20002"/>
                    </a:ext>
                  </a:extLst>
                </a:gridCol>
                <a:gridCol w="2737081">
                  <a:extLst>
                    <a:ext uri="{9D8B030D-6E8A-4147-A177-3AD203B41FA5}">
                      <a16:colId xmlns:a16="http://schemas.microsoft.com/office/drawing/2014/main" xmlns="" val="20003"/>
                    </a:ext>
                  </a:extLst>
                </a:gridCol>
              </a:tblGrid>
              <a:tr h="817249">
                <a:tc>
                  <a:txBody>
                    <a:bodyPr/>
                    <a:lstStyle/>
                    <a:p>
                      <a:pPr algn="ctr"/>
                      <a:r>
                        <a:rPr lang="lv-LV" sz="1600" dirty="0">
                          <a:latin typeface="Calibri" panose="020F0502020204030204" pitchFamily="34" charset="0"/>
                        </a:rPr>
                        <a:t>Aktivitāte</a:t>
                      </a:r>
                    </a:p>
                  </a:txBody>
                  <a:tcPr marL="91444" marR="91444" marT="45704" marB="45704" anchor="ctr">
                    <a:solidFill>
                      <a:schemeClr val="accent1">
                        <a:lumMod val="40000"/>
                        <a:lumOff val="60000"/>
                      </a:schemeClr>
                    </a:solidFill>
                  </a:tcPr>
                </a:tc>
                <a:tc>
                  <a:txBody>
                    <a:bodyPr/>
                    <a:lstStyle/>
                    <a:p>
                      <a:pPr algn="ctr"/>
                      <a:r>
                        <a:rPr lang="lv-LV" sz="1600" dirty="0">
                          <a:latin typeface="Calibri" panose="020F0502020204030204" pitchFamily="34" charset="0"/>
                        </a:rPr>
                        <a:t>Atbalsta pretendenti</a:t>
                      </a:r>
                    </a:p>
                  </a:txBody>
                  <a:tcPr marL="91444" marR="91444" marT="45704" marB="45704" anchor="ctr">
                    <a:solidFill>
                      <a:schemeClr val="accent1">
                        <a:lumMod val="40000"/>
                        <a:lumOff val="60000"/>
                      </a:schemeClr>
                    </a:solidFill>
                  </a:tcPr>
                </a:tc>
                <a:tc>
                  <a:txBody>
                    <a:bodyPr/>
                    <a:lstStyle/>
                    <a:p>
                      <a:pPr algn="ctr"/>
                      <a:r>
                        <a:rPr lang="lv-LV" sz="1600" dirty="0">
                          <a:latin typeface="Calibri" panose="020F0502020204030204" pitchFamily="34" charset="0"/>
                        </a:rPr>
                        <a:t>Atbalsta intensitāte</a:t>
                      </a:r>
                      <a:r>
                        <a:rPr lang="lv-LV" sz="1600" baseline="30000" dirty="0">
                          <a:latin typeface="Calibri" panose="020F0502020204030204" pitchFamily="34" charset="0"/>
                        </a:rPr>
                        <a:t>1</a:t>
                      </a:r>
                    </a:p>
                  </a:txBody>
                  <a:tcPr marL="91444" marR="91444" marT="45704" marB="45704" anchor="ctr">
                    <a:solidFill>
                      <a:schemeClr val="accent1">
                        <a:lumMod val="40000"/>
                        <a:lumOff val="60000"/>
                      </a:schemeClr>
                    </a:solidFill>
                  </a:tcPr>
                </a:tc>
                <a:tc>
                  <a:txBody>
                    <a:bodyPr/>
                    <a:lstStyle/>
                    <a:p>
                      <a:pPr algn="ctr"/>
                      <a:r>
                        <a:rPr lang="lv-LV" altLang="lv-LV" sz="1600" b="1" u="none" dirty="0"/>
                        <a:t>Viena projekta maksimālā attiecināmo </a:t>
                      </a:r>
                    </a:p>
                    <a:p>
                      <a:pPr algn="ctr"/>
                      <a:r>
                        <a:rPr lang="lv-LV" altLang="lv-LV" sz="1600" b="1" u="none" dirty="0"/>
                        <a:t>izmaksu summa </a:t>
                      </a:r>
                      <a:r>
                        <a:rPr lang="lv-LV" altLang="lv-LV" sz="1600" b="1" u="none" baseline="30000" dirty="0">
                          <a:solidFill>
                            <a:srgbClr val="C00000"/>
                          </a:solidFill>
                        </a:rPr>
                        <a:t>1</a:t>
                      </a:r>
                      <a:endParaRPr lang="lv-LV" sz="1600" u="none" baseline="30000" dirty="0">
                        <a:solidFill>
                          <a:srgbClr val="C00000"/>
                        </a:solidFill>
                        <a:latin typeface="Calibri" panose="020F0502020204030204" pitchFamily="34" charset="0"/>
                      </a:endParaRPr>
                    </a:p>
                  </a:txBody>
                  <a:tcPr marL="91444" marR="91444" marT="45704" marB="45704" anchor="ctr">
                    <a:solidFill>
                      <a:schemeClr val="accent1">
                        <a:lumMod val="40000"/>
                        <a:lumOff val="60000"/>
                      </a:schemeClr>
                    </a:solidFill>
                  </a:tcPr>
                </a:tc>
                <a:extLst>
                  <a:ext uri="{0D108BD9-81ED-4DB2-BD59-A6C34878D82A}">
                    <a16:rowId xmlns:a16="http://schemas.microsoft.com/office/drawing/2014/main" xmlns="" val="10000"/>
                  </a:ext>
                </a:extLst>
              </a:tr>
              <a:tr h="1571521">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altLang="lv-LV" sz="1600" b="1" dirty="0">
                          <a:solidFill>
                            <a:schemeClr val="tx1"/>
                          </a:solidFill>
                          <a:latin typeface="Calibri" panose="020F0502020204030204" pitchFamily="34" charset="0"/>
                          <a:cs typeface="Arial" panose="020B0604020202020204" pitchFamily="34" charset="0"/>
                        </a:rPr>
                        <a:t>Vietējās ekonomikas stiprināšanas iniciatīvas</a:t>
                      </a:r>
                      <a:endParaRPr lang="lv-LV" sz="1600" dirty="0">
                        <a:solidFill>
                          <a:schemeClr val="tx1"/>
                        </a:solidFill>
                        <a:latin typeface="Calibri" panose="020F0502020204030204" pitchFamily="34" charset="0"/>
                      </a:endParaRPr>
                    </a:p>
                  </a:txBody>
                  <a:tcPr marL="91444" marR="91444" marT="45704" marB="45704" anchor="ctr">
                    <a:solidFill>
                      <a:schemeClr val="accent1">
                        <a:lumMod val="40000"/>
                        <a:lumOff val="60000"/>
                      </a:schemeClr>
                    </a:solidFill>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altLang="lv-LV" sz="1600" dirty="0">
                          <a:latin typeface="Calibri" panose="020F0502020204030204" pitchFamily="34" charset="0"/>
                        </a:rPr>
                        <a:t>juridiska vai fiziska persona biedrības, nodibinājumi, kooperatīvās sabiedrības, pašvaldības (tikai kopprojekta gadījumā un tirdzniecības vietas izveidei)</a:t>
                      </a:r>
                      <a:endParaRPr lang="lv-LV" sz="1600" dirty="0">
                        <a:latin typeface="Calibri" panose="020F0502020204030204" pitchFamily="34" charset="0"/>
                      </a:endParaRPr>
                    </a:p>
                  </a:txBody>
                  <a:tcPr marL="91444" marR="91444" marT="45704" marB="45704" anchor="ctr">
                    <a:solidFill>
                      <a:schemeClr val="accent1">
                        <a:lumMod val="40000"/>
                        <a:lumOff val="60000"/>
                      </a:schemeClr>
                    </a:solidFill>
                  </a:tcPr>
                </a:tc>
                <a:tc>
                  <a:txBody>
                    <a:bodyPr/>
                    <a:lstStyle/>
                    <a:p>
                      <a:pPr marL="285750" indent="-285750">
                        <a:buFont typeface="Wingdings" panose="05000000000000000000" pitchFamily="2" charset="2"/>
                        <a:buChar char="Ø"/>
                      </a:pPr>
                      <a:r>
                        <a:rPr lang="lv-LV" altLang="lv-LV" sz="1600" dirty="0">
                          <a:latin typeface="Calibri" panose="020F0502020204030204" pitchFamily="34" charset="0"/>
                        </a:rPr>
                        <a:t>līdz </a:t>
                      </a:r>
                      <a:r>
                        <a:rPr lang="lv-LV" altLang="lv-LV" sz="1600" b="1" dirty="0">
                          <a:latin typeface="Calibri" panose="020F0502020204030204" pitchFamily="34" charset="0"/>
                        </a:rPr>
                        <a:t>70%;</a:t>
                      </a:r>
                    </a:p>
                    <a:p>
                      <a:pPr marL="285750" indent="-285750">
                        <a:buFont typeface="Wingdings" panose="05000000000000000000" pitchFamily="2" charset="2"/>
                        <a:buChar char="Ø"/>
                      </a:pPr>
                      <a:endParaRPr lang="lv-LV" altLang="lv-LV" sz="1600" b="1" dirty="0">
                        <a:latin typeface="Calibri" panose="020F0502020204030204" pitchFamily="34" charset="0"/>
                      </a:endParaRPr>
                    </a:p>
                    <a:p>
                      <a:pPr marL="285750" indent="-285750">
                        <a:buFont typeface="Wingdings" panose="05000000000000000000" pitchFamily="2" charset="2"/>
                        <a:buChar char="Ø"/>
                      </a:pPr>
                      <a:r>
                        <a:rPr lang="lv-LV" altLang="lv-LV" sz="1600" dirty="0">
                          <a:latin typeface="Calibri" panose="020F0502020204030204" pitchFamily="34" charset="0"/>
                        </a:rPr>
                        <a:t>kopprojektiem</a:t>
                      </a:r>
                      <a:r>
                        <a:rPr lang="lv-LV" altLang="lv-LV" sz="1600" b="1" baseline="30000" dirty="0">
                          <a:solidFill>
                            <a:srgbClr val="C00000"/>
                          </a:solidFill>
                          <a:latin typeface="Calibri" panose="020F0502020204030204" pitchFamily="34" charset="0"/>
                        </a:rPr>
                        <a:t>2</a:t>
                      </a:r>
                      <a:r>
                        <a:rPr lang="lv-LV" altLang="lv-LV" sz="1600" dirty="0">
                          <a:latin typeface="Calibri" panose="020F0502020204030204" pitchFamily="34" charset="0"/>
                        </a:rPr>
                        <a:t> līdz </a:t>
                      </a:r>
                      <a:r>
                        <a:rPr lang="lv-LV" altLang="lv-LV" sz="1600" b="1" dirty="0">
                          <a:latin typeface="Calibri" panose="020F0502020204030204" pitchFamily="34" charset="0"/>
                        </a:rPr>
                        <a:t>80%</a:t>
                      </a:r>
                    </a:p>
                    <a:p>
                      <a:endParaRPr lang="lv-LV" sz="1600" dirty="0">
                        <a:latin typeface="Calibri" panose="020F0502020204030204" pitchFamily="34" charset="0"/>
                      </a:endParaRPr>
                    </a:p>
                  </a:txBody>
                  <a:tcPr marL="91444" marR="91444" marT="45704" marB="45704" anchor="ctr">
                    <a:solidFill>
                      <a:schemeClr val="accent1">
                        <a:lumMod val="40000"/>
                        <a:lumOff val="60000"/>
                      </a:schemeClr>
                    </a:solidFill>
                  </a:tcPr>
                </a:tc>
                <a:tc>
                  <a:txBody>
                    <a:bodyPr/>
                    <a:lstStyle/>
                    <a:p>
                      <a:pPr marL="285750" indent="-285750">
                        <a:buFont typeface="Wingdings" panose="05000000000000000000" pitchFamily="2" charset="2"/>
                        <a:buChar char="Ø"/>
                      </a:pPr>
                      <a:r>
                        <a:rPr lang="lv-LV" altLang="lv-LV" sz="1600" b="1" dirty="0">
                          <a:latin typeface="Calibri" panose="020F0502020204030204" pitchFamily="34" charset="0"/>
                        </a:rPr>
                        <a:t>50 000 EUR</a:t>
                      </a:r>
                    </a:p>
                    <a:p>
                      <a:pPr marL="285750" indent="-285750">
                        <a:buFont typeface="Wingdings" panose="05000000000000000000" pitchFamily="2" charset="2"/>
                        <a:buChar char="Ø"/>
                      </a:pPr>
                      <a:endParaRPr lang="lv-LV" altLang="lv-LV" sz="1600" b="1" dirty="0">
                        <a:latin typeface="Calibri" panose="020F0502020204030204" pitchFamily="34" charset="0"/>
                      </a:endParaRPr>
                    </a:p>
                    <a:p>
                      <a:pPr marL="285750" indent="-285750">
                        <a:buFont typeface="Wingdings" panose="05000000000000000000" pitchFamily="2" charset="2"/>
                        <a:buChar char="Ø"/>
                      </a:pPr>
                      <a:r>
                        <a:rPr lang="lv-LV" altLang="lv-LV" sz="1600" b="1" dirty="0">
                          <a:latin typeface="Calibri" panose="020F0502020204030204" pitchFamily="34" charset="0"/>
                        </a:rPr>
                        <a:t>100 000 EUR (uzņēmējdarbības infrastruktūra)</a:t>
                      </a:r>
                      <a:endParaRPr lang="lv-LV" sz="1600" dirty="0">
                        <a:latin typeface="Calibri" panose="020F0502020204030204" pitchFamily="34" charset="0"/>
                      </a:endParaRPr>
                    </a:p>
                  </a:txBody>
                  <a:tcPr marL="91444" marR="91444" marT="45704" marB="45704" anchor="ctr">
                    <a:solidFill>
                      <a:schemeClr val="accent1">
                        <a:lumMod val="40000"/>
                        <a:lumOff val="60000"/>
                      </a:schemeClr>
                    </a:solidFill>
                  </a:tcPr>
                </a:tc>
                <a:extLst>
                  <a:ext uri="{0D108BD9-81ED-4DB2-BD59-A6C34878D82A}">
                    <a16:rowId xmlns:a16="http://schemas.microsoft.com/office/drawing/2014/main" xmlns="" val="10001"/>
                  </a:ext>
                </a:extLst>
              </a:tr>
              <a:tr h="1462469">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altLang="lv-LV" sz="1600" b="1" kern="1200" dirty="0">
                          <a:solidFill>
                            <a:schemeClr val="dk1"/>
                          </a:solidFill>
                          <a:latin typeface="Calibri" panose="020F0502020204030204" pitchFamily="34" charset="0"/>
                          <a:ea typeface="+mn-ea"/>
                          <a:cs typeface="+mn-cs"/>
                        </a:rPr>
                        <a:t>Vietas potenciāla attīstības iniciatīvas</a:t>
                      </a:r>
                      <a:endParaRPr lang="lv-LV" sz="1600" kern="1200" dirty="0">
                        <a:solidFill>
                          <a:schemeClr val="dk1"/>
                        </a:solidFill>
                        <a:latin typeface="Calibri" panose="020F0502020204030204" pitchFamily="34" charset="0"/>
                        <a:ea typeface="+mn-ea"/>
                        <a:cs typeface="+mn-cs"/>
                      </a:endParaRPr>
                    </a:p>
                  </a:txBody>
                  <a:tcPr marL="91444" marR="91444" marT="45704" marB="45704" anchor="ctr">
                    <a:solidFill>
                      <a:schemeClr val="accent1">
                        <a:lumMod val="40000"/>
                        <a:lumOff val="60000"/>
                      </a:schemeClr>
                    </a:solidFill>
                  </a:tcPr>
                </a:tc>
                <a:tc>
                  <a:txBody>
                    <a:bodyPr/>
                    <a:lstStyle/>
                    <a:p>
                      <a:r>
                        <a:rPr lang="lv-LV" altLang="lv-LV" sz="1600" kern="1200" dirty="0">
                          <a:solidFill>
                            <a:schemeClr val="dk1"/>
                          </a:solidFill>
                          <a:latin typeface="Calibri" panose="020F0502020204030204" pitchFamily="34" charset="0"/>
                          <a:ea typeface="+mn-ea"/>
                          <a:cs typeface="+mn-cs"/>
                        </a:rPr>
                        <a:t>juridiska vai fiziska persona, biedrības, nodibinājumi, reliģiskas organizācijas, pašvaldības, kas īsteno sabiedriskā labuma projektu</a:t>
                      </a:r>
                      <a:r>
                        <a:rPr lang="lv-LV" altLang="lv-LV" sz="1600" b="1" kern="1200" baseline="30000" dirty="0">
                          <a:solidFill>
                            <a:srgbClr val="C00000"/>
                          </a:solidFill>
                          <a:latin typeface="Calibri" panose="020F0502020204030204" pitchFamily="34" charset="0"/>
                          <a:ea typeface="+mn-ea"/>
                          <a:cs typeface="+mn-cs"/>
                        </a:rPr>
                        <a:t>3</a:t>
                      </a:r>
                      <a:endParaRPr lang="lv-LV" sz="1600" b="1" kern="1200" baseline="30000" dirty="0">
                        <a:solidFill>
                          <a:srgbClr val="C00000"/>
                        </a:solidFill>
                        <a:latin typeface="Calibri" panose="020F0502020204030204" pitchFamily="34" charset="0"/>
                        <a:ea typeface="+mn-ea"/>
                        <a:cs typeface="+mn-cs"/>
                      </a:endParaRPr>
                    </a:p>
                  </a:txBody>
                  <a:tcPr marL="91444" marR="91444" marT="45704" marB="45704" anchor="ctr">
                    <a:solidFill>
                      <a:schemeClr val="accent1">
                        <a:lumMod val="40000"/>
                        <a:lumOff val="60000"/>
                      </a:schemeClr>
                    </a:solidFill>
                  </a:tcPr>
                </a:tc>
                <a:tc>
                  <a:txBody>
                    <a:bodyPr/>
                    <a:lstStyle/>
                    <a:p>
                      <a:pPr marL="285750" marR="0" lvl="0" indent="-285750" algn="l" defTabSz="93957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altLang="lv-LV" sz="1600" kern="1200" dirty="0">
                          <a:solidFill>
                            <a:schemeClr val="dk1"/>
                          </a:solidFill>
                          <a:latin typeface="Calibri" panose="020F0502020204030204" pitchFamily="34" charset="0"/>
                          <a:ea typeface="+mn-ea"/>
                          <a:cs typeface="+mn-cs"/>
                        </a:rPr>
                        <a:t>līdz </a:t>
                      </a:r>
                      <a:r>
                        <a:rPr lang="lv-LV" altLang="lv-LV" sz="1600" b="1" kern="1200" dirty="0">
                          <a:solidFill>
                            <a:schemeClr val="dk1"/>
                          </a:solidFill>
                          <a:latin typeface="Calibri" panose="020F0502020204030204" pitchFamily="34" charset="0"/>
                          <a:ea typeface="+mn-ea"/>
                          <a:cs typeface="+mn-cs"/>
                        </a:rPr>
                        <a:t>90%</a:t>
                      </a:r>
                    </a:p>
                    <a:p>
                      <a:endParaRPr lang="lv-LV" sz="1600" kern="1200" dirty="0">
                        <a:solidFill>
                          <a:schemeClr val="dk1"/>
                        </a:solidFill>
                        <a:latin typeface="Calibri" panose="020F0502020204030204" pitchFamily="34" charset="0"/>
                        <a:ea typeface="+mn-ea"/>
                        <a:cs typeface="+mn-cs"/>
                      </a:endParaRPr>
                    </a:p>
                  </a:txBody>
                  <a:tcPr marL="91444" marR="91444" marT="45704" marB="45704" anchor="ctr">
                    <a:solidFill>
                      <a:schemeClr val="accent1">
                        <a:lumMod val="40000"/>
                        <a:lumOff val="60000"/>
                      </a:schemeClr>
                    </a:solidFill>
                  </a:tcPr>
                </a:tc>
                <a:tc>
                  <a:txBody>
                    <a:bodyPr/>
                    <a:lstStyle/>
                    <a:p>
                      <a:pPr marL="285750" indent="-285750">
                        <a:buFont typeface="Wingdings" panose="05000000000000000000" pitchFamily="2" charset="2"/>
                        <a:buChar char="Ø"/>
                      </a:pPr>
                      <a:r>
                        <a:rPr lang="lv-LV" altLang="lv-LV" sz="1600" b="1" kern="1200" dirty="0">
                          <a:solidFill>
                            <a:schemeClr val="dk1"/>
                          </a:solidFill>
                          <a:latin typeface="Calibri" panose="020F0502020204030204" pitchFamily="34" charset="0"/>
                          <a:ea typeface="+mn-ea"/>
                          <a:cs typeface="+mn-cs"/>
                        </a:rPr>
                        <a:t>50 000 EUR</a:t>
                      </a:r>
                      <a:endParaRPr lang="lv-LV" sz="1600" b="1" kern="1200" dirty="0">
                        <a:solidFill>
                          <a:schemeClr val="dk1"/>
                        </a:solidFill>
                        <a:latin typeface="Calibri" panose="020F0502020204030204" pitchFamily="34" charset="0"/>
                        <a:ea typeface="+mn-ea"/>
                        <a:cs typeface="+mn-cs"/>
                      </a:endParaRPr>
                    </a:p>
                  </a:txBody>
                  <a:tcPr marL="91444" marR="91444" marT="45704" marB="45704" anchor="ctr">
                    <a:solidFill>
                      <a:schemeClr val="accent1">
                        <a:lumMod val="40000"/>
                        <a:lumOff val="60000"/>
                      </a:schemeClr>
                    </a:solidFill>
                  </a:tcPr>
                </a:tc>
                <a:extLst>
                  <a:ext uri="{0D108BD9-81ED-4DB2-BD59-A6C34878D82A}">
                    <a16:rowId xmlns:a16="http://schemas.microsoft.com/office/drawing/2014/main" xmlns="" val="10002"/>
                  </a:ext>
                </a:extLst>
              </a:tr>
            </a:tbl>
          </a:graphicData>
        </a:graphic>
      </p:graphicFrame>
      <p:sp>
        <p:nvSpPr>
          <p:cNvPr id="33816" name="Teksta vietturis 3"/>
          <p:cNvSpPr>
            <a:spLocks noGrp="1"/>
          </p:cNvSpPr>
          <p:nvPr>
            <p:ph type="body" sz="quarter" idx="4294967295"/>
          </p:nvPr>
        </p:nvSpPr>
        <p:spPr>
          <a:xfrm>
            <a:off x="1222311" y="5219700"/>
            <a:ext cx="10969690" cy="1598613"/>
          </a:xfrm>
        </p:spPr>
        <p:txBody>
          <a:bodyPr>
            <a:noAutofit/>
          </a:bodyPr>
          <a:lstStyle/>
          <a:p>
            <a:pPr algn="just"/>
            <a:r>
              <a:rPr lang="lv-LV" altLang="lv-LV" sz="1400" b="1" dirty="0">
                <a:solidFill>
                  <a:srgbClr val="C00000"/>
                </a:solidFill>
                <a:latin typeface="Calibri" panose="020F0502020204030204" pitchFamily="34" charset="0"/>
              </a:rPr>
              <a:t>1</a:t>
            </a:r>
            <a:r>
              <a:rPr lang="lv-LV" altLang="lv-LV" sz="1100" dirty="0">
                <a:latin typeface="Calibri" panose="020F0502020204030204" pitchFamily="34" charset="0"/>
              </a:rPr>
              <a:t> </a:t>
            </a:r>
            <a:r>
              <a:rPr lang="lv-LV" altLang="lv-LV" sz="1400" dirty="0">
                <a:latin typeface="Calibri" panose="020F0502020204030204" pitchFamily="34" charset="0"/>
              </a:rPr>
              <a:t>Vietējā rīcības grupa SVVA stratēģijā </a:t>
            </a:r>
            <a:r>
              <a:rPr lang="lv-LV" altLang="lv-LV" sz="1400" b="1" u="sng" dirty="0">
                <a:effectLst>
                  <a:outerShdw blurRad="38100" dist="38100" dir="2700000" algn="tl">
                    <a:srgbClr val="000000">
                      <a:alpha val="43137"/>
                    </a:srgbClr>
                  </a:outerShdw>
                </a:effectLst>
                <a:latin typeface="Calibri" panose="020F0502020204030204" pitchFamily="34" charset="0"/>
              </a:rPr>
              <a:t>var samazināt</a:t>
            </a:r>
            <a:r>
              <a:rPr lang="lv-LV" altLang="lv-LV" sz="1400" dirty="0">
                <a:latin typeface="Calibri" panose="020F0502020204030204" pitchFamily="34" charset="0"/>
              </a:rPr>
              <a:t> atbalsta intensitāti un maksimālo atbalsta apmēru.</a:t>
            </a:r>
          </a:p>
          <a:p>
            <a:pPr algn="just"/>
            <a:r>
              <a:rPr lang="lv-LV" altLang="lv-LV" sz="1400" b="1" dirty="0">
                <a:solidFill>
                  <a:srgbClr val="C00000"/>
                </a:solidFill>
                <a:latin typeface="Calibri" panose="020F0502020204030204" pitchFamily="34" charset="0"/>
              </a:rPr>
              <a:t>2</a:t>
            </a:r>
            <a:r>
              <a:rPr lang="lv-LV" altLang="lv-LV" sz="1600" b="1" dirty="0">
                <a:latin typeface="Calibri" panose="020F0502020204030204" pitchFamily="34" charset="0"/>
              </a:rPr>
              <a:t> </a:t>
            </a:r>
            <a:r>
              <a:rPr lang="lv-LV" altLang="lv-LV" sz="1400" b="1" dirty="0">
                <a:latin typeface="Calibri" panose="020F0502020204030204" pitchFamily="34" charset="0"/>
              </a:rPr>
              <a:t>Kopprojekts</a:t>
            </a:r>
            <a:r>
              <a:rPr lang="lv-LV" altLang="lv-LV" sz="1400" dirty="0">
                <a:latin typeface="Calibri" panose="020F0502020204030204" pitchFamily="34" charset="0"/>
              </a:rPr>
              <a:t> - projekts, kurā plānoto investīciju izmanto </a:t>
            </a:r>
            <a:r>
              <a:rPr lang="lv-LV" altLang="lv-LV" sz="1400" b="1" u="sng" dirty="0">
                <a:latin typeface="Calibri" panose="020F0502020204030204" pitchFamily="34" charset="0"/>
              </a:rPr>
              <a:t>kopīgai lietošanai</a:t>
            </a:r>
            <a:r>
              <a:rPr lang="lv-LV" altLang="lv-LV" sz="1400" dirty="0">
                <a:latin typeface="Calibri" panose="020F0502020204030204" pitchFamily="34" charset="0"/>
              </a:rPr>
              <a:t>, ja to iesniedz kooperatīvā sabiedrība, ne vairāk kā 3 saimnieciskās darbības veicēji, starp kuriem noslēgt koplīgums, vai pašvaldība savā īpašumā esošās infrastruktūras izveidei juridiskai personai, kas veic saimniecisku darbību (ja ir koplīgums). </a:t>
            </a:r>
          </a:p>
          <a:p>
            <a:pPr algn="just"/>
            <a:r>
              <a:rPr lang="lv-LV" altLang="lv-LV" sz="1400" b="1" dirty="0">
                <a:solidFill>
                  <a:srgbClr val="C00000"/>
                </a:solidFill>
                <a:latin typeface="Calibri" panose="020F0502020204030204" pitchFamily="34" charset="0"/>
              </a:rPr>
              <a:t>3</a:t>
            </a:r>
            <a:r>
              <a:rPr lang="lv-LV" altLang="lv-LV" sz="1400" dirty="0">
                <a:latin typeface="Calibri" panose="020F0502020204030204" pitchFamily="34" charset="0"/>
              </a:rPr>
              <a:t> </a:t>
            </a:r>
            <a:r>
              <a:rPr lang="lv-LV" altLang="lv-LV" sz="1400" b="1" dirty="0">
                <a:latin typeface="Calibri" panose="020F0502020204030204" pitchFamily="34" charset="0"/>
              </a:rPr>
              <a:t>Sabiedriskā labuma projekts </a:t>
            </a:r>
            <a:r>
              <a:rPr lang="lv-LV" altLang="lv-LV" sz="1400" dirty="0">
                <a:latin typeface="Calibri" panose="020F0502020204030204" pitchFamily="34" charset="0"/>
              </a:rPr>
              <a:t>- ir projekts, kurā plānotajam mērķim nav komerciāla rakstura, par projekta rezultātu netiek prasīta samaksa un kurš ir publiski pieejams. Tas nav kvalificējams kā valsts atbalsts.</a:t>
            </a:r>
          </a:p>
          <a:p>
            <a:endParaRPr lang="lv-LV" altLang="lv-LV" sz="1400" dirty="0">
              <a:latin typeface="Calibri" panose="020F0502020204030204" pitchFamily="34" charset="0"/>
            </a:endParaRPr>
          </a:p>
          <a:p>
            <a:endParaRPr lang="lv-LV" altLang="lv-LV" sz="1400" dirty="0">
              <a:latin typeface="Calibri" panose="020F0502020204030204" pitchFamily="34" charset="0"/>
            </a:endParaRPr>
          </a:p>
        </p:txBody>
      </p:sp>
      <p:sp>
        <p:nvSpPr>
          <p:cNvPr id="2" name="TextBox 1"/>
          <p:cNvSpPr txBox="1"/>
          <p:nvPr/>
        </p:nvSpPr>
        <p:spPr>
          <a:xfrm>
            <a:off x="1492898" y="261938"/>
            <a:ext cx="9722498" cy="1107996"/>
          </a:xfrm>
          <a:prstGeom prst="rect">
            <a:avLst/>
          </a:prstGeom>
          <a:noFill/>
        </p:spPr>
        <p:txBody>
          <a:bodyPr wrap="square">
            <a:spAutoFit/>
          </a:bodyPr>
          <a:lstStyle/>
          <a:p>
            <a:pPr algn="ctr">
              <a:defRPr/>
            </a:pPr>
            <a:r>
              <a:rPr lang="lv-LV" altLang="lv-LV" sz="2200" b="1" dirty="0">
                <a:latin typeface="Verdana" panose="020B0604030504040204" pitchFamily="34" charset="0"/>
                <a:ea typeface="Verdana" panose="020B0604030504040204" pitchFamily="34" charset="0"/>
                <a:cs typeface="Verdana" panose="020B0604030504040204" pitchFamily="34" charset="0"/>
              </a:rPr>
              <a:t>LEADER apakšpasākums «Darbību īstenošana saskaņā ar sabiedrības virzītas vietējās attīstības stratēģiju»</a:t>
            </a:r>
            <a:br>
              <a:rPr lang="lv-LV" altLang="lv-LV" sz="2200" b="1" dirty="0">
                <a:latin typeface="Verdana" panose="020B0604030504040204" pitchFamily="34" charset="0"/>
                <a:ea typeface="Verdana" panose="020B0604030504040204" pitchFamily="34" charset="0"/>
                <a:cs typeface="Verdana" panose="020B0604030504040204" pitchFamily="34" charset="0"/>
              </a:rPr>
            </a:br>
            <a:endParaRPr lang="lv-LV" sz="2200" b="1"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606BAA60-7A97-4D82-BC37-E91FA727ACDA}"/>
              </a:ext>
            </a:extLst>
          </p:cNvPr>
          <p:cNvSpPr>
            <a:spLocks noGrp="1"/>
          </p:cNvSpPr>
          <p:nvPr>
            <p:ph type="title" idx="4294967295"/>
          </p:nvPr>
        </p:nvSpPr>
        <p:spPr>
          <a:xfrm>
            <a:off x="2397760" y="203957"/>
            <a:ext cx="8270240" cy="1279403"/>
          </a:xfrm>
        </p:spPr>
        <p:txBody>
          <a:bodyPr>
            <a:normAutofit fontScale="90000"/>
          </a:bodyPr>
          <a:lstStyle/>
          <a:p>
            <a:pPr algn="ctr"/>
            <a:r>
              <a:rPr lang="lv-LV" b="1" dirty="0"/>
              <a:t>Tiešie maksājumi pārejas periodā </a:t>
            </a:r>
            <a:br>
              <a:rPr lang="lv-LV" b="1" dirty="0"/>
            </a:br>
            <a:r>
              <a:rPr lang="lv-LV" b="1" dirty="0"/>
              <a:t>2021.- 2022. gadā </a:t>
            </a:r>
            <a:br>
              <a:rPr lang="lv-LV" b="1" dirty="0"/>
            </a:br>
            <a:r>
              <a:rPr lang="lv-LV" sz="2200" b="1" dirty="0"/>
              <a:t>(*šobrīd indikatīvi, balstoties uz Padomes vienošanos)</a:t>
            </a:r>
          </a:p>
        </p:txBody>
      </p:sp>
      <p:graphicFrame>
        <p:nvGraphicFramePr>
          <p:cNvPr id="5" name="Table 4">
            <a:extLst>
              <a:ext uri="{FF2B5EF4-FFF2-40B4-BE49-F238E27FC236}">
                <a16:creationId xmlns:a16="http://schemas.microsoft.com/office/drawing/2014/main" xmlns="" id="{D247E757-FCB9-45B7-9AEF-4FAECC36518C}"/>
              </a:ext>
            </a:extLst>
          </p:cNvPr>
          <p:cNvGraphicFramePr>
            <a:graphicFrameLocks noGrp="1"/>
          </p:cNvGraphicFramePr>
          <p:nvPr>
            <p:extLst>
              <p:ext uri="{D42A27DB-BD31-4B8C-83A1-F6EECF244321}">
                <p14:modId xmlns:p14="http://schemas.microsoft.com/office/powerpoint/2010/main" val="1081949737"/>
              </p:ext>
            </p:extLst>
          </p:nvPr>
        </p:nvGraphicFramePr>
        <p:xfrm>
          <a:off x="574039" y="1609090"/>
          <a:ext cx="11043921" cy="4925788"/>
        </p:xfrm>
        <a:graphic>
          <a:graphicData uri="http://schemas.openxmlformats.org/drawingml/2006/table">
            <a:tbl>
              <a:tblPr firstRow="1" firstCol="1" bandRow="1">
                <a:tableStyleId>{5C22544A-7EE6-4342-B048-85BDC9FD1C3A}</a:tableStyleId>
              </a:tblPr>
              <a:tblGrid>
                <a:gridCol w="5878819">
                  <a:extLst>
                    <a:ext uri="{9D8B030D-6E8A-4147-A177-3AD203B41FA5}">
                      <a16:colId xmlns:a16="http://schemas.microsoft.com/office/drawing/2014/main" xmlns="" val="2644111382"/>
                    </a:ext>
                  </a:extLst>
                </a:gridCol>
                <a:gridCol w="2582551">
                  <a:extLst>
                    <a:ext uri="{9D8B030D-6E8A-4147-A177-3AD203B41FA5}">
                      <a16:colId xmlns:a16="http://schemas.microsoft.com/office/drawing/2014/main" xmlns="" val="177048987"/>
                    </a:ext>
                  </a:extLst>
                </a:gridCol>
                <a:gridCol w="2582551">
                  <a:extLst>
                    <a:ext uri="{9D8B030D-6E8A-4147-A177-3AD203B41FA5}">
                      <a16:colId xmlns:a16="http://schemas.microsoft.com/office/drawing/2014/main" xmlns="" val="904404094"/>
                    </a:ext>
                  </a:extLst>
                </a:gridCol>
              </a:tblGrid>
              <a:tr h="714578">
                <a:tc>
                  <a:txBody>
                    <a:bodyPr/>
                    <a:lstStyle/>
                    <a:p>
                      <a:pPr>
                        <a:spcAft>
                          <a:spcPts val="0"/>
                        </a:spcAft>
                      </a:pPr>
                      <a:r>
                        <a:rPr lang="lv-LV" sz="2400" dirty="0">
                          <a:solidFill>
                            <a:schemeClr val="tx1"/>
                          </a:solidFill>
                          <a:effectLst/>
                        </a:rPr>
                        <a:t> </a:t>
                      </a:r>
                      <a:endParaRPr lang="lv-LV" sz="2400" dirty="0">
                        <a:solidFill>
                          <a:schemeClr val="tx1"/>
                        </a:solidFill>
                        <a:effectLst/>
                        <a:latin typeface="Calibri" panose="020F0502020204030204" pitchFamily="34" charset="0"/>
                        <a:ea typeface="Calibri" panose="020F0502020204030204" pitchFamily="34" charset="0"/>
                      </a:endParaRPr>
                    </a:p>
                  </a:txBody>
                  <a:tcPr marL="123742" marR="123742" marT="0" marB="0" anchor="ctr">
                    <a:solidFill>
                      <a:schemeClr val="accent1">
                        <a:lumMod val="60000"/>
                        <a:lumOff val="40000"/>
                      </a:schemeClr>
                    </a:solidFill>
                  </a:tcPr>
                </a:tc>
                <a:tc rowSpan="2">
                  <a:txBody>
                    <a:bodyPr/>
                    <a:lstStyle/>
                    <a:p>
                      <a:pPr algn="ctr">
                        <a:spcAft>
                          <a:spcPts val="0"/>
                        </a:spcAft>
                      </a:pPr>
                      <a:r>
                        <a:rPr lang="lv-LV" sz="2400" dirty="0">
                          <a:solidFill>
                            <a:schemeClr val="bg1"/>
                          </a:solidFill>
                          <a:effectLst/>
                        </a:rPr>
                        <a:t>2021.gads </a:t>
                      </a:r>
                    </a:p>
                    <a:p>
                      <a:pPr algn="ctr">
                        <a:spcAft>
                          <a:spcPts val="0"/>
                        </a:spcAft>
                      </a:pPr>
                      <a:r>
                        <a:rPr lang="lv-LV" sz="2400" dirty="0">
                          <a:solidFill>
                            <a:schemeClr val="bg1"/>
                          </a:solidFill>
                          <a:effectLst/>
                        </a:rPr>
                        <a:t>(</a:t>
                      </a:r>
                      <a:r>
                        <a:rPr lang="lv-LV" sz="2400" dirty="0" err="1">
                          <a:solidFill>
                            <a:schemeClr val="bg1"/>
                          </a:solidFill>
                          <a:effectLst/>
                        </a:rPr>
                        <a:t>mlj</a:t>
                      </a:r>
                      <a:r>
                        <a:rPr lang="lv-LV" sz="2400" dirty="0">
                          <a:solidFill>
                            <a:schemeClr val="bg1"/>
                          </a:solidFill>
                          <a:effectLst/>
                        </a:rPr>
                        <a:t>. EUR)</a:t>
                      </a:r>
                      <a:endParaRPr lang="lv-LV" sz="2400" dirty="0">
                        <a:solidFill>
                          <a:schemeClr val="bg1"/>
                        </a:solidFill>
                        <a:effectLst/>
                        <a:latin typeface="Calibri" panose="020F0502020204030204" pitchFamily="34" charset="0"/>
                        <a:ea typeface="Calibri" panose="020F0502020204030204" pitchFamily="34" charset="0"/>
                      </a:endParaRPr>
                    </a:p>
                  </a:txBody>
                  <a:tcPr marL="123742" marR="123742" marT="0" marB="0" anchor="ctr">
                    <a:solidFill>
                      <a:srgbClr val="0070C0"/>
                    </a:solidFill>
                  </a:tcPr>
                </a:tc>
                <a:tc rowSpan="2">
                  <a:txBody>
                    <a:bodyPr/>
                    <a:lstStyle/>
                    <a:p>
                      <a:pPr algn="ctr">
                        <a:spcAft>
                          <a:spcPts val="0"/>
                        </a:spcAft>
                      </a:pPr>
                      <a:r>
                        <a:rPr lang="lv-LV" sz="2400" dirty="0">
                          <a:solidFill>
                            <a:schemeClr val="bg1"/>
                          </a:solidFill>
                          <a:effectLst/>
                        </a:rPr>
                        <a:t>2022. gads </a:t>
                      </a:r>
                    </a:p>
                    <a:p>
                      <a:pPr algn="ctr">
                        <a:spcAft>
                          <a:spcPts val="0"/>
                        </a:spcAft>
                      </a:pPr>
                      <a:r>
                        <a:rPr lang="lv-LV" sz="2400" dirty="0">
                          <a:solidFill>
                            <a:schemeClr val="bg1"/>
                          </a:solidFill>
                          <a:effectLst/>
                        </a:rPr>
                        <a:t>(</a:t>
                      </a:r>
                      <a:r>
                        <a:rPr lang="lv-LV" sz="2400" dirty="0" err="1">
                          <a:solidFill>
                            <a:schemeClr val="bg1"/>
                          </a:solidFill>
                          <a:effectLst/>
                        </a:rPr>
                        <a:t>mlj</a:t>
                      </a:r>
                      <a:r>
                        <a:rPr lang="lv-LV" sz="2400" dirty="0">
                          <a:solidFill>
                            <a:schemeClr val="bg1"/>
                          </a:solidFill>
                          <a:effectLst/>
                        </a:rPr>
                        <a:t>. EUR)</a:t>
                      </a:r>
                      <a:endParaRPr lang="lv-LV" sz="2400" dirty="0">
                        <a:solidFill>
                          <a:schemeClr val="bg1"/>
                        </a:solidFill>
                        <a:effectLst/>
                        <a:latin typeface="Calibri" panose="020F0502020204030204" pitchFamily="34" charset="0"/>
                        <a:ea typeface="Calibri" panose="020F0502020204030204" pitchFamily="34" charset="0"/>
                      </a:endParaRPr>
                    </a:p>
                  </a:txBody>
                  <a:tcPr marL="123742" marR="123742" marT="0" marB="0" anchor="ctr">
                    <a:solidFill>
                      <a:srgbClr val="0070C0"/>
                    </a:solidFill>
                  </a:tcPr>
                </a:tc>
                <a:extLst>
                  <a:ext uri="{0D108BD9-81ED-4DB2-BD59-A6C34878D82A}">
                    <a16:rowId xmlns:a16="http://schemas.microsoft.com/office/drawing/2014/main" xmlns="" val="644057117"/>
                  </a:ext>
                </a:extLst>
              </a:tr>
              <a:tr h="0">
                <a:tc rowSpan="2">
                  <a:txBody>
                    <a:bodyPr/>
                    <a:lstStyle/>
                    <a:p>
                      <a:pPr>
                        <a:spcAft>
                          <a:spcPts val="0"/>
                        </a:spcAft>
                      </a:pPr>
                      <a:r>
                        <a:rPr lang="lv-LV" sz="2400" dirty="0">
                          <a:solidFill>
                            <a:schemeClr val="tx1"/>
                          </a:solidFill>
                          <a:effectLst/>
                        </a:rPr>
                        <a:t>Pieejamais finansējums</a:t>
                      </a:r>
                      <a:endParaRPr lang="lv-LV" sz="2400" dirty="0">
                        <a:solidFill>
                          <a:schemeClr val="tx1"/>
                        </a:solidFill>
                        <a:effectLst/>
                        <a:latin typeface="Calibri" panose="020F0502020204030204" pitchFamily="34" charset="0"/>
                        <a:ea typeface="Calibri" panose="020F0502020204030204" pitchFamily="34" charset="0"/>
                      </a:endParaRPr>
                    </a:p>
                  </a:txBody>
                  <a:tcPr marL="123742" marR="123742" marT="0" marB="0" anchor="ctr">
                    <a:solidFill>
                      <a:schemeClr val="accent1">
                        <a:lumMod val="60000"/>
                        <a:lumOff val="40000"/>
                      </a:schemeClr>
                    </a:solidFill>
                  </a:tcPr>
                </a:tc>
                <a:tc vMerge="1">
                  <a:txBody>
                    <a:bodyPr/>
                    <a:lstStyle/>
                    <a:p>
                      <a:endParaRPr lang="lv-LV"/>
                    </a:p>
                  </a:txBody>
                  <a:tcPr/>
                </a:tc>
                <a:tc vMerge="1">
                  <a:txBody>
                    <a:bodyPr/>
                    <a:lstStyle/>
                    <a:p>
                      <a:endParaRPr lang="lv-LV"/>
                    </a:p>
                  </a:txBody>
                  <a:tcPr/>
                </a:tc>
                <a:extLst>
                  <a:ext uri="{0D108BD9-81ED-4DB2-BD59-A6C34878D82A}">
                    <a16:rowId xmlns:a16="http://schemas.microsoft.com/office/drawing/2014/main" xmlns="" val="2526417959"/>
                  </a:ext>
                </a:extLst>
              </a:tr>
              <a:tr h="697635">
                <a:tc vMerge="1">
                  <a:txBody>
                    <a:bodyPr/>
                    <a:lstStyle/>
                    <a:p>
                      <a:pPr>
                        <a:spcAft>
                          <a:spcPts val="0"/>
                        </a:spcAft>
                      </a:pPr>
                      <a:endParaRPr lang="lv-LV" sz="2000" dirty="0">
                        <a:solidFill>
                          <a:schemeClr val="tx1"/>
                        </a:solidFill>
                        <a:effectLst/>
                        <a:latin typeface="Calibri" panose="020F0502020204030204" pitchFamily="34" charset="0"/>
                        <a:ea typeface="Calibri" panose="020F0502020204030204" pitchFamily="34" charset="0"/>
                      </a:endParaRPr>
                    </a:p>
                  </a:txBody>
                  <a:tcPr marL="123742" marR="123742" marT="0" marB="0" anchor="b"/>
                </a:tc>
                <a:tc>
                  <a:txBody>
                    <a:bodyPr/>
                    <a:lstStyle/>
                    <a:p>
                      <a:pPr algn="ctr">
                        <a:spcAft>
                          <a:spcPts val="0"/>
                        </a:spcAft>
                      </a:pPr>
                      <a:r>
                        <a:rPr lang="lv-LV" sz="2400" b="1" dirty="0">
                          <a:effectLst/>
                        </a:rPr>
                        <a:t>313,7</a:t>
                      </a:r>
                      <a:endParaRPr lang="lv-LV" sz="2400" b="1" dirty="0">
                        <a:effectLst/>
                        <a:latin typeface="Calibri" panose="020F0502020204030204" pitchFamily="34" charset="0"/>
                        <a:ea typeface="Calibri" panose="020F0502020204030204" pitchFamily="34" charset="0"/>
                      </a:endParaRPr>
                    </a:p>
                  </a:txBody>
                  <a:tcPr marL="123742" marR="123742" marT="0" marB="0" anchor="ctr">
                    <a:solidFill>
                      <a:schemeClr val="accent1">
                        <a:lumMod val="60000"/>
                        <a:lumOff val="40000"/>
                      </a:schemeClr>
                    </a:solidFill>
                  </a:tcPr>
                </a:tc>
                <a:tc>
                  <a:txBody>
                    <a:bodyPr/>
                    <a:lstStyle/>
                    <a:p>
                      <a:pPr algn="ctr">
                        <a:spcAft>
                          <a:spcPts val="0"/>
                        </a:spcAft>
                      </a:pPr>
                      <a:r>
                        <a:rPr lang="lv-LV" sz="2400" b="1" dirty="0">
                          <a:effectLst/>
                        </a:rPr>
                        <a:t>318,5</a:t>
                      </a:r>
                      <a:endParaRPr lang="lv-LV" sz="2400" b="1" dirty="0">
                        <a:effectLst/>
                        <a:latin typeface="Calibri" panose="020F0502020204030204" pitchFamily="34" charset="0"/>
                        <a:ea typeface="Calibri" panose="020F0502020204030204" pitchFamily="34" charset="0"/>
                      </a:endParaRPr>
                    </a:p>
                  </a:txBody>
                  <a:tcPr marL="123742" marR="123742" marT="0" marB="0" anchor="ctr">
                    <a:solidFill>
                      <a:schemeClr val="accent1">
                        <a:lumMod val="60000"/>
                        <a:lumOff val="40000"/>
                      </a:schemeClr>
                    </a:solidFill>
                  </a:tcPr>
                </a:tc>
                <a:extLst>
                  <a:ext uri="{0D108BD9-81ED-4DB2-BD59-A6C34878D82A}">
                    <a16:rowId xmlns:a16="http://schemas.microsoft.com/office/drawing/2014/main" xmlns="" val="3377250438"/>
                  </a:ext>
                </a:extLst>
              </a:tr>
              <a:tr h="697635">
                <a:tc>
                  <a:txBody>
                    <a:bodyPr/>
                    <a:lstStyle/>
                    <a:p>
                      <a:pPr>
                        <a:spcAft>
                          <a:spcPts val="0"/>
                        </a:spcAft>
                      </a:pPr>
                      <a:r>
                        <a:rPr lang="lv-LV" sz="2400" dirty="0">
                          <a:solidFill>
                            <a:schemeClr val="tx1"/>
                          </a:solidFill>
                          <a:effectLst/>
                        </a:rPr>
                        <a:t>VPM</a:t>
                      </a:r>
                      <a:endParaRPr lang="lv-LV" sz="2400" dirty="0">
                        <a:solidFill>
                          <a:schemeClr val="tx1"/>
                        </a:solidFill>
                        <a:effectLst/>
                        <a:latin typeface="Calibri" panose="020F0502020204030204" pitchFamily="34" charset="0"/>
                        <a:ea typeface="Calibri" panose="020F0502020204030204" pitchFamily="34" charset="0"/>
                      </a:endParaRPr>
                    </a:p>
                  </a:txBody>
                  <a:tcPr marL="123742" marR="123742" marT="0" marB="0" anchor="ctr">
                    <a:solidFill>
                      <a:schemeClr val="accent1">
                        <a:lumMod val="60000"/>
                        <a:lumOff val="40000"/>
                      </a:schemeClr>
                    </a:solidFill>
                  </a:tcPr>
                </a:tc>
                <a:tc>
                  <a:txBody>
                    <a:bodyPr/>
                    <a:lstStyle/>
                    <a:p>
                      <a:pPr algn="ctr">
                        <a:spcAft>
                          <a:spcPts val="0"/>
                        </a:spcAft>
                      </a:pPr>
                      <a:r>
                        <a:rPr lang="lv-LV" sz="2400" dirty="0">
                          <a:effectLst/>
                        </a:rPr>
                        <a:t>160,8</a:t>
                      </a:r>
                      <a:endParaRPr lang="lv-LV" sz="2400" dirty="0">
                        <a:effectLst/>
                        <a:latin typeface="Calibri" panose="020F0502020204030204" pitchFamily="34" charset="0"/>
                        <a:ea typeface="Calibri" panose="020F0502020204030204" pitchFamily="34" charset="0"/>
                      </a:endParaRPr>
                    </a:p>
                  </a:txBody>
                  <a:tcPr marL="123742" marR="123742" marT="0" marB="0" anchor="ctr"/>
                </a:tc>
                <a:tc>
                  <a:txBody>
                    <a:bodyPr/>
                    <a:lstStyle/>
                    <a:p>
                      <a:pPr algn="ctr">
                        <a:spcAft>
                          <a:spcPts val="0"/>
                        </a:spcAft>
                      </a:pPr>
                      <a:r>
                        <a:rPr lang="lv-LV" sz="2400" dirty="0">
                          <a:effectLst/>
                        </a:rPr>
                        <a:t>163,3</a:t>
                      </a:r>
                      <a:endParaRPr lang="lv-LV" sz="2400" dirty="0">
                        <a:effectLst/>
                        <a:latin typeface="Calibri" panose="020F0502020204030204" pitchFamily="34" charset="0"/>
                        <a:ea typeface="Calibri" panose="020F0502020204030204" pitchFamily="34" charset="0"/>
                      </a:endParaRPr>
                    </a:p>
                  </a:txBody>
                  <a:tcPr marL="123742" marR="123742" marT="0" marB="0" anchor="ctr"/>
                </a:tc>
                <a:extLst>
                  <a:ext uri="{0D108BD9-81ED-4DB2-BD59-A6C34878D82A}">
                    <a16:rowId xmlns:a16="http://schemas.microsoft.com/office/drawing/2014/main" xmlns="" val="3621812958"/>
                  </a:ext>
                </a:extLst>
              </a:tr>
              <a:tr h="697635">
                <a:tc>
                  <a:txBody>
                    <a:bodyPr/>
                    <a:lstStyle/>
                    <a:p>
                      <a:pPr>
                        <a:spcAft>
                          <a:spcPts val="0"/>
                        </a:spcAft>
                      </a:pPr>
                      <a:r>
                        <a:rPr lang="lv-LV" sz="2400" dirty="0" err="1">
                          <a:solidFill>
                            <a:schemeClr val="tx1"/>
                          </a:solidFill>
                          <a:effectLst/>
                        </a:rPr>
                        <a:t>Zaļināšana</a:t>
                      </a:r>
                      <a:endParaRPr lang="lv-LV" sz="2400" dirty="0">
                        <a:solidFill>
                          <a:schemeClr val="tx1"/>
                        </a:solidFill>
                        <a:effectLst/>
                        <a:latin typeface="Calibri" panose="020F0502020204030204" pitchFamily="34" charset="0"/>
                        <a:ea typeface="Calibri" panose="020F0502020204030204" pitchFamily="34" charset="0"/>
                      </a:endParaRPr>
                    </a:p>
                  </a:txBody>
                  <a:tcPr marL="123742" marR="123742" marT="0" marB="0" anchor="ctr">
                    <a:solidFill>
                      <a:schemeClr val="accent1">
                        <a:lumMod val="60000"/>
                        <a:lumOff val="40000"/>
                      </a:schemeClr>
                    </a:solidFill>
                  </a:tcPr>
                </a:tc>
                <a:tc>
                  <a:txBody>
                    <a:bodyPr/>
                    <a:lstStyle/>
                    <a:p>
                      <a:pPr algn="ctr">
                        <a:spcAft>
                          <a:spcPts val="0"/>
                        </a:spcAft>
                      </a:pPr>
                      <a:r>
                        <a:rPr lang="lv-LV" sz="2400" dirty="0">
                          <a:effectLst/>
                        </a:rPr>
                        <a:t>94,1</a:t>
                      </a:r>
                      <a:endParaRPr lang="lv-LV" sz="2400" dirty="0">
                        <a:effectLst/>
                        <a:latin typeface="Calibri" panose="020F0502020204030204" pitchFamily="34" charset="0"/>
                        <a:ea typeface="Calibri" panose="020F0502020204030204" pitchFamily="34" charset="0"/>
                      </a:endParaRPr>
                    </a:p>
                  </a:txBody>
                  <a:tcPr marL="123742" marR="123742" marT="0" marB="0" anchor="ctr"/>
                </a:tc>
                <a:tc>
                  <a:txBody>
                    <a:bodyPr/>
                    <a:lstStyle/>
                    <a:p>
                      <a:pPr algn="ctr">
                        <a:spcAft>
                          <a:spcPts val="0"/>
                        </a:spcAft>
                      </a:pPr>
                      <a:r>
                        <a:rPr lang="lv-LV" sz="2400" dirty="0">
                          <a:effectLst/>
                        </a:rPr>
                        <a:t>95,5</a:t>
                      </a:r>
                      <a:endParaRPr lang="lv-LV" sz="2400" dirty="0">
                        <a:effectLst/>
                        <a:latin typeface="Calibri" panose="020F0502020204030204" pitchFamily="34" charset="0"/>
                        <a:ea typeface="Calibri" panose="020F0502020204030204" pitchFamily="34" charset="0"/>
                      </a:endParaRPr>
                    </a:p>
                  </a:txBody>
                  <a:tcPr marL="123742" marR="123742" marT="0" marB="0" anchor="ctr"/>
                </a:tc>
                <a:extLst>
                  <a:ext uri="{0D108BD9-81ED-4DB2-BD59-A6C34878D82A}">
                    <a16:rowId xmlns:a16="http://schemas.microsoft.com/office/drawing/2014/main" xmlns="" val="2002231296"/>
                  </a:ext>
                </a:extLst>
              </a:tr>
              <a:tr h="697635">
                <a:tc>
                  <a:txBody>
                    <a:bodyPr/>
                    <a:lstStyle/>
                    <a:p>
                      <a:pPr>
                        <a:spcAft>
                          <a:spcPts val="0"/>
                        </a:spcAft>
                      </a:pPr>
                      <a:r>
                        <a:rPr lang="lv-LV" sz="2400" dirty="0">
                          <a:solidFill>
                            <a:schemeClr val="tx1"/>
                          </a:solidFill>
                          <a:effectLst/>
                        </a:rPr>
                        <a:t>Brīvprātīgi </a:t>
                      </a:r>
                      <a:r>
                        <a:rPr lang="lv-LV" sz="2400" b="1" kern="1200" dirty="0">
                          <a:solidFill>
                            <a:schemeClr val="tx1"/>
                          </a:solidFill>
                          <a:effectLst/>
                          <a:latin typeface="+mn-lt"/>
                          <a:ea typeface="+mn-ea"/>
                          <a:cs typeface="+mn-cs"/>
                        </a:rPr>
                        <a:t>saistītais atbalsts</a:t>
                      </a:r>
                    </a:p>
                  </a:txBody>
                  <a:tcPr marL="123742" marR="123742" marT="0" marB="0" anchor="ctr">
                    <a:solidFill>
                      <a:schemeClr val="accent1">
                        <a:lumMod val="60000"/>
                        <a:lumOff val="40000"/>
                      </a:schemeClr>
                    </a:solidFill>
                  </a:tcPr>
                </a:tc>
                <a:tc>
                  <a:txBody>
                    <a:bodyPr/>
                    <a:lstStyle/>
                    <a:p>
                      <a:pPr algn="ctr">
                        <a:spcAft>
                          <a:spcPts val="0"/>
                        </a:spcAft>
                      </a:pPr>
                      <a:r>
                        <a:rPr lang="lv-LV" sz="2400" dirty="0">
                          <a:effectLst/>
                        </a:rPr>
                        <a:t>47,</a:t>
                      </a:r>
                      <a:r>
                        <a:rPr lang="lv-LV" sz="2400" kern="1200" dirty="0">
                          <a:solidFill>
                            <a:schemeClr val="dk1"/>
                          </a:solidFill>
                          <a:effectLst/>
                          <a:latin typeface="+mn-lt"/>
                          <a:ea typeface="+mn-ea"/>
                          <a:cs typeface="+mn-cs"/>
                        </a:rPr>
                        <a:t>1</a:t>
                      </a:r>
                    </a:p>
                  </a:txBody>
                  <a:tcPr marL="123742" marR="123742" marT="0" marB="0" anchor="ctr"/>
                </a:tc>
                <a:tc>
                  <a:txBody>
                    <a:bodyPr/>
                    <a:lstStyle/>
                    <a:p>
                      <a:pPr algn="ctr">
                        <a:spcAft>
                          <a:spcPts val="0"/>
                        </a:spcAft>
                      </a:pPr>
                      <a:r>
                        <a:rPr lang="lv-LV" sz="2400" dirty="0">
                          <a:effectLst/>
                        </a:rPr>
                        <a:t>47,8</a:t>
                      </a:r>
                      <a:endParaRPr lang="lv-LV" sz="2400" dirty="0">
                        <a:effectLst/>
                        <a:latin typeface="Calibri" panose="020F0502020204030204" pitchFamily="34" charset="0"/>
                        <a:ea typeface="Calibri" panose="020F0502020204030204" pitchFamily="34" charset="0"/>
                      </a:endParaRPr>
                    </a:p>
                  </a:txBody>
                  <a:tcPr marL="123742" marR="123742" marT="0" marB="0" anchor="ctr"/>
                </a:tc>
                <a:extLst>
                  <a:ext uri="{0D108BD9-81ED-4DB2-BD59-A6C34878D82A}">
                    <a16:rowId xmlns:a16="http://schemas.microsoft.com/office/drawing/2014/main" xmlns="" val="1545655963"/>
                  </a:ext>
                </a:extLst>
              </a:tr>
              <a:tr h="697635">
                <a:tc>
                  <a:txBody>
                    <a:bodyPr/>
                    <a:lstStyle/>
                    <a:p>
                      <a:pPr>
                        <a:spcAft>
                          <a:spcPts val="0"/>
                        </a:spcAft>
                      </a:pPr>
                      <a:r>
                        <a:rPr lang="lv-LV" sz="2400" b="1" kern="1200" dirty="0">
                          <a:solidFill>
                            <a:schemeClr val="tx1"/>
                          </a:solidFill>
                          <a:effectLst/>
                          <a:latin typeface="+mn-lt"/>
                          <a:ea typeface="+mn-ea"/>
                          <a:cs typeface="+mn-cs"/>
                        </a:rPr>
                        <a:t>Maksājums gados jauniem lauksaimniekiem</a:t>
                      </a:r>
                    </a:p>
                  </a:txBody>
                  <a:tcPr marL="123742" marR="123742" marT="0" marB="0" anchor="ctr">
                    <a:solidFill>
                      <a:schemeClr val="accent1">
                        <a:lumMod val="60000"/>
                        <a:lumOff val="40000"/>
                      </a:schemeClr>
                    </a:solidFill>
                  </a:tcPr>
                </a:tc>
                <a:tc>
                  <a:txBody>
                    <a:bodyPr/>
                    <a:lstStyle/>
                    <a:p>
                      <a:pPr algn="ctr">
                        <a:spcAft>
                          <a:spcPts val="0"/>
                        </a:spcAft>
                      </a:pPr>
                      <a:r>
                        <a:rPr lang="lv-LV" sz="2400" dirty="0">
                          <a:effectLst/>
                        </a:rPr>
                        <a:t>6,3</a:t>
                      </a:r>
                      <a:endParaRPr lang="lv-LV" sz="2400" dirty="0">
                        <a:effectLst/>
                        <a:latin typeface="Calibri" panose="020F0502020204030204" pitchFamily="34" charset="0"/>
                        <a:ea typeface="Calibri" panose="020F0502020204030204" pitchFamily="34" charset="0"/>
                      </a:endParaRPr>
                    </a:p>
                  </a:txBody>
                  <a:tcPr marL="123742" marR="123742" marT="0" marB="0" anchor="ctr"/>
                </a:tc>
                <a:tc>
                  <a:txBody>
                    <a:bodyPr/>
                    <a:lstStyle/>
                    <a:p>
                      <a:pPr algn="ctr">
                        <a:spcAft>
                          <a:spcPts val="0"/>
                        </a:spcAft>
                      </a:pPr>
                      <a:r>
                        <a:rPr lang="lv-LV" sz="2400" dirty="0">
                          <a:effectLst/>
                        </a:rPr>
                        <a:t>6,4</a:t>
                      </a:r>
                      <a:endParaRPr lang="lv-LV" sz="2400" dirty="0">
                        <a:effectLst/>
                        <a:latin typeface="Calibri" panose="020F0502020204030204" pitchFamily="34" charset="0"/>
                        <a:ea typeface="Calibri" panose="020F0502020204030204" pitchFamily="34" charset="0"/>
                      </a:endParaRPr>
                    </a:p>
                  </a:txBody>
                  <a:tcPr marL="123742" marR="123742" marT="0" marB="0" anchor="ctr"/>
                </a:tc>
                <a:extLst>
                  <a:ext uri="{0D108BD9-81ED-4DB2-BD59-A6C34878D82A}">
                    <a16:rowId xmlns:a16="http://schemas.microsoft.com/office/drawing/2014/main" xmlns="" val="726419454"/>
                  </a:ext>
                </a:extLst>
              </a:tr>
              <a:tr h="697635">
                <a:tc>
                  <a:txBody>
                    <a:bodyPr/>
                    <a:lstStyle/>
                    <a:p>
                      <a:pPr>
                        <a:spcAft>
                          <a:spcPts val="0"/>
                        </a:spcAft>
                      </a:pPr>
                      <a:r>
                        <a:rPr lang="lv-LV" sz="2400" b="1" kern="1200" dirty="0">
                          <a:solidFill>
                            <a:schemeClr val="tx1"/>
                          </a:solidFill>
                          <a:effectLst/>
                          <a:latin typeface="+mn-lt"/>
                          <a:ea typeface="+mn-ea"/>
                          <a:cs typeface="+mn-cs"/>
                        </a:rPr>
                        <a:t>Mazo lauksaimnieku atbalsta shēma</a:t>
                      </a:r>
                    </a:p>
                  </a:txBody>
                  <a:tcPr marL="123742" marR="123742" marT="0" marB="0" anchor="ctr">
                    <a:solidFill>
                      <a:schemeClr val="accent1">
                        <a:lumMod val="60000"/>
                        <a:lumOff val="40000"/>
                      </a:schemeClr>
                    </a:solidFill>
                  </a:tcPr>
                </a:tc>
                <a:tc>
                  <a:txBody>
                    <a:bodyPr/>
                    <a:lstStyle/>
                    <a:p>
                      <a:pPr algn="ctr">
                        <a:spcAft>
                          <a:spcPts val="0"/>
                        </a:spcAft>
                      </a:pPr>
                      <a:r>
                        <a:rPr lang="lv-LV" sz="2400" dirty="0">
                          <a:effectLst/>
                        </a:rPr>
                        <a:t>5,5</a:t>
                      </a:r>
                      <a:endParaRPr lang="lv-LV" sz="2400" dirty="0">
                        <a:effectLst/>
                        <a:latin typeface="Calibri" panose="020F0502020204030204" pitchFamily="34" charset="0"/>
                        <a:ea typeface="Calibri" panose="020F0502020204030204" pitchFamily="34" charset="0"/>
                      </a:endParaRPr>
                    </a:p>
                  </a:txBody>
                  <a:tcPr marL="123742" marR="123742" marT="0" marB="0" anchor="ctr"/>
                </a:tc>
                <a:tc>
                  <a:txBody>
                    <a:bodyPr/>
                    <a:lstStyle/>
                    <a:p>
                      <a:pPr algn="ctr">
                        <a:spcAft>
                          <a:spcPts val="0"/>
                        </a:spcAft>
                      </a:pPr>
                      <a:r>
                        <a:rPr lang="lv-LV" sz="2400" dirty="0">
                          <a:effectLst/>
                        </a:rPr>
                        <a:t>5,5</a:t>
                      </a:r>
                      <a:endParaRPr lang="lv-LV" sz="2400" dirty="0">
                        <a:effectLst/>
                        <a:latin typeface="Calibri" panose="020F0502020204030204" pitchFamily="34" charset="0"/>
                        <a:ea typeface="Calibri" panose="020F0502020204030204" pitchFamily="34" charset="0"/>
                      </a:endParaRPr>
                    </a:p>
                  </a:txBody>
                  <a:tcPr marL="123742" marR="123742" marT="0" marB="0" anchor="ctr"/>
                </a:tc>
                <a:extLst>
                  <a:ext uri="{0D108BD9-81ED-4DB2-BD59-A6C34878D82A}">
                    <a16:rowId xmlns:a16="http://schemas.microsoft.com/office/drawing/2014/main" xmlns="" val="3713902090"/>
                  </a:ext>
                </a:extLst>
              </a:tr>
            </a:tbl>
          </a:graphicData>
        </a:graphic>
      </p:graphicFrame>
    </p:spTree>
    <p:extLst>
      <p:ext uri="{BB962C8B-B14F-4D97-AF65-F5344CB8AC3E}">
        <p14:creationId xmlns:p14="http://schemas.microsoft.com/office/powerpoint/2010/main" val="2647657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a 1">
            <a:extLst>
              <a:ext uri="{FF2B5EF4-FFF2-40B4-BE49-F238E27FC236}">
                <a16:creationId xmlns:a16="http://schemas.microsoft.com/office/drawing/2014/main" xmlns="" id="{7434370D-29CA-4C4D-93B7-2B63FE6EAE63}"/>
              </a:ext>
            </a:extLst>
          </p:cNvPr>
          <p:cNvGraphicFramePr>
            <a:graphicFrameLocks noGrp="1"/>
          </p:cNvGraphicFramePr>
          <p:nvPr>
            <p:extLst>
              <p:ext uri="{D42A27DB-BD31-4B8C-83A1-F6EECF244321}">
                <p14:modId xmlns:p14="http://schemas.microsoft.com/office/powerpoint/2010/main" val="4104674067"/>
              </p:ext>
            </p:extLst>
          </p:nvPr>
        </p:nvGraphicFramePr>
        <p:xfrm>
          <a:off x="474562" y="722430"/>
          <a:ext cx="11114925" cy="5913171"/>
        </p:xfrm>
        <a:graphic>
          <a:graphicData uri="http://schemas.openxmlformats.org/drawingml/2006/table">
            <a:tbl>
              <a:tblPr firstRow="1" firstCol="1" bandRow="1">
                <a:tableStyleId>{5C22544A-7EE6-4342-B048-85BDC9FD1C3A}</a:tableStyleId>
              </a:tblPr>
              <a:tblGrid>
                <a:gridCol w="4825731">
                  <a:extLst>
                    <a:ext uri="{9D8B030D-6E8A-4147-A177-3AD203B41FA5}">
                      <a16:colId xmlns:a16="http://schemas.microsoft.com/office/drawing/2014/main" xmlns="" val="3576657845"/>
                    </a:ext>
                  </a:extLst>
                </a:gridCol>
                <a:gridCol w="1136673">
                  <a:extLst>
                    <a:ext uri="{9D8B030D-6E8A-4147-A177-3AD203B41FA5}">
                      <a16:colId xmlns:a16="http://schemas.microsoft.com/office/drawing/2014/main" xmlns="" val="68742331"/>
                    </a:ext>
                  </a:extLst>
                </a:gridCol>
                <a:gridCol w="5152521">
                  <a:extLst>
                    <a:ext uri="{9D8B030D-6E8A-4147-A177-3AD203B41FA5}">
                      <a16:colId xmlns:a16="http://schemas.microsoft.com/office/drawing/2014/main" xmlns="" val="899703451"/>
                    </a:ext>
                  </a:extLst>
                </a:gridCol>
              </a:tblGrid>
              <a:tr h="1124153">
                <a:tc>
                  <a:txBody>
                    <a:bodyPr/>
                    <a:lstStyle/>
                    <a:p>
                      <a:pPr algn="ctr">
                        <a:spcAft>
                          <a:spcPts val="0"/>
                        </a:spcAft>
                      </a:pPr>
                      <a:r>
                        <a:rPr lang="lv-LV" sz="3200" dirty="0">
                          <a:effectLst/>
                        </a:rPr>
                        <a:t>PASĀKUMS</a:t>
                      </a:r>
                      <a:endParaRPr lang="lv-LV" sz="2800" dirty="0">
                        <a:effectLst/>
                        <a:latin typeface="Calibri" panose="020F0502020204030204" pitchFamily="34" charset="0"/>
                        <a:ea typeface="Calibri" panose="020F0502020204030204" pitchFamily="34" charset="0"/>
                      </a:endParaRPr>
                    </a:p>
                  </a:txBody>
                  <a:tcPr marL="44945" marR="44945" marT="0" marB="0" anchor="ctr"/>
                </a:tc>
                <a:tc rowSpan="7">
                  <a:txBody>
                    <a:bodyPr/>
                    <a:lstStyle/>
                    <a:p>
                      <a:pPr algn="ctr">
                        <a:spcAft>
                          <a:spcPts val="0"/>
                        </a:spcAft>
                      </a:pPr>
                      <a:endParaRPr lang="lv-LV" sz="1200" dirty="0">
                        <a:effectLst/>
                        <a:latin typeface="Calibri" panose="020F0502020204030204" pitchFamily="34" charset="0"/>
                        <a:ea typeface="Calibri" panose="020F0502020204030204" pitchFamily="34" charset="0"/>
                      </a:endParaRPr>
                    </a:p>
                  </a:txBody>
                  <a:tcPr marL="44945" marR="44945" marT="0" marB="0" anchor="ctr"/>
                </a:tc>
                <a:tc>
                  <a:txBody>
                    <a:bodyPr/>
                    <a:lstStyle/>
                    <a:p>
                      <a:pPr algn="ctr">
                        <a:spcAft>
                          <a:spcPts val="0"/>
                        </a:spcAft>
                      </a:pPr>
                      <a:r>
                        <a:rPr lang="lv-LV" sz="2800" dirty="0">
                          <a:effectLst/>
                        </a:rPr>
                        <a:t>NOSACĪJUMI</a:t>
                      </a:r>
                      <a:endParaRPr lang="lv-LV" sz="2400" dirty="0">
                        <a:effectLst/>
                        <a:latin typeface="Calibri" panose="020F0502020204030204" pitchFamily="34" charset="0"/>
                        <a:ea typeface="Calibri" panose="020F0502020204030204" pitchFamily="34" charset="0"/>
                      </a:endParaRPr>
                    </a:p>
                  </a:txBody>
                  <a:tcPr marL="44945" marR="44945" marT="0" marB="0" anchor="ctr"/>
                </a:tc>
                <a:extLst>
                  <a:ext uri="{0D108BD9-81ED-4DB2-BD59-A6C34878D82A}">
                    <a16:rowId xmlns:a16="http://schemas.microsoft.com/office/drawing/2014/main" xmlns="" val="339999797"/>
                  </a:ext>
                </a:extLst>
              </a:tr>
              <a:tr h="1139499">
                <a:tc>
                  <a:txBody>
                    <a:bodyPr/>
                    <a:lstStyle/>
                    <a:p>
                      <a:pPr>
                        <a:spcAft>
                          <a:spcPts val="0"/>
                        </a:spcAft>
                      </a:pPr>
                      <a:r>
                        <a:rPr lang="lv-LV" sz="2400" dirty="0">
                          <a:effectLst/>
                        </a:rPr>
                        <a:t>M11 - Bioloģiskās lauksaimniecība</a:t>
                      </a:r>
                      <a:endParaRPr lang="lv-LV" sz="2000" dirty="0">
                        <a:effectLst/>
                        <a:latin typeface="Calibri" panose="020F0502020204030204" pitchFamily="34" charset="0"/>
                        <a:ea typeface="Calibri" panose="020F0502020204030204" pitchFamily="34" charset="0"/>
                      </a:endParaRPr>
                    </a:p>
                  </a:txBody>
                  <a:tcPr marL="44945" marR="44945" marT="0" marB="0" anchor="b"/>
                </a:tc>
                <a:tc vMerge="1">
                  <a:txBody>
                    <a:bodyPr/>
                    <a:lstStyle/>
                    <a:p>
                      <a:pPr algn="ctr">
                        <a:spcAft>
                          <a:spcPts val="0"/>
                        </a:spcAft>
                      </a:pPr>
                      <a:endParaRPr lang="lv-LV" sz="1200" dirty="0">
                        <a:effectLst/>
                        <a:latin typeface="Calibri" panose="020F0502020204030204" pitchFamily="34" charset="0"/>
                        <a:ea typeface="Calibri" panose="020F0502020204030204" pitchFamily="34" charset="0"/>
                      </a:endParaRPr>
                    </a:p>
                  </a:txBody>
                  <a:tcPr marL="44945" marR="44945" marT="0" marB="0" anchor="ctr"/>
                </a:tc>
                <a:tc>
                  <a:txBody>
                    <a:bodyPr/>
                    <a:lstStyle/>
                    <a:p>
                      <a:pPr marL="171450" indent="-171450" algn="l">
                        <a:spcAft>
                          <a:spcPts val="0"/>
                        </a:spcAft>
                        <a:buFont typeface="Arial" panose="020B0604020202020204" pitchFamily="34" charset="0"/>
                        <a:buChar char="•"/>
                      </a:pPr>
                      <a:r>
                        <a:rPr lang="lv-LV" sz="1600" dirty="0">
                          <a:effectLst/>
                          <a:latin typeface="Calibri" panose="020F0502020204030204" pitchFamily="34" charset="0"/>
                          <a:ea typeface="Calibri" panose="020F0502020204030204" pitchFamily="34" charset="0"/>
                        </a:rPr>
                        <a:t>Turpina esošās saistības, ja tās nav pabeigtas;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600" dirty="0">
                          <a:effectLst/>
                          <a:latin typeface="Calibri" panose="020F0502020204030204" pitchFamily="34" charset="0"/>
                          <a:ea typeface="Calibri" panose="020F0502020204030204" pitchFamily="34" charset="0"/>
                        </a:rPr>
                        <a:t>Var pagarināt esošās saistības;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600" dirty="0">
                          <a:effectLst/>
                          <a:latin typeface="Calibri" panose="020F0502020204030204" pitchFamily="34" charset="0"/>
                          <a:ea typeface="Calibri" panose="020F0502020204030204" pitchFamily="34" charset="0"/>
                        </a:rPr>
                        <a:t>Var uzņemties jaunas saistības.</a:t>
                      </a:r>
                    </a:p>
                  </a:txBody>
                  <a:tcPr marL="44945" marR="44945" marT="0" marB="0" anchor="ctr"/>
                </a:tc>
                <a:extLst>
                  <a:ext uri="{0D108BD9-81ED-4DB2-BD59-A6C34878D82A}">
                    <a16:rowId xmlns:a16="http://schemas.microsoft.com/office/drawing/2014/main" xmlns="" val="947125284"/>
                  </a:ext>
                </a:extLst>
              </a:tr>
              <a:tr h="1011739">
                <a:tc>
                  <a:txBody>
                    <a:bodyPr/>
                    <a:lstStyle/>
                    <a:p>
                      <a:pPr>
                        <a:spcAft>
                          <a:spcPts val="0"/>
                        </a:spcAft>
                      </a:pPr>
                      <a:r>
                        <a:rPr lang="lv-LV" sz="1800" dirty="0">
                          <a:effectLst/>
                        </a:rPr>
                        <a:t>M10.1.1.Bioloģiskās daudzveidības uzturēšana zālājos</a:t>
                      </a:r>
                      <a:endParaRPr lang="lv-LV" sz="1600" dirty="0">
                        <a:effectLst/>
                        <a:latin typeface="Calibri" panose="020F0502020204030204" pitchFamily="34" charset="0"/>
                        <a:ea typeface="Calibri" panose="020F0502020204030204" pitchFamily="34" charset="0"/>
                      </a:endParaRPr>
                    </a:p>
                  </a:txBody>
                  <a:tcPr marL="44945" marR="44945" marT="0" marB="0" anchor="b"/>
                </a:tc>
                <a:tc vMerge="1">
                  <a:txBody>
                    <a:bodyPr/>
                    <a:lstStyle/>
                    <a:p>
                      <a:pPr algn="ctr">
                        <a:spcAft>
                          <a:spcPts val="0"/>
                        </a:spcAft>
                      </a:pPr>
                      <a:endParaRPr lang="lv-LV" sz="1200" dirty="0">
                        <a:effectLst/>
                        <a:latin typeface="Calibri" panose="020F0502020204030204" pitchFamily="34" charset="0"/>
                        <a:ea typeface="Calibri" panose="020F0502020204030204" pitchFamily="34" charset="0"/>
                      </a:endParaRPr>
                    </a:p>
                  </a:txBody>
                  <a:tcPr marL="44945" marR="44945" marT="0" marB="0"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Turpina esošās saistības, ja tās nav pabeigtas;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Var pagarināt esošās saistības;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Var uzņemties jaunas saistības.</a:t>
                      </a:r>
                    </a:p>
                  </a:txBody>
                  <a:tcPr marL="44945" marR="44945" marT="0" marB="0" anchor="ctr"/>
                </a:tc>
                <a:extLst>
                  <a:ext uri="{0D108BD9-81ED-4DB2-BD59-A6C34878D82A}">
                    <a16:rowId xmlns:a16="http://schemas.microsoft.com/office/drawing/2014/main" xmlns="" val="1189675565"/>
                  </a:ext>
                </a:extLst>
              </a:tr>
              <a:tr h="723711">
                <a:tc>
                  <a:txBody>
                    <a:bodyPr/>
                    <a:lstStyle/>
                    <a:p>
                      <a:pPr>
                        <a:spcAft>
                          <a:spcPts val="0"/>
                        </a:spcAft>
                      </a:pPr>
                      <a:r>
                        <a:rPr lang="lv-LV" sz="1800" dirty="0">
                          <a:effectLst/>
                        </a:rPr>
                        <a:t>M.10.1.2.Vides saudzējošu metožu pielietošana dārzkopībā</a:t>
                      </a:r>
                      <a:endParaRPr lang="lv-LV" sz="1600" dirty="0">
                        <a:effectLst/>
                      </a:endParaRPr>
                    </a:p>
                    <a:p>
                      <a:pPr>
                        <a:spcAft>
                          <a:spcPts val="0"/>
                        </a:spcAft>
                      </a:pPr>
                      <a:r>
                        <a:rPr lang="lv-LV" sz="1400" dirty="0">
                          <a:effectLst/>
                        </a:rPr>
                        <a:t> </a:t>
                      </a:r>
                      <a:endParaRPr lang="lv-LV" sz="1200" dirty="0">
                        <a:effectLst/>
                        <a:latin typeface="Calibri" panose="020F0502020204030204" pitchFamily="34" charset="0"/>
                        <a:ea typeface="Calibri" panose="020F0502020204030204" pitchFamily="34" charset="0"/>
                      </a:endParaRPr>
                    </a:p>
                  </a:txBody>
                  <a:tcPr marL="44945" marR="44945" marT="0" marB="0" anchor="b"/>
                </a:tc>
                <a:tc vMerge="1">
                  <a:txBody>
                    <a:bodyPr/>
                    <a:lstStyle/>
                    <a:p>
                      <a:pPr algn="ctr">
                        <a:spcAft>
                          <a:spcPts val="0"/>
                        </a:spcAft>
                      </a:pPr>
                      <a:endParaRPr lang="lv-LV" sz="1200" dirty="0">
                        <a:effectLst/>
                        <a:latin typeface="Calibri" panose="020F0502020204030204" pitchFamily="34" charset="0"/>
                        <a:ea typeface="Calibri" panose="020F0502020204030204" pitchFamily="34" charset="0"/>
                      </a:endParaRPr>
                    </a:p>
                  </a:txBody>
                  <a:tcPr marL="44945" marR="44945" marT="0" marB="0"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Turpina esošās saistības, ja tās nav pabeigtas;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Var pagarināt esošās saistības;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Var uzņemties jaunas saistības.</a:t>
                      </a:r>
                    </a:p>
                  </a:txBody>
                  <a:tcPr marL="44945" marR="44945" marT="0" marB="0" anchor="ctr"/>
                </a:tc>
                <a:extLst>
                  <a:ext uri="{0D108BD9-81ED-4DB2-BD59-A6C34878D82A}">
                    <a16:rowId xmlns:a16="http://schemas.microsoft.com/office/drawing/2014/main" xmlns="" val="249368035"/>
                  </a:ext>
                </a:extLst>
              </a:tr>
              <a:tr h="504180">
                <a:tc>
                  <a:txBody>
                    <a:bodyPr/>
                    <a:lstStyle/>
                    <a:p>
                      <a:pPr>
                        <a:spcAft>
                          <a:spcPts val="0"/>
                        </a:spcAft>
                      </a:pPr>
                      <a:r>
                        <a:rPr lang="lv-LV" sz="1400" dirty="0">
                          <a:effectLst/>
                        </a:rPr>
                        <a:t>M.10.1.3.Rugāju lauks ziemas periodā</a:t>
                      </a:r>
                      <a:endParaRPr lang="lv-LV" sz="1200" dirty="0">
                        <a:effectLst/>
                      </a:endParaRPr>
                    </a:p>
                    <a:p>
                      <a:pPr>
                        <a:spcAft>
                          <a:spcPts val="0"/>
                        </a:spcAft>
                      </a:pPr>
                      <a:r>
                        <a:rPr lang="lv-LV" sz="1400" dirty="0">
                          <a:effectLst/>
                        </a:rPr>
                        <a:t> </a:t>
                      </a:r>
                      <a:endParaRPr lang="lv-LV" sz="1200" dirty="0">
                        <a:effectLst/>
                        <a:latin typeface="Calibri" panose="020F0502020204030204" pitchFamily="34" charset="0"/>
                        <a:ea typeface="Calibri" panose="020F0502020204030204" pitchFamily="34" charset="0"/>
                      </a:endParaRPr>
                    </a:p>
                  </a:txBody>
                  <a:tcPr marL="44945" marR="44945" marT="0" marB="0" anchor="b"/>
                </a:tc>
                <a:tc vMerge="1">
                  <a:txBody>
                    <a:bodyPr/>
                    <a:lstStyle/>
                    <a:p>
                      <a:pPr algn="ctr">
                        <a:spcAft>
                          <a:spcPts val="0"/>
                        </a:spcAft>
                      </a:pPr>
                      <a:endParaRPr lang="lv-LV" sz="1200" dirty="0">
                        <a:effectLst/>
                        <a:latin typeface="Calibri" panose="020F0502020204030204" pitchFamily="34" charset="0"/>
                        <a:ea typeface="Calibri" panose="020F0502020204030204" pitchFamily="34" charset="0"/>
                      </a:endParaRPr>
                    </a:p>
                  </a:txBody>
                  <a:tcPr marL="44945" marR="44945" marT="0" marB="0"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Turpina esošās saistības, ja tās nav pabeigtas;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Var pagarināt esošās saistības.</a:t>
                      </a:r>
                    </a:p>
                  </a:txBody>
                  <a:tcPr marL="44945" marR="44945" marT="0" marB="0" anchor="ctr"/>
                </a:tc>
                <a:extLst>
                  <a:ext uri="{0D108BD9-81ED-4DB2-BD59-A6C34878D82A}">
                    <a16:rowId xmlns:a16="http://schemas.microsoft.com/office/drawing/2014/main" xmlns="" val="2532554004"/>
                  </a:ext>
                </a:extLst>
              </a:tr>
              <a:tr h="694763">
                <a:tc>
                  <a:txBody>
                    <a:bodyPr/>
                    <a:lstStyle/>
                    <a:p>
                      <a:pPr>
                        <a:spcAft>
                          <a:spcPts val="0"/>
                        </a:spcAft>
                      </a:pPr>
                      <a:r>
                        <a:rPr lang="lv-LV" sz="1400" dirty="0">
                          <a:effectLst/>
                        </a:rPr>
                        <a:t>M10.1.4.Saudzējošas vides izveide, audzējot augus nektāra ieguvei</a:t>
                      </a:r>
                      <a:endParaRPr lang="lv-LV" sz="1200" dirty="0">
                        <a:effectLst/>
                      </a:endParaRPr>
                    </a:p>
                    <a:p>
                      <a:pPr>
                        <a:spcAft>
                          <a:spcPts val="0"/>
                        </a:spcAft>
                      </a:pPr>
                      <a:r>
                        <a:rPr lang="lv-LV" sz="1400" dirty="0">
                          <a:effectLst/>
                        </a:rPr>
                        <a:t> </a:t>
                      </a:r>
                      <a:endParaRPr lang="lv-LV" sz="1200" dirty="0">
                        <a:effectLst/>
                        <a:latin typeface="Calibri" panose="020F0502020204030204" pitchFamily="34" charset="0"/>
                        <a:ea typeface="Calibri" panose="020F0502020204030204" pitchFamily="34" charset="0"/>
                      </a:endParaRPr>
                    </a:p>
                  </a:txBody>
                  <a:tcPr marL="44945" marR="44945" marT="0" marB="0" anchor="b"/>
                </a:tc>
                <a:tc vMerge="1">
                  <a:txBody>
                    <a:bodyPr/>
                    <a:lstStyle/>
                    <a:p>
                      <a:pPr algn="ctr">
                        <a:spcAft>
                          <a:spcPts val="0"/>
                        </a:spcAft>
                      </a:pPr>
                      <a:endParaRPr lang="lv-LV" sz="1200" dirty="0">
                        <a:effectLst/>
                        <a:latin typeface="Calibri" panose="020F0502020204030204" pitchFamily="34" charset="0"/>
                        <a:ea typeface="Calibri" panose="020F0502020204030204" pitchFamily="34" charset="0"/>
                      </a:endParaRPr>
                    </a:p>
                  </a:txBody>
                  <a:tcPr marL="44945" marR="44945" marT="0" marB="0"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Turpina esošās saistības, ja tās nav pabeigtas;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Var pagarināt esošās saistības.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Var uzņemties jaunas saistības.</a:t>
                      </a:r>
                    </a:p>
                  </a:txBody>
                  <a:tcPr marL="44945" marR="44945" marT="0" marB="0" anchor="ctr"/>
                </a:tc>
                <a:extLst>
                  <a:ext uri="{0D108BD9-81ED-4DB2-BD59-A6C34878D82A}">
                    <a16:rowId xmlns:a16="http://schemas.microsoft.com/office/drawing/2014/main" xmlns="" val="1718476696"/>
                  </a:ext>
                </a:extLst>
              </a:tr>
              <a:tr h="607917">
                <a:tc>
                  <a:txBody>
                    <a:bodyPr/>
                    <a:lstStyle/>
                    <a:p>
                      <a:pPr>
                        <a:spcAft>
                          <a:spcPts val="0"/>
                        </a:spcAft>
                      </a:pPr>
                      <a:r>
                        <a:rPr lang="lv-LV" sz="1400" dirty="0">
                          <a:effectLst/>
                        </a:rPr>
                        <a:t>M12 Kompensācijas maksājums par NATURA2000 mežu teritorijām</a:t>
                      </a:r>
                      <a:endParaRPr lang="lv-LV" sz="1200" dirty="0">
                        <a:effectLst/>
                      </a:endParaRPr>
                    </a:p>
                    <a:p>
                      <a:pPr>
                        <a:spcAft>
                          <a:spcPts val="0"/>
                        </a:spcAft>
                      </a:pPr>
                      <a:r>
                        <a:rPr lang="lv-LV" sz="1400" dirty="0">
                          <a:effectLst/>
                        </a:rPr>
                        <a:t> </a:t>
                      </a:r>
                      <a:endParaRPr lang="lv-LV" sz="1200" dirty="0">
                        <a:effectLst/>
                        <a:latin typeface="Calibri" panose="020F0502020204030204" pitchFamily="34" charset="0"/>
                        <a:ea typeface="Calibri" panose="020F0502020204030204" pitchFamily="34" charset="0"/>
                      </a:endParaRPr>
                    </a:p>
                  </a:txBody>
                  <a:tcPr marL="44945" marR="44945" marT="0" marB="0" anchor="b"/>
                </a:tc>
                <a:tc vMerge="1">
                  <a:txBody>
                    <a:bodyPr/>
                    <a:lstStyle/>
                    <a:p>
                      <a:pPr algn="ctr">
                        <a:spcAft>
                          <a:spcPts val="0"/>
                        </a:spcAft>
                      </a:pPr>
                      <a:endParaRPr lang="lv-LV" sz="1200" dirty="0">
                        <a:effectLst/>
                        <a:latin typeface="Calibri" panose="020F0502020204030204" pitchFamily="34" charset="0"/>
                        <a:ea typeface="Calibri" panose="020F0502020204030204" pitchFamily="34" charset="0"/>
                      </a:endParaRPr>
                    </a:p>
                  </a:txBody>
                  <a:tcPr marL="44945" marR="44945" marT="0" marB="0"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Turpina ierastā kārtībā pieteikties uz ikgadējo atbalstu.</a:t>
                      </a:r>
                    </a:p>
                  </a:txBody>
                  <a:tcPr marL="44945" marR="44945" marT="0" marB="0" anchor="ctr"/>
                </a:tc>
                <a:extLst>
                  <a:ext uri="{0D108BD9-81ED-4DB2-BD59-A6C34878D82A}">
                    <a16:rowId xmlns:a16="http://schemas.microsoft.com/office/drawing/2014/main" xmlns="" val="2703073511"/>
                  </a:ext>
                </a:extLst>
              </a:tr>
            </a:tbl>
          </a:graphicData>
        </a:graphic>
      </p:graphicFrame>
      <p:sp>
        <p:nvSpPr>
          <p:cNvPr id="3" name="Taisnstūris 2">
            <a:extLst>
              <a:ext uri="{FF2B5EF4-FFF2-40B4-BE49-F238E27FC236}">
                <a16:creationId xmlns:a16="http://schemas.microsoft.com/office/drawing/2014/main" xmlns="" id="{054E137A-DB21-4DEF-8119-D2C713643EFA}"/>
              </a:ext>
            </a:extLst>
          </p:cNvPr>
          <p:cNvSpPr/>
          <p:nvPr/>
        </p:nvSpPr>
        <p:spPr>
          <a:xfrm>
            <a:off x="590309" y="98691"/>
            <a:ext cx="10745164" cy="369332"/>
          </a:xfrm>
          <a:prstGeom prst="rect">
            <a:avLst/>
          </a:prstGeom>
        </p:spPr>
        <p:txBody>
          <a:bodyPr wrap="square">
            <a:spAutoFit/>
          </a:bodyPr>
          <a:lstStyle/>
          <a:p>
            <a:pPr lvl="0" algn="ctr" eaLnBrk="0" fontAlgn="base" hangingPunct="0">
              <a:spcBef>
                <a:spcPct val="0"/>
              </a:spcBef>
              <a:spcAft>
                <a:spcPct val="0"/>
              </a:spcAft>
            </a:pPr>
            <a:r>
              <a:rPr lang="lv-LV" altLang="lv-LV" b="1" dirty="0">
                <a:solidFill>
                  <a:srgbClr val="C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PROVIZORISKIE </a:t>
            </a:r>
            <a:r>
              <a:rPr lang="lv-LV" altLang="lv-LV"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LAUKU ATTĪSTĪBAS PLATĪBU MAKSĀJUMU NOSACĪJUMI </a:t>
            </a:r>
            <a:r>
              <a:rPr lang="lv-LV" altLang="lv-LV" b="1" dirty="0">
                <a:solidFill>
                  <a:srgbClr val="C00000"/>
                </a:solidFill>
                <a:highlight>
                  <a:srgbClr val="FFFF00"/>
                </a:highlight>
                <a:latin typeface="Times New Roman" panose="02020603050405020304" pitchFamily="18" charset="0"/>
                <a:cs typeface="Times New Roman" panose="02020603050405020304" pitchFamily="18" charset="0"/>
              </a:rPr>
              <a:t>2021.;2022.GADAM</a:t>
            </a:r>
          </a:p>
        </p:txBody>
      </p:sp>
      <p:sp>
        <p:nvSpPr>
          <p:cNvPr id="4" name="Bultiņa: pa labi 3">
            <a:extLst>
              <a:ext uri="{FF2B5EF4-FFF2-40B4-BE49-F238E27FC236}">
                <a16:creationId xmlns:a16="http://schemas.microsoft.com/office/drawing/2014/main" xmlns="" id="{3FED1163-711D-40C8-9787-3044223A7DBD}"/>
              </a:ext>
            </a:extLst>
          </p:cNvPr>
          <p:cNvSpPr/>
          <p:nvPr/>
        </p:nvSpPr>
        <p:spPr>
          <a:xfrm>
            <a:off x="5514394" y="2285005"/>
            <a:ext cx="706056" cy="34724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Bultiņa: pa labi 4">
            <a:extLst>
              <a:ext uri="{FF2B5EF4-FFF2-40B4-BE49-F238E27FC236}">
                <a16:creationId xmlns:a16="http://schemas.microsoft.com/office/drawing/2014/main" xmlns="" id="{A2830FE1-355D-4D29-BB1F-AEFA43863EFA}"/>
              </a:ext>
            </a:extLst>
          </p:cNvPr>
          <p:cNvSpPr/>
          <p:nvPr/>
        </p:nvSpPr>
        <p:spPr>
          <a:xfrm>
            <a:off x="5482698" y="3277550"/>
            <a:ext cx="706056" cy="34724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Bultiņa: pa labi 5">
            <a:extLst>
              <a:ext uri="{FF2B5EF4-FFF2-40B4-BE49-F238E27FC236}">
                <a16:creationId xmlns:a16="http://schemas.microsoft.com/office/drawing/2014/main" xmlns="" id="{32333B2B-0406-4A28-B3C4-99C2170C72D5}"/>
              </a:ext>
            </a:extLst>
          </p:cNvPr>
          <p:cNvSpPr/>
          <p:nvPr/>
        </p:nvSpPr>
        <p:spPr>
          <a:xfrm>
            <a:off x="5485928" y="4169302"/>
            <a:ext cx="706056" cy="34724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Bultiņa: pa labi 6">
            <a:extLst>
              <a:ext uri="{FF2B5EF4-FFF2-40B4-BE49-F238E27FC236}">
                <a16:creationId xmlns:a16="http://schemas.microsoft.com/office/drawing/2014/main" xmlns="" id="{7ED4CC54-CB93-4CCE-B6C6-EC05A4BF60E1}"/>
              </a:ext>
            </a:extLst>
          </p:cNvPr>
          <p:cNvSpPr/>
          <p:nvPr/>
        </p:nvSpPr>
        <p:spPr>
          <a:xfrm>
            <a:off x="5482698" y="4887434"/>
            <a:ext cx="706056" cy="34724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Bultiņa: pa labi 7">
            <a:extLst>
              <a:ext uri="{FF2B5EF4-FFF2-40B4-BE49-F238E27FC236}">
                <a16:creationId xmlns:a16="http://schemas.microsoft.com/office/drawing/2014/main" xmlns="" id="{E96608F6-79F2-4FCB-9447-D0F5252BDC7F}"/>
              </a:ext>
            </a:extLst>
          </p:cNvPr>
          <p:cNvSpPr/>
          <p:nvPr/>
        </p:nvSpPr>
        <p:spPr>
          <a:xfrm>
            <a:off x="5482698" y="5439282"/>
            <a:ext cx="706056" cy="34724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Bultiņa: pa labi 8">
            <a:extLst>
              <a:ext uri="{FF2B5EF4-FFF2-40B4-BE49-F238E27FC236}">
                <a16:creationId xmlns:a16="http://schemas.microsoft.com/office/drawing/2014/main" xmlns="" id="{E3DA4BB6-282E-458D-B40C-EC5334AE1E82}"/>
              </a:ext>
            </a:extLst>
          </p:cNvPr>
          <p:cNvSpPr/>
          <p:nvPr/>
        </p:nvSpPr>
        <p:spPr>
          <a:xfrm>
            <a:off x="5482698" y="6153793"/>
            <a:ext cx="706056" cy="34724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095166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5AADFBB-8D70-46E4-84CE-2F1E965EAAAD}"/>
              </a:ext>
            </a:extLst>
          </p:cNvPr>
          <p:cNvSpPr/>
          <p:nvPr/>
        </p:nvSpPr>
        <p:spPr>
          <a:xfrm>
            <a:off x="3939208" y="2598003"/>
            <a:ext cx="5257801" cy="1569660"/>
          </a:xfrm>
          <a:prstGeom prst="rect">
            <a:avLst/>
          </a:prstGeom>
        </p:spPr>
        <p:txBody>
          <a:bodyPr wrap="square">
            <a:spAutoFit/>
          </a:bodyPr>
          <a:lstStyle/>
          <a:p>
            <a:pPr algn="ctr"/>
            <a:r>
              <a:rPr lang="lv-LV" sz="4800" b="1" dirty="0">
                <a:effectLst>
                  <a:outerShdw blurRad="38100" dist="38100" dir="2700000" algn="tl">
                    <a:srgbClr val="000000">
                      <a:alpha val="43137"/>
                    </a:srgbClr>
                  </a:outerShdw>
                </a:effectLst>
              </a:rPr>
              <a:t>VIDE UN KLIMATS sākot no 2023.gada</a:t>
            </a:r>
            <a:endParaRPr lang="lv-LV" sz="4800" dirty="0"/>
          </a:p>
        </p:txBody>
      </p:sp>
    </p:spTree>
    <p:extLst>
      <p:ext uri="{BB962C8B-B14F-4D97-AF65-F5344CB8AC3E}">
        <p14:creationId xmlns:p14="http://schemas.microsoft.com/office/powerpoint/2010/main" val="3611871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xmlns="" id="{8DCA74E8-7E94-4770-A065-98B035B9DA8D}"/>
              </a:ext>
            </a:extLst>
          </p:cNvPr>
          <p:cNvSpPr/>
          <p:nvPr/>
        </p:nvSpPr>
        <p:spPr>
          <a:xfrm>
            <a:off x="2199862" y="1030646"/>
            <a:ext cx="8065322" cy="1510748"/>
          </a:xfrm>
          <a:prstGeom prst="cloud">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400" b="1" dirty="0">
              <a:solidFill>
                <a:schemeClr val="tx1"/>
              </a:solidFill>
            </a:endParaRPr>
          </a:p>
        </p:txBody>
      </p:sp>
      <p:sp>
        <p:nvSpPr>
          <p:cNvPr id="5" name="Title 5">
            <a:extLst>
              <a:ext uri="{FF2B5EF4-FFF2-40B4-BE49-F238E27FC236}">
                <a16:creationId xmlns:a16="http://schemas.microsoft.com/office/drawing/2014/main" xmlns="" id="{4E6C669F-B08E-46FE-81F1-62A0F2D3DAB5}"/>
              </a:ext>
            </a:extLst>
          </p:cNvPr>
          <p:cNvSpPr txBox="1">
            <a:spLocks/>
          </p:cNvSpPr>
          <p:nvPr/>
        </p:nvSpPr>
        <p:spPr>
          <a:xfrm>
            <a:off x="2025570" y="41456"/>
            <a:ext cx="10166430" cy="119262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b="1" dirty="0"/>
              <a:t> </a:t>
            </a:r>
            <a:r>
              <a:rPr lang="lv-LV" b="1" dirty="0">
                <a:solidFill>
                  <a:srgbClr val="C00000"/>
                </a:solidFill>
              </a:rPr>
              <a:t>KLP</a:t>
            </a:r>
            <a:r>
              <a:rPr lang="lv-LV" b="1" dirty="0"/>
              <a:t> </a:t>
            </a:r>
            <a:r>
              <a:rPr lang="lv-LV" sz="4000" b="1" dirty="0">
                <a:solidFill>
                  <a:srgbClr val="C00000"/>
                </a:solidFill>
              </a:rPr>
              <a:t>2023-2027</a:t>
            </a:r>
          </a:p>
          <a:p>
            <a:pPr algn="ctr"/>
            <a:r>
              <a:rPr lang="lv-LV" sz="4000" b="1" dirty="0"/>
              <a:t>Lauksaimnieciskās darbības ietekme vides/klimata jomā</a:t>
            </a:r>
            <a:endParaRPr lang="lv-LV" sz="4000" b="1" dirty="0">
              <a:solidFill>
                <a:srgbClr val="C00000"/>
              </a:solidFill>
            </a:endParaRPr>
          </a:p>
        </p:txBody>
      </p:sp>
      <p:graphicFrame>
        <p:nvGraphicFramePr>
          <p:cNvPr id="2" name="Diagram 1">
            <a:extLst>
              <a:ext uri="{FF2B5EF4-FFF2-40B4-BE49-F238E27FC236}">
                <a16:creationId xmlns:a16="http://schemas.microsoft.com/office/drawing/2014/main" xmlns="" id="{64A3BEF9-6529-4876-ACA6-9F18AA1A5F06}"/>
              </a:ext>
            </a:extLst>
          </p:cNvPr>
          <p:cNvGraphicFramePr/>
          <p:nvPr/>
        </p:nvGraphicFramePr>
        <p:xfrm>
          <a:off x="1229140" y="2617882"/>
          <a:ext cx="5234608" cy="4154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Brace 5">
            <a:extLst>
              <a:ext uri="{FF2B5EF4-FFF2-40B4-BE49-F238E27FC236}">
                <a16:creationId xmlns:a16="http://schemas.microsoft.com/office/drawing/2014/main" xmlns="" id="{B608049E-C2BB-49E9-AFC7-6D7D419E353B}"/>
              </a:ext>
            </a:extLst>
          </p:cNvPr>
          <p:cNvSpPr/>
          <p:nvPr/>
        </p:nvSpPr>
        <p:spPr>
          <a:xfrm>
            <a:off x="5864915" y="2541394"/>
            <a:ext cx="636104" cy="4154557"/>
          </a:xfrm>
          <a:prstGeom prst="rightBrace">
            <a:avLst>
              <a:gd name="adj1" fmla="val 65237"/>
              <a:gd name="adj2" fmla="val 7794"/>
            </a:avLst>
          </a:prstGeom>
          <a:ln w="317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0" name="Callout: Down Arrow 9">
            <a:extLst>
              <a:ext uri="{FF2B5EF4-FFF2-40B4-BE49-F238E27FC236}">
                <a16:creationId xmlns:a16="http://schemas.microsoft.com/office/drawing/2014/main" xmlns="" id="{3FD28E6A-E905-449F-9F4A-54A4A7BA1A71}"/>
              </a:ext>
            </a:extLst>
          </p:cNvPr>
          <p:cNvSpPr/>
          <p:nvPr/>
        </p:nvSpPr>
        <p:spPr>
          <a:xfrm>
            <a:off x="6726854" y="2316180"/>
            <a:ext cx="3538330" cy="1510748"/>
          </a:xfrm>
          <a:prstGeom prst="downArrowCallou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Eko-shēmas un agrovides</a:t>
            </a:r>
          </a:p>
          <a:p>
            <a:pPr algn="ctr"/>
            <a:r>
              <a:rPr lang="lv-LV" sz="2400" b="1" dirty="0">
                <a:solidFill>
                  <a:schemeClr val="tx1"/>
                </a:solidFill>
              </a:rPr>
              <a:t> pasākumi  - brīvprātīgi lauksaimniekam</a:t>
            </a:r>
          </a:p>
        </p:txBody>
      </p:sp>
      <p:sp>
        <p:nvSpPr>
          <p:cNvPr id="11" name="Rectangle 10">
            <a:extLst>
              <a:ext uri="{FF2B5EF4-FFF2-40B4-BE49-F238E27FC236}">
                <a16:creationId xmlns:a16="http://schemas.microsoft.com/office/drawing/2014/main" xmlns="" id="{3324D970-9AB5-455C-B5BD-3FD142B23429}"/>
              </a:ext>
            </a:extLst>
          </p:cNvPr>
          <p:cNvSpPr/>
          <p:nvPr/>
        </p:nvSpPr>
        <p:spPr>
          <a:xfrm>
            <a:off x="6232523" y="3664954"/>
            <a:ext cx="4073120" cy="3139321"/>
          </a:xfrm>
          <a:prstGeom prst="rect">
            <a:avLst/>
          </a:prstGeom>
        </p:spPr>
        <p:txBody>
          <a:bodyPr wrap="square">
            <a:spAutoFit/>
          </a:bodyPr>
          <a:lstStyle/>
          <a:p>
            <a:pPr algn="just"/>
            <a:r>
              <a:rPr lang="lv-LV" b="1" dirty="0"/>
              <a:t>KLP atbalsts nākotnē tiks virzīts ilgtspējīgu lauksaimniecību prakšu īstenošanai</a:t>
            </a:r>
            <a:r>
              <a:rPr lang="lv-LV" dirty="0"/>
              <a:t>: mazinātu AAL lietošanu, sabalansētu mēslošanas līdzekļu lietošanu, uzlabotiem dzīvnieku turēšanas un barošanas apstākļiem, lai sniegtu ieguldījumu klimata, gaisa, bioloģiskās daudzveidības politikas mērķu izpildē, ūdens un augsnes kvalitātes uzlabošanai, veselīgas pārtikas, uzlabotu dzīvnieku veselību un samazinātu AB lietošanu.</a:t>
            </a:r>
          </a:p>
        </p:txBody>
      </p:sp>
      <p:sp>
        <p:nvSpPr>
          <p:cNvPr id="4" name="Cloud 3">
            <a:extLst>
              <a:ext uri="{FF2B5EF4-FFF2-40B4-BE49-F238E27FC236}">
                <a16:creationId xmlns:a16="http://schemas.microsoft.com/office/drawing/2014/main" xmlns="" id="{EF6823FC-475D-42D8-9C57-5FEE5E3E65D0}"/>
              </a:ext>
            </a:extLst>
          </p:cNvPr>
          <p:cNvSpPr/>
          <p:nvPr/>
        </p:nvSpPr>
        <p:spPr>
          <a:xfrm>
            <a:off x="3064566" y="1172817"/>
            <a:ext cx="2951922" cy="1292089"/>
          </a:xfrm>
          <a:prstGeom prst="cloud">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No lauka līdz galdam stratēģija</a:t>
            </a:r>
          </a:p>
        </p:txBody>
      </p:sp>
      <p:sp>
        <p:nvSpPr>
          <p:cNvPr id="13" name="Cloud 12">
            <a:extLst>
              <a:ext uri="{FF2B5EF4-FFF2-40B4-BE49-F238E27FC236}">
                <a16:creationId xmlns:a16="http://schemas.microsoft.com/office/drawing/2014/main" xmlns="" id="{03732EB1-0FE1-4C7B-B88A-6F0872D121ED}"/>
              </a:ext>
            </a:extLst>
          </p:cNvPr>
          <p:cNvSpPr/>
          <p:nvPr/>
        </p:nvSpPr>
        <p:spPr>
          <a:xfrm>
            <a:off x="6286767" y="1063197"/>
            <a:ext cx="2951922" cy="1292089"/>
          </a:xfrm>
          <a:prstGeom prst="cloud">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Bioloģiskās daudzveidības stratēģija 2030</a:t>
            </a:r>
          </a:p>
        </p:txBody>
      </p:sp>
    </p:spTree>
    <p:extLst>
      <p:ext uri="{BB962C8B-B14F-4D97-AF65-F5344CB8AC3E}">
        <p14:creationId xmlns:p14="http://schemas.microsoft.com/office/powerpoint/2010/main" val="297131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a:extLst>
              <a:ext uri="{FF2B5EF4-FFF2-40B4-BE49-F238E27FC236}">
                <a16:creationId xmlns:a16="http://schemas.microsoft.com/office/drawing/2014/main" xmlns="" id="{C2CA4B9E-304F-498B-B2E7-26B44111BD24}"/>
              </a:ext>
            </a:extLst>
          </p:cNvPr>
          <p:cNvSpPr>
            <a:spLocks noGrp="1"/>
          </p:cNvSpPr>
          <p:nvPr>
            <p:ph type="body" sz="quarter" idx="10"/>
          </p:nvPr>
        </p:nvSpPr>
        <p:spPr/>
        <p:txBody>
          <a:bodyPr/>
          <a:lstStyle/>
          <a:p>
            <a:endParaRPr lang="lv-LV"/>
          </a:p>
        </p:txBody>
      </p:sp>
      <p:sp>
        <p:nvSpPr>
          <p:cNvPr id="3" name="Teksta vietturis 2">
            <a:extLst>
              <a:ext uri="{FF2B5EF4-FFF2-40B4-BE49-F238E27FC236}">
                <a16:creationId xmlns:a16="http://schemas.microsoft.com/office/drawing/2014/main" xmlns="" id="{49BB00A7-6CE1-4325-99B0-3622A41CC56D}"/>
              </a:ext>
            </a:extLst>
          </p:cNvPr>
          <p:cNvSpPr>
            <a:spLocks noGrp="1"/>
          </p:cNvSpPr>
          <p:nvPr>
            <p:ph type="body" sz="quarter" idx="12"/>
          </p:nvPr>
        </p:nvSpPr>
        <p:spPr/>
        <p:txBody>
          <a:bodyPr/>
          <a:lstStyle/>
          <a:p>
            <a:endParaRPr lang="lv-LV"/>
          </a:p>
        </p:txBody>
      </p:sp>
      <p:sp>
        <p:nvSpPr>
          <p:cNvPr id="4" name="Taisnstūris 3">
            <a:extLst>
              <a:ext uri="{FF2B5EF4-FFF2-40B4-BE49-F238E27FC236}">
                <a16:creationId xmlns:a16="http://schemas.microsoft.com/office/drawing/2014/main" xmlns="" id="{7FE19C97-8B23-43B6-92B9-7FA5C0E0FB36}"/>
              </a:ext>
            </a:extLst>
          </p:cNvPr>
          <p:cNvSpPr/>
          <p:nvPr/>
        </p:nvSpPr>
        <p:spPr>
          <a:xfrm>
            <a:off x="3498127" y="228600"/>
            <a:ext cx="8041832" cy="1631216"/>
          </a:xfrm>
          <a:prstGeom prst="rect">
            <a:avLst/>
          </a:prstGeom>
          <a:solidFill>
            <a:schemeClr val="accent4">
              <a:lumMod val="20000"/>
              <a:lumOff val="80000"/>
            </a:schemeClr>
          </a:solidFill>
        </p:spPr>
        <p:txBody>
          <a:bodyPr wrap="square">
            <a:spAutoFit/>
          </a:bodyPr>
          <a:lstStyle/>
          <a:p>
            <a:pPr algn="just">
              <a:spcAft>
                <a:spcPts val="0"/>
              </a:spcAft>
            </a:pPr>
            <a:r>
              <a:rPr lang="lv-LV" sz="2000" dirty="0">
                <a:latin typeface="Times New Roman" panose="02020603050405020304" pitchFamily="18" charset="0"/>
                <a:ea typeface="Calibri" panose="020F0502020204030204" pitchFamily="34" charset="0"/>
              </a:rPr>
              <a:t>ZM ir izstrādājusi sākotnējo priekšlikumu par tiešo maksājumu </a:t>
            </a:r>
            <a:r>
              <a:rPr lang="lv-LV" sz="2000" dirty="0" err="1">
                <a:latin typeface="Times New Roman" panose="02020603050405020304" pitchFamily="18" charset="0"/>
                <a:ea typeface="Calibri" panose="020F0502020204030204" pitchFamily="34" charset="0"/>
              </a:rPr>
              <a:t>eko-shēmu</a:t>
            </a:r>
            <a:r>
              <a:rPr lang="lv-LV" sz="2000" dirty="0">
                <a:latin typeface="Times New Roman" panose="02020603050405020304" pitchFamily="18" charset="0"/>
                <a:ea typeface="Calibri" panose="020F0502020204030204" pitchFamily="34" charset="0"/>
              </a:rPr>
              <a:t> un lauku attīstības agrovide-klimata pasākumiem un priekšlikumi ir vairākkārt apspriesti ar sabiedriskajām organizācijām tematiskajās darba grupās. ZM izstrādātie priekšlikumi vēl mainīsies, jo līdz šim nav gūts visu NVO atbalsts pasākumiem, pasākumi vēl jāapspriež arī ar Eiropas Komisiju.</a:t>
            </a:r>
            <a:endParaRPr lang="lv-LV" dirty="0">
              <a:effectLst/>
              <a:latin typeface="Calibri" panose="020F0502020204030204" pitchFamily="34" charset="0"/>
              <a:ea typeface="Calibri" panose="020F0502020204030204" pitchFamily="34" charset="0"/>
            </a:endParaRPr>
          </a:p>
        </p:txBody>
      </p:sp>
      <p:sp>
        <p:nvSpPr>
          <p:cNvPr id="6" name="Content Placeholder 2">
            <a:extLst>
              <a:ext uri="{FF2B5EF4-FFF2-40B4-BE49-F238E27FC236}">
                <a16:creationId xmlns:a16="http://schemas.microsoft.com/office/drawing/2014/main" xmlns="" id="{67F7AB87-9D42-4256-AEC1-D73DCF3678ED}"/>
              </a:ext>
            </a:extLst>
          </p:cNvPr>
          <p:cNvSpPr txBox="1">
            <a:spLocks/>
          </p:cNvSpPr>
          <p:nvPr/>
        </p:nvSpPr>
        <p:spPr>
          <a:xfrm>
            <a:off x="360101" y="2827115"/>
            <a:ext cx="11019099" cy="380228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2400" b="1" dirty="0"/>
              <a:t>mazināt barības vielu noteci</a:t>
            </a:r>
            <a:r>
              <a:rPr lang="lv-LV" sz="2400" dirty="0"/>
              <a:t> un </a:t>
            </a:r>
            <a:r>
              <a:rPr lang="lv-LV" sz="2400" b="1" dirty="0"/>
              <a:t>uzlabot augsnes </a:t>
            </a:r>
            <a:r>
              <a:rPr lang="lv-LV" sz="2400" dirty="0"/>
              <a:t>struktūru: </a:t>
            </a:r>
            <a:r>
              <a:rPr lang="lv-LV" sz="2400" i="1" dirty="0"/>
              <a:t>slāpekli piesaistošo kultūraugu audzēšana, zālāji pasējā, </a:t>
            </a:r>
            <a:r>
              <a:rPr lang="lv-LV" sz="2400" i="1" dirty="0" err="1"/>
              <a:t>starpkultūras</a:t>
            </a:r>
            <a:r>
              <a:rPr lang="lv-LV" sz="2400" dirty="0"/>
              <a:t>;</a:t>
            </a:r>
          </a:p>
          <a:p>
            <a:r>
              <a:rPr lang="lv-LV" sz="2400" b="1" dirty="0"/>
              <a:t>stiprināt efektīvu resursu </a:t>
            </a:r>
            <a:r>
              <a:rPr lang="lv-LV" sz="2400" b="1" dirty="0" err="1"/>
              <a:t>izmantoš</a:t>
            </a:r>
            <a:r>
              <a:rPr lang="lv-LV" sz="2400" dirty="0"/>
              <a:t>. un saimniekošanu, efektīvi izmantojot mēslojumu un AAL, kas vienlaikus </a:t>
            </a:r>
            <a:r>
              <a:rPr lang="lv-LV" sz="2400" b="1" dirty="0"/>
              <a:t>samazina emisijas </a:t>
            </a:r>
            <a:r>
              <a:rPr lang="lv-LV" sz="2400" dirty="0"/>
              <a:t>no lauksaimniecības platībām: </a:t>
            </a:r>
            <a:r>
              <a:rPr lang="lv-LV" sz="2400" i="1" dirty="0"/>
              <a:t>precīzo tehnoloģiju izmantošanai, tiešai sējai, videi draudzīga laukkopība un dārzkopība</a:t>
            </a:r>
            <a:r>
              <a:rPr lang="lv-LV" sz="2400" dirty="0"/>
              <a:t>; </a:t>
            </a:r>
          </a:p>
          <a:p>
            <a:pPr algn="just"/>
            <a:r>
              <a:rPr lang="lv-LV" sz="2400" b="1" dirty="0"/>
              <a:t>samazināt barības vielu noteci </a:t>
            </a:r>
            <a:r>
              <a:rPr lang="lv-LV" sz="2400" dirty="0"/>
              <a:t>uz ūdeņiem:  </a:t>
            </a:r>
            <a:r>
              <a:rPr lang="lv-LV" sz="2400" i="1" dirty="0"/>
              <a:t>zaļo joslu jeb buferjoslu izveide;</a:t>
            </a:r>
            <a:endParaRPr lang="lv-LV" sz="2400" dirty="0"/>
          </a:p>
          <a:p>
            <a:pPr algn="just"/>
            <a:r>
              <a:rPr lang="lv-LV" sz="2400" b="1" dirty="0"/>
              <a:t>veicināt bioloģisko daudzveidību</a:t>
            </a:r>
            <a:r>
              <a:rPr lang="lv-LV" sz="2400" dirty="0"/>
              <a:t>:</a:t>
            </a:r>
            <a:r>
              <a:rPr lang="lv-LV" sz="2400" i="1" dirty="0"/>
              <a:t> bioloģiskās daudzveidības uzturēšana zālājos, t.sk. putnu dzīvotnēs, biškopības vienību apsaimniekošana</a:t>
            </a:r>
            <a:r>
              <a:rPr lang="lv-LV" sz="2400" dirty="0"/>
              <a:t>;</a:t>
            </a:r>
          </a:p>
          <a:p>
            <a:r>
              <a:rPr lang="lv-LV" sz="2400" b="1" dirty="0"/>
              <a:t>bioloģiskā lauksaimniecība</a:t>
            </a:r>
            <a:r>
              <a:rPr lang="lv-LV" sz="2400" dirty="0"/>
              <a:t>, kurā nelieto ķīmiskos AAL un kas sniedz ieguldījumu visos mērķos;</a:t>
            </a:r>
          </a:p>
          <a:p>
            <a:r>
              <a:rPr lang="lv-LV" sz="2400" b="1" dirty="0"/>
              <a:t>samazināt SEG un amonjaka emisijas lopkopībā </a:t>
            </a:r>
            <a:r>
              <a:rPr lang="lv-LV" sz="2400" dirty="0"/>
              <a:t>un  augstāku </a:t>
            </a:r>
            <a:r>
              <a:rPr lang="lv-LV" sz="2400" b="1" dirty="0"/>
              <a:t>labturības</a:t>
            </a:r>
            <a:r>
              <a:rPr lang="lv-LV" sz="2400" dirty="0"/>
              <a:t> prasību ievērošana;</a:t>
            </a:r>
          </a:p>
          <a:p>
            <a:r>
              <a:rPr lang="lv-LV" sz="2400" b="1" dirty="0"/>
              <a:t>bioloģiskās daudzveidības uzturēšanai zālājos</a:t>
            </a:r>
            <a:r>
              <a:rPr lang="lv-LV" sz="2400" dirty="0">
                <a:latin typeface="+mj-lt"/>
              </a:rPr>
              <a:t>.</a:t>
            </a:r>
          </a:p>
        </p:txBody>
      </p:sp>
      <p:sp>
        <p:nvSpPr>
          <p:cNvPr id="7" name="Taisnstūris 6">
            <a:extLst>
              <a:ext uri="{FF2B5EF4-FFF2-40B4-BE49-F238E27FC236}">
                <a16:creationId xmlns:a16="http://schemas.microsoft.com/office/drawing/2014/main" xmlns="" id="{6DE6EDB1-D3EF-46BC-B5C9-E933F8B0B4D8}"/>
              </a:ext>
            </a:extLst>
          </p:cNvPr>
          <p:cNvSpPr/>
          <p:nvPr/>
        </p:nvSpPr>
        <p:spPr>
          <a:xfrm>
            <a:off x="490247" y="2390769"/>
            <a:ext cx="7380538" cy="400110"/>
          </a:xfrm>
          <a:prstGeom prst="rect">
            <a:avLst/>
          </a:prstGeom>
          <a:solidFill>
            <a:schemeClr val="accent5">
              <a:lumMod val="20000"/>
              <a:lumOff val="80000"/>
            </a:schemeClr>
          </a:solidFill>
        </p:spPr>
        <p:txBody>
          <a:bodyPr wrap="square">
            <a:spAutoFit/>
          </a:bodyPr>
          <a:lstStyle/>
          <a:p>
            <a:r>
              <a:rPr lang="lv-LV" sz="2000" b="1" dirty="0">
                <a:solidFill>
                  <a:srgbClr val="C00000"/>
                </a:solidFill>
              </a:rPr>
              <a:t>Eko-shēmas un agrovides atbalsta mērķis</a:t>
            </a:r>
            <a:endParaRPr lang="lv-LV" dirty="0">
              <a:solidFill>
                <a:srgbClr val="C00000"/>
              </a:solidFill>
            </a:endParaRPr>
          </a:p>
        </p:txBody>
      </p:sp>
    </p:spTree>
    <p:extLst>
      <p:ext uri="{BB962C8B-B14F-4D97-AF65-F5344CB8AC3E}">
        <p14:creationId xmlns:p14="http://schemas.microsoft.com/office/powerpoint/2010/main" val="3411605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54B8C1CE-FFBC-4F7D-9A5B-27889651EC78}"/>
              </a:ext>
            </a:extLst>
          </p:cNvPr>
          <p:cNvSpPr>
            <a:spLocks noGrp="1"/>
          </p:cNvSpPr>
          <p:nvPr>
            <p:ph type="title"/>
          </p:nvPr>
        </p:nvSpPr>
        <p:spPr>
          <a:xfrm>
            <a:off x="2264735" y="228600"/>
            <a:ext cx="9317665" cy="936503"/>
          </a:xfrm>
        </p:spPr>
        <p:txBody>
          <a:bodyPr>
            <a:normAutofit fontScale="90000"/>
          </a:bodyPr>
          <a:lstStyle/>
          <a:p>
            <a:pPr algn="ctr"/>
            <a:r>
              <a:rPr lang="lv-LV" dirty="0"/>
              <a:t>Platību maksājumi </a:t>
            </a:r>
            <a:r>
              <a:rPr lang="lv-LV" dirty="0">
                <a:solidFill>
                  <a:srgbClr val="C00000"/>
                </a:solidFill>
              </a:rPr>
              <a:t>2023-2027</a:t>
            </a:r>
            <a:r>
              <a:rPr lang="lv-LV" dirty="0"/>
              <a:t/>
            </a:r>
            <a:br>
              <a:rPr lang="lv-LV" dirty="0"/>
            </a:br>
            <a:r>
              <a:rPr lang="lv-LV" sz="1800" b="0" i="1" dirty="0"/>
              <a:t>(indikatīvs ekoshēmu un agrovides atbalsta pasākumu saraksts red:11.06.2020)</a:t>
            </a:r>
            <a:br>
              <a:rPr lang="lv-LV" sz="1800" b="0" i="1" dirty="0"/>
            </a:br>
            <a:endParaRPr lang="lv-LV" b="0" i="1" dirty="0"/>
          </a:p>
        </p:txBody>
      </p:sp>
      <p:pic>
        <p:nvPicPr>
          <p:cNvPr id="6" name="Satura vietturis 5">
            <a:extLst>
              <a:ext uri="{FF2B5EF4-FFF2-40B4-BE49-F238E27FC236}">
                <a16:creationId xmlns:a16="http://schemas.microsoft.com/office/drawing/2014/main" xmlns="" id="{5890E84A-DE76-4B2C-982D-27C51D153C24}"/>
              </a:ext>
            </a:extLst>
          </p:cNvPr>
          <p:cNvPicPr>
            <a:picLocks noGrp="1" noChangeAspect="1"/>
          </p:cNvPicPr>
          <p:nvPr>
            <p:ph idx="1"/>
          </p:nvPr>
        </p:nvPicPr>
        <p:blipFill>
          <a:blip r:embed="rId2"/>
          <a:stretch>
            <a:fillRect/>
          </a:stretch>
        </p:blipFill>
        <p:spPr>
          <a:xfrm>
            <a:off x="2744234" y="1152595"/>
            <a:ext cx="8634966" cy="5052373"/>
          </a:xfrm>
          <a:prstGeom prst="rect">
            <a:avLst/>
          </a:prstGeom>
        </p:spPr>
      </p:pic>
      <p:sp>
        <p:nvSpPr>
          <p:cNvPr id="4" name="Teksta vietturis 3">
            <a:extLst>
              <a:ext uri="{FF2B5EF4-FFF2-40B4-BE49-F238E27FC236}">
                <a16:creationId xmlns:a16="http://schemas.microsoft.com/office/drawing/2014/main" xmlns="" id="{3569BBC6-6436-483E-9FA6-031E635BD684}"/>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xmlns="" id="{C616D306-81EB-49BB-A3C0-A4C690A667F4}"/>
              </a:ext>
            </a:extLst>
          </p:cNvPr>
          <p:cNvSpPr>
            <a:spLocks noGrp="1"/>
          </p:cNvSpPr>
          <p:nvPr>
            <p:ph type="body" sz="quarter" idx="12"/>
          </p:nvPr>
        </p:nvSpPr>
        <p:spPr/>
        <p:txBody>
          <a:bodyPr/>
          <a:lstStyle/>
          <a:p>
            <a:endParaRPr lang="lv-LV"/>
          </a:p>
        </p:txBody>
      </p:sp>
      <p:pic>
        <p:nvPicPr>
          <p:cNvPr id="8" name="Attēls 7">
            <a:extLst>
              <a:ext uri="{FF2B5EF4-FFF2-40B4-BE49-F238E27FC236}">
                <a16:creationId xmlns:a16="http://schemas.microsoft.com/office/drawing/2014/main" xmlns="" id="{CDA999DD-E2CD-4A10-9CB3-A07D07960C64}"/>
              </a:ext>
            </a:extLst>
          </p:cNvPr>
          <p:cNvPicPr>
            <a:picLocks noChangeAspect="1"/>
          </p:cNvPicPr>
          <p:nvPr/>
        </p:nvPicPr>
        <p:blipFill>
          <a:blip r:embed="rId3"/>
          <a:stretch>
            <a:fillRect/>
          </a:stretch>
        </p:blipFill>
        <p:spPr>
          <a:xfrm>
            <a:off x="6502400" y="6361814"/>
            <a:ext cx="2962275" cy="209550"/>
          </a:xfrm>
          <a:prstGeom prst="rect">
            <a:avLst/>
          </a:prstGeom>
        </p:spPr>
      </p:pic>
    </p:spTree>
    <p:extLst>
      <p:ext uri="{BB962C8B-B14F-4D97-AF65-F5344CB8AC3E}">
        <p14:creationId xmlns:p14="http://schemas.microsoft.com/office/powerpoint/2010/main" val="3910148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a:extLst>
              <a:ext uri="{FF2B5EF4-FFF2-40B4-BE49-F238E27FC236}">
                <a16:creationId xmlns:a16="http://schemas.microsoft.com/office/drawing/2014/main" xmlns="" id="{6AAF48A2-55EA-4171-AC37-5C09FF35B811}"/>
              </a:ext>
            </a:extLst>
          </p:cNvPr>
          <p:cNvSpPr>
            <a:spLocks noGrp="1"/>
          </p:cNvSpPr>
          <p:nvPr>
            <p:ph type="body" sz="quarter" idx="10"/>
          </p:nvPr>
        </p:nvSpPr>
        <p:spPr/>
        <p:txBody>
          <a:bodyPr/>
          <a:lstStyle/>
          <a:p>
            <a:endParaRPr lang="lv-LV"/>
          </a:p>
        </p:txBody>
      </p:sp>
      <p:pic>
        <p:nvPicPr>
          <p:cNvPr id="5" name="Attēls 4">
            <a:extLst>
              <a:ext uri="{FF2B5EF4-FFF2-40B4-BE49-F238E27FC236}">
                <a16:creationId xmlns:a16="http://schemas.microsoft.com/office/drawing/2014/main" xmlns="" id="{F220431C-DA13-4665-8D8B-388F0D7D2B90}"/>
              </a:ext>
            </a:extLst>
          </p:cNvPr>
          <p:cNvPicPr>
            <a:picLocks noChangeAspect="1"/>
          </p:cNvPicPr>
          <p:nvPr/>
        </p:nvPicPr>
        <p:blipFill>
          <a:blip r:embed="rId2"/>
          <a:stretch>
            <a:fillRect/>
          </a:stretch>
        </p:blipFill>
        <p:spPr>
          <a:xfrm>
            <a:off x="4614862" y="3324225"/>
            <a:ext cx="2962275" cy="209550"/>
          </a:xfrm>
          <a:prstGeom prst="rect">
            <a:avLst/>
          </a:prstGeom>
        </p:spPr>
      </p:pic>
      <p:sp>
        <p:nvSpPr>
          <p:cNvPr id="3" name="Teksta vietturis 2">
            <a:extLst>
              <a:ext uri="{FF2B5EF4-FFF2-40B4-BE49-F238E27FC236}">
                <a16:creationId xmlns:a16="http://schemas.microsoft.com/office/drawing/2014/main" xmlns="" id="{414C0931-4486-4CB6-B8B2-E71DDC89C295}"/>
              </a:ext>
            </a:extLst>
          </p:cNvPr>
          <p:cNvSpPr>
            <a:spLocks noGrp="1"/>
          </p:cNvSpPr>
          <p:nvPr>
            <p:ph type="body" sz="quarter" idx="12"/>
          </p:nvPr>
        </p:nvSpPr>
        <p:spPr/>
        <p:txBody>
          <a:bodyPr/>
          <a:lstStyle/>
          <a:p>
            <a:endParaRPr lang="lv-LV" dirty="0"/>
          </a:p>
        </p:txBody>
      </p:sp>
      <p:pic>
        <p:nvPicPr>
          <p:cNvPr id="4" name="Attēls 3">
            <a:extLst>
              <a:ext uri="{FF2B5EF4-FFF2-40B4-BE49-F238E27FC236}">
                <a16:creationId xmlns:a16="http://schemas.microsoft.com/office/drawing/2014/main" xmlns="" id="{3A6AC364-4AF6-4846-B844-9B3E32060222}"/>
              </a:ext>
            </a:extLst>
          </p:cNvPr>
          <p:cNvPicPr>
            <a:picLocks noChangeAspect="1"/>
          </p:cNvPicPr>
          <p:nvPr/>
        </p:nvPicPr>
        <p:blipFill>
          <a:blip r:embed="rId3"/>
          <a:stretch>
            <a:fillRect/>
          </a:stretch>
        </p:blipFill>
        <p:spPr>
          <a:xfrm>
            <a:off x="2509284" y="0"/>
            <a:ext cx="9337749" cy="6156585"/>
          </a:xfrm>
          <a:prstGeom prst="rect">
            <a:avLst/>
          </a:prstGeom>
        </p:spPr>
      </p:pic>
      <p:pic>
        <p:nvPicPr>
          <p:cNvPr id="6" name="Attēls 5">
            <a:extLst>
              <a:ext uri="{FF2B5EF4-FFF2-40B4-BE49-F238E27FC236}">
                <a16:creationId xmlns:a16="http://schemas.microsoft.com/office/drawing/2014/main" xmlns="" id="{BE60D017-9B63-4817-91BC-B85942959AF7}"/>
              </a:ext>
            </a:extLst>
          </p:cNvPr>
          <p:cNvPicPr>
            <a:picLocks noChangeAspect="1"/>
          </p:cNvPicPr>
          <p:nvPr/>
        </p:nvPicPr>
        <p:blipFill>
          <a:blip r:embed="rId2"/>
          <a:stretch>
            <a:fillRect/>
          </a:stretch>
        </p:blipFill>
        <p:spPr>
          <a:xfrm>
            <a:off x="6617327" y="6419850"/>
            <a:ext cx="2962275" cy="209550"/>
          </a:xfrm>
          <a:prstGeom prst="rect">
            <a:avLst/>
          </a:prstGeom>
        </p:spPr>
      </p:pic>
    </p:spTree>
    <p:extLst>
      <p:ext uri="{BB962C8B-B14F-4D97-AF65-F5344CB8AC3E}">
        <p14:creationId xmlns:p14="http://schemas.microsoft.com/office/powerpoint/2010/main" val="1026433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xmlns="" id="{D1CEB77C-5C74-485D-8C69-B2E1A8D6870B}"/>
              </a:ext>
            </a:extLst>
          </p:cNvPr>
          <p:cNvSpPr txBox="1">
            <a:spLocks/>
          </p:cNvSpPr>
          <p:nvPr/>
        </p:nvSpPr>
        <p:spPr>
          <a:xfrm>
            <a:off x="3044688" y="0"/>
            <a:ext cx="7623313" cy="11393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100" b="1" dirty="0"/>
              <a:t>Eko-shēmas</a:t>
            </a:r>
          </a:p>
        </p:txBody>
      </p:sp>
      <p:sp>
        <p:nvSpPr>
          <p:cNvPr id="2" name="TextBox 1">
            <a:extLst>
              <a:ext uri="{FF2B5EF4-FFF2-40B4-BE49-F238E27FC236}">
                <a16:creationId xmlns:a16="http://schemas.microsoft.com/office/drawing/2014/main" xmlns="" id="{5256459A-B51D-47C0-AEA0-76E4CF25CF16}"/>
              </a:ext>
            </a:extLst>
          </p:cNvPr>
          <p:cNvSpPr txBox="1"/>
          <p:nvPr/>
        </p:nvSpPr>
        <p:spPr>
          <a:xfrm>
            <a:off x="1763697" y="1376039"/>
            <a:ext cx="5370990" cy="400110"/>
          </a:xfrm>
          <a:prstGeom prst="rect">
            <a:avLst/>
          </a:prstGeom>
          <a:noFill/>
        </p:spPr>
        <p:txBody>
          <a:bodyPr wrap="square" rtlCol="0">
            <a:spAutoFit/>
          </a:bodyPr>
          <a:lstStyle/>
          <a:p>
            <a:r>
              <a:rPr lang="lv-LV" sz="2000" b="1" dirty="0"/>
              <a:t>1. Zaļo platību kopums</a:t>
            </a:r>
          </a:p>
        </p:txBody>
      </p:sp>
      <p:graphicFrame>
        <p:nvGraphicFramePr>
          <p:cNvPr id="4" name="Table 5">
            <a:extLst>
              <a:ext uri="{FF2B5EF4-FFF2-40B4-BE49-F238E27FC236}">
                <a16:creationId xmlns:a16="http://schemas.microsoft.com/office/drawing/2014/main" xmlns="" id="{C87C75CC-4C0E-41D4-BA4E-D28DB3763DC1}"/>
              </a:ext>
            </a:extLst>
          </p:cNvPr>
          <p:cNvGraphicFramePr>
            <a:graphicFrameLocks noGrp="1"/>
          </p:cNvGraphicFramePr>
          <p:nvPr>
            <p:extLst>
              <p:ext uri="{D42A27DB-BD31-4B8C-83A1-F6EECF244321}">
                <p14:modId xmlns:p14="http://schemas.microsoft.com/office/powerpoint/2010/main" val="634283394"/>
              </p:ext>
            </p:extLst>
          </p:nvPr>
        </p:nvGraphicFramePr>
        <p:xfrm>
          <a:off x="2024109" y="1776149"/>
          <a:ext cx="7809391" cy="2011680"/>
        </p:xfrm>
        <a:graphic>
          <a:graphicData uri="http://schemas.openxmlformats.org/drawingml/2006/table">
            <a:tbl>
              <a:tblPr firstRow="1" bandRow="1">
                <a:tableStyleId>{2D5ABB26-0587-4C30-8999-92F81FD0307C}</a:tableStyleId>
              </a:tblPr>
              <a:tblGrid>
                <a:gridCol w="5791776">
                  <a:extLst>
                    <a:ext uri="{9D8B030D-6E8A-4147-A177-3AD203B41FA5}">
                      <a16:colId xmlns:a16="http://schemas.microsoft.com/office/drawing/2014/main" xmlns="" val="1262802737"/>
                    </a:ext>
                  </a:extLst>
                </a:gridCol>
                <a:gridCol w="2017615">
                  <a:extLst>
                    <a:ext uri="{9D8B030D-6E8A-4147-A177-3AD203B41FA5}">
                      <a16:colId xmlns:a16="http://schemas.microsoft.com/office/drawing/2014/main" xmlns="" val="1651952794"/>
                    </a:ext>
                  </a:extLst>
                </a:gridCol>
              </a:tblGrid>
              <a:tr h="248472">
                <a:tc>
                  <a:txBody>
                    <a:bodyPr/>
                    <a:lstStyle/>
                    <a:p>
                      <a:pPr marL="285750" indent="-285750">
                        <a:buFont typeface="Arial" panose="020B0604020202020204" pitchFamily="34" charset="0"/>
                        <a:buChar char="•"/>
                      </a:pPr>
                      <a:r>
                        <a:rPr lang="lv-LV" sz="1600" baseline="0" dirty="0"/>
                        <a:t>Augsnes kaļķošana slāpekli piesaistošu kultūraugu platībās</a:t>
                      </a:r>
                    </a:p>
                  </a:txBody>
                  <a:tcPr/>
                </a:tc>
                <a:tc>
                  <a:txBody>
                    <a:bodyPr/>
                    <a:lstStyle/>
                    <a:p>
                      <a:endParaRPr lang="lv-LV" sz="1600" baseline="0" dirty="0"/>
                    </a:p>
                  </a:txBody>
                  <a:tcPr/>
                </a:tc>
                <a:extLst>
                  <a:ext uri="{0D108BD9-81ED-4DB2-BD59-A6C34878D82A}">
                    <a16:rowId xmlns:a16="http://schemas.microsoft.com/office/drawing/2014/main" xmlns="" val="2583236780"/>
                  </a:ext>
                </a:extLst>
              </a:tr>
              <a:tr h="248472">
                <a:tc>
                  <a:txBody>
                    <a:bodyPr/>
                    <a:lstStyle/>
                    <a:p>
                      <a:pPr marL="285750" indent="-285750">
                        <a:buFont typeface="Arial" panose="020B0604020202020204" pitchFamily="34" charset="0"/>
                        <a:buChar char="•"/>
                      </a:pPr>
                      <a:r>
                        <a:rPr lang="lv-LV" sz="1600" baseline="0" dirty="0"/>
                        <a:t>Slāpekli piesaistošu kultūraugu platības, izņemot pākšaugus</a:t>
                      </a:r>
                    </a:p>
                  </a:txBody>
                  <a:tcPr/>
                </a:tc>
                <a:tc>
                  <a:txBody>
                    <a:bodyPr/>
                    <a:lstStyle/>
                    <a:p>
                      <a:endParaRPr lang="lv-LV" sz="1600" baseline="0" dirty="0"/>
                    </a:p>
                  </a:txBody>
                  <a:tcPr/>
                </a:tc>
                <a:extLst>
                  <a:ext uri="{0D108BD9-81ED-4DB2-BD59-A6C34878D82A}">
                    <a16:rowId xmlns:a16="http://schemas.microsoft.com/office/drawing/2014/main" xmlns="" val="91746997"/>
                  </a:ext>
                </a:extLst>
              </a:tr>
              <a:tr h="248472">
                <a:tc>
                  <a:txBody>
                    <a:bodyPr/>
                    <a:lstStyle/>
                    <a:p>
                      <a:pPr marL="285750" indent="-285750">
                        <a:buFont typeface="Arial" panose="020B0604020202020204" pitchFamily="34" charset="0"/>
                        <a:buChar char="•"/>
                      </a:pPr>
                      <a:r>
                        <a:rPr lang="lv-LV" sz="1600" baseline="0" dirty="0"/>
                        <a:t>Nektāraugi</a:t>
                      </a:r>
                    </a:p>
                  </a:txBody>
                  <a:tcPr/>
                </a:tc>
                <a:tc>
                  <a:txBody>
                    <a:bodyPr/>
                    <a:lstStyle/>
                    <a:p>
                      <a:endParaRPr lang="lv-LV" sz="1600" baseline="0" dirty="0"/>
                    </a:p>
                  </a:txBody>
                  <a:tcPr/>
                </a:tc>
                <a:extLst>
                  <a:ext uri="{0D108BD9-81ED-4DB2-BD59-A6C34878D82A}">
                    <a16:rowId xmlns:a16="http://schemas.microsoft.com/office/drawing/2014/main" xmlns="" val="3581441036"/>
                  </a:ext>
                </a:extLst>
              </a:tr>
              <a:tr h="248472">
                <a:tc>
                  <a:txBody>
                    <a:bodyPr/>
                    <a:lstStyle/>
                    <a:p>
                      <a:pPr marL="285750" indent="-285750">
                        <a:buFont typeface="Arial" panose="020B0604020202020204" pitchFamily="34" charset="0"/>
                        <a:buChar char="•"/>
                      </a:pPr>
                      <a:r>
                        <a:rPr lang="lv-LV" sz="1600" baseline="0" dirty="0" err="1"/>
                        <a:t>Starpkultūras</a:t>
                      </a:r>
                      <a:endParaRPr lang="lv-LV" sz="1600" baseline="0" dirty="0"/>
                    </a:p>
                  </a:txBody>
                  <a:tcPr/>
                </a:tc>
                <a:tc>
                  <a:txBody>
                    <a:bodyPr/>
                    <a:lstStyle/>
                    <a:p>
                      <a:endParaRPr lang="lv-LV" sz="1600" baseline="0" dirty="0"/>
                    </a:p>
                  </a:txBody>
                  <a:tcPr/>
                </a:tc>
                <a:extLst>
                  <a:ext uri="{0D108BD9-81ED-4DB2-BD59-A6C34878D82A}">
                    <a16:rowId xmlns:a16="http://schemas.microsoft.com/office/drawing/2014/main" xmlns="" val="3111516916"/>
                  </a:ext>
                </a:extLst>
              </a:tr>
              <a:tr h="248472">
                <a:tc>
                  <a:txBody>
                    <a:bodyPr/>
                    <a:lstStyle/>
                    <a:p>
                      <a:pPr marL="285750" indent="-285750">
                        <a:buFont typeface="Arial" panose="020B0604020202020204" pitchFamily="34" charset="0"/>
                        <a:buChar char="•"/>
                      </a:pPr>
                      <a:r>
                        <a:rPr lang="lv-LV" sz="1600" baseline="0" dirty="0"/>
                        <a:t>Zālāju </a:t>
                      </a:r>
                      <a:r>
                        <a:rPr lang="lv-LV" sz="1600" baseline="0" dirty="0" err="1"/>
                        <a:t>pasējs</a:t>
                      </a:r>
                      <a:endParaRPr lang="lv-LV" sz="1600" baseline="0" dirty="0"/>
                    </a:p>
                  </a:txBody>
                  <a:tcPr/>
                </a:tc>
                <a:tc>
                  <a:txBody>
                    <a:bodyPr/>
                    <a:lstStyle/>
                    <a:p>
                      <a:endParaRPr lang="lv-LV" sz="1600" baseline="0" dirty="0"/>
                    </a:p>
                  </a:txBody>
                  <a:tcPr/>
                </a:tc>
                <a:extLst>
                  <a:ext uri="{0D108BD9-81ED-4DB2-BD59-A6C34878D82A}">
                    <a16:rowId xmlns:a16="http://schemas.microsoft.com/office/drawing/2014/main" xmlns="" val="3831559945"/>
                  </a:ext>
                </a:extLst>
              </a:tr>
              <a:tr h="248472">
                <a:tc>
                  <a:txBody>
                    <a:bodyPr/>
                    <a:lstStyle/>
                    <a:p>
                      <a:pPr marL="285750" indent="-285750">
                        <a:buFont typeface="Arial" panose="020B0604020202020204" pitchFamily="34" charset="0"/>
                        <a:buChar char="•"/>
                      </a:pPr>
                      <a:r>
                        <a:rPr lang="lv-LV" sz="1600" baseline="0" dirty="0"/>
                        <a:t>Zaļmēslojuma platība</a:t>
                      </a:r>
                    </a:p>
                  </a:txBody>
                  <a:tcPr/>
                </a:tc>
                <a:tc>
                  <a:txBody>
                    <a:bodyPr/>
                    <a:lstStyle/>
                    <a:p>
                      <a:endParaRPr lang="lv-LV" sz="1600" baseline="0" dirty="0"/>
                    </a:p>
                  </a:txBody>
                  <a:tcPr/>
                </a:tc>
                <a:extLst>
                  <a:ext uri="{0D108BD9-81ED-4DB2-BD59-A6C34878D82A}">
                    <a16:rowId xmlns:a16="http://schemas.microsoft.com/office/drawing/2014/main" xmlns="" val="2730831440"/>
                  </a:ext>
                </a:extLst>
              </a:tr>
            </a:tbl>
          </a:graphicData>
        </a:graphic>
      </p:graphicFrame>
      <p:sp>
        <p:nvSpPr>
          <p:cNvPr id="12" name="TextBox 11">
            <a:extLst>
              <a:ext uri="{FF2B5EF4-FFF2-40B4-BE49-F238E27FC236}">
                <a16:creationId xmlns:a16="http://schemas.microsoft.com/office/drawing/2014/main" xmlns="" id="{F26D8C72-B5E0-4B83-BB01-295B71EC1857}"/>
              </a:ext>
            </a:extLst>
          </p:cNvPr>
          <p:cNvSpPr txBox="1"/>
          <p:nvPr/>
        </p:nvSpPr>
        <p:spPr>
          <a:xfrm>
            <a:off x="1632012" y="4024504"/>
            <a:ext cx="5370990" cy="400110"/>
          </a:xfrm>
          <a:prstGeom prst="rect">
            <a:avLst/>
          </a:prstGeom>
          <a:noFill/>
        </p:spPr>
        <p:txBody>
          <a:bodyPr wrap="square" rtlCol="0">
            <a:spAutoFit/>
          </a:bodyPr>
          <a:lstStyle/>
          <a:p>
            <a:r>
              <a:rPr lang="lv-LV" sz="2000" b="1" dirty="0"/>
              <a:t>2. Tiešā sēja, joslu apstrāde</a:t>
            </a:r>
          </a:p>
        </p:txBody>
      </p:sp>
      <p:graphicFrame>
        <p:nvGraphicFramePr>
          <p:cNvPr id="17" name="Table 5">
            <a:extLst>
              <a:ext uri="{FF2B5EF4-FFF2-40B4-BE49-F238E27FC236}">
                <a16:creationId xmlns:a16="http://schemas.microsoft.com/office/drawing/2014/main" xmlns="" id="{ABDEEC2A-ABAE-480A-B9F4-0F60219AB5C7}"/>
              </a:ext>
            </a:extLst>
          </p:cNvPr>
          <p:cNvGraphicFramePr>
            <a:graphicFrameLocks noGrp="1"/>
          </p:cNvGraphicFramePr>
          <p:nvPr>
            <p:extLst>
              <p:ext uri="{D42A27DB-BD31-4B8C-83A1-F6EECF244321}">
                <p14:modId xmlns:p14="http://schemas.microsoft.com/office/powerpoint/2010/main" val="4098205857"/>
              </p:ext>
            </p:extLst>
          </p:nvPr>
        </p:nvGraphicFramePr>
        <p:xfrm>
          <a:off x="2026713" y="4476121"/>
          <a:ext cx="8286180" cy="2370074"/>
        </p:xfrm>
        <a:graphic>
          <a:graphicData uri="http://schemas.openxmlformats.org/drawingml/2006/table">
            <a:tbl>
              <a:tblPr firstRow="1" bandRow="1">
                <a:tableStyleId>{2D5ABB26-0587-4C30-8999-92F81FD0307C}</a:tableStyleId>
              </a:tblPr>
              <a:tblGrid>
                <a:gridCol w="6847998">
                  <a:extLst>
                    <a:ext uri="{9D8B030D-6E8A-4147-A177-3AD203B41FA5}">
                      <a16:colId xmlns:a16="http://schemas.microsoft.com/office/drawing/2014/main" xmlns="" val="1262802737"/>
                    </a:ext>
                  </a:extLst>
                </a:gridCol>
                <a:gridCol w="1438182">
                  <a:extLst>
                    <a:ext uri="{9D8B030D-6E8A-4147-A177-3AD203B41FA5}">
                      <a16:colId xmlns:a16="http://schemas.microsoft.com/office/drawing/2014/main" xmlns="" val="1651952794"/>
                    </a:ext>
                  </a:extLst>
                </a:gridCol>
              </a:tblGrid>
              <a:tr h="248472">
                <a:tc>
                  <a:txBody>
                    <a:bodyPr/>
                    <a:lstStyle/>
                    <a:p>
                      <a:pPr marL="285750" indent="-285750">
                        <a:buFont typeface="Arial" panose="020B0604020202020204" pitchFamily="34" charset="0"/>
                        <a:buChar char="•"/>
                      </a:pPr>
                      <a:r>
                        <a:rPr lang="lv-LV" sz="1600" baseline="0" dirty="0"/>
                        <a:t>Aramzemes platībā pēc priekšauga novākšanas neveic augsnes aršanu</a:t>
                      </a:r>
                    </a:p>
                  </a:txBody>
                  <a:tcPr/>
                </a:tc>
                <a:tc>
                  <a:txBody>
                    <a:bodyPr/>
                    <a:lstStyle/>
                    <a:p>
                      <a:endParaRPr lang="lv-LV" sz="1600" baseline="0" dirty="0"/>
                    </a:p>
                  </a:txBody>
                  <a:tcPr/>
                </a:tc>
                <a:extLst>
                  <a:ext uri="{0D108BD9-81ED-4DB2-BD59-A6C34878D82A}">
                    <a16:rowId xmlns:a16="http://schemas.microsoft.com/office/drawing/2014/main" xmlns="" val="2583236780"/>
                  </a:ext>
                </a:extLst>
              </a:tr>
              <a:tr h="248472">
                <a:tc>
                  <a:txBody>
                    <a:bodyPr/>
                    <a:lstStyle/>
                    <a:p>
                      <a:pPr marL="285750" indent="-285750">
                        <a:buFont typeface="Arial" panose="020B0604020202020204" pitchFamily="34" charset="0"/>
                        <a:buChar char="•"/>
                      </a:pPr>
                      <a:r>
                        <a:rPr lang="lv-LV" sz="1600" baseline="0" dirty="0"/>
                        <a:t>Kultūraugu sēj tieši rugainē vai apstrādātās joslās</a:t>
                      </a:r>
                    </a:p>
                  </a:txBody>
                  <a:tcPr/>
                </a:tc>
                <a:tc>
                  <a:txBody>
                    <a:bodyPr/>
                    <a:lstStyle/>
                    <a:p>
                      <a:endParaRPr lang="lv-LV" sz="1600" baseline="0" dirty="0"/>
                    </a:p>
                  </a:txBody>
                  <a:tcPr/>
                </a:tc>
                <a:extLst>
                  <a:ext uri="{0D108BD9-81ED-4DB2-BD59-A6C34878D82A}">
                    <a16:rowId xmlns:a16="http://schemas.microsoft.com/office/drawing/2014/main" xmlns="" val="91746997"/>
                  </a:ext>
                </a:extLst>
              </a:tr>
              <a:tr h="248472">
                <a:tc>
                  <a:txBody>
                    <a:bodyPr/>
                    <a:lstStyle/>
                    <a:p>
                      <a:pPr marL="285750" indent="-285750">
                        <a:buFont typeface="Arial" panose="020B0604020202020204" pitchFamily="34" charset="0"/>
                        <a:buChar char="•"/>
                      </a:pPr>
                      <a:r>
                        <a:rPr lang="lv-LV" sz="1600" baseline="0" dirty="0"/>
                        <a:t>Platībā sēj un audzē – graudaugus, eļļas augus, </a:t>
                      </a:r>
                      <a:r>
                        <a:rPr lang="lv-LV" sz="1600" baseline="0" dirty="0" err="1"/>
                        <a:t>škiedraugus</a:t>
                      </a:r>
                      <a:r>
                        <a:rPr lang="lv-LV" sz="1600" baseline="0" dirty="0"/>
                        <a:t>, pākšaugus</a:t>
                      </a:r>
                    </a:p>
                  </a:txBody>
                  <a:tcPr/>
                </a:tc>
                <a:tc>
                  <a:txBody>
                    <a:bodyPr/>
                    <a:lstStyle/>
                    <a:p>
                      <a:endParaRPr lang="lv-LV" sz="1600" baseline="0" dirty="0"/>
                    </a:p>
                  </a:txBody>
                  <a:tcPr/>
                </a:tc>
                <a:extLst>
                  <a:ext uri="{0D108BD9-81ED-4DB2-BD59-A6C34878D82A}">
                    <a16:rowId xmlns:a16="http://schemas.microsoft.com/office/drawing/2014/main" xmlns="" val="3581441036"/>
                  </a:ext>
                </a:extLst>
              </a:tr>
              <a:tr h="24847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600" baseline="0" dirty="0"/>
                        <a:t>Reizi piecos gados veic agroķīmisko izpēti</a:t>
                      </a:r>
                    </a:p>
                    <a:p>
                      <a:pPr marL="285750" indent="-285750">
                        <a:lnSpc>
                          <a:spcPct val="150000"/>
                        </a:lnSpc>
                        <a:buFont typeface="Arial" panose="020B0604020202020204" pitchFamily="34" charset="0"/>
                        <a:buChar char="•"/>
                      </a:pPr>
                      <a:r>
                        <a:rPr lang="lv-LV" sz="1600" baseline="0" dirty="0"/>
                        <a:t>Kārto ZM koplietošanas lauku vēsturi, norāda tehnoloģiju, augšupielādē GPS datus, pievieno fotoattēlus ar laika un vietas atzīmi</a:t>
                      </a:r>
                    </a:p>
                  </a:txBody>
                  <a:tcPr/>
                </a:tc>
                <a:tc>
                  <a:txBody>
                    <a:bodyPr/>
                    <a:lstStyle/>
                    <a:p>
                      <a:endParaRPr lang="lv-LV" sz="1600" baseline="0" dirty="0"/>
                    </a:p>
                  </a:txBody>
                  <a:tcPr/>
                </a:tc>
                <a:extLst>
                  <a:ext uri="{0D108BD9-81ED-4DB2-BD59-A6C34878D82A}">
                    <a16:rowId xmlns:a16="http://schemas.microsoft.com/office/drawing/2014/main" xmlns="" val="3111516916"/>
                  </a:ext>
                </a:extLst>
              </a:tr>
              <a:tr h="248472">
                <a:tc>
                  <a:txBody>
                    <a:bodyPr/>
                    <a:lstStyle/>
                    <a:p>
                      <a:pPr marL="0" indent="0">
                        <a:buFont typeface="Arial" panose="020B0604020202020204" pitchFamily="34" charset="0"/>
                        <a:buNone/>
                      </a:pPr>
                      <a:endParaRPr lang="lv-LV" sz="1600" strike="noStrike" baseline="0" dirty="0">
                        <a:solidFill>
                          <a:srgbClr val="FF0000"/>
                        </a:solidFill>
                        <a:effectLst/>
                        <a:highlight>
                          <a:srgbClr val="FFFF00"/>
                        </a:highlight>
                      </a:endParaRPr>
                    </a:p>
                  </a:txBody>
                  <a:tcPr/>
                </a:tc>
                <a:tc>
                  <a:txBody>
                    <a:bodyPr/>
                    <a:lstStyle/>
                    <a:p>
                      <a:endParaRPr lang="lv-LV" sz="1600" baseline="0" dirty="0"/>
                    </a:p>
                  </a:txBody>
                  <a:tcPr/>
                </a:tc>
                <a:extLst>
                  <a:ext uri="{0D108BD9-81ED-4DB2-BD59-A6C34878D82A}">
                    <a16:rowId xmlns:a16="http://schemas.microsoft.com/office/drawing/2014/main" xmlns="" val="3831559945"/>
                  </a:ext>
                </a:extLst>
              </a:tr>
            </a:tbl>
          </a:graphicData>
        </a:graphic>
      </p:graphicFrame>
    </p:spTree>
    <p:extLst>
      <p:ext uri="{BB962C8B-B14F-4D97-AF65-F5344CB8AC3E}">
        <p14:creationId xmlns:p14="http://schemas.microsoft.com/office/powerpoint/2010/main" val="474223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xmlns="" id="{D1CEB77C-5C74-485D-8C69-B2E1A8D6870B}"/>
              </a:ext>
            </a:extLst>
          </p:cNvPr>
          <p:cNvSpPr txBox="1">
            <a:spLocks/>
          </p:cNvSpPr>
          <p:nvPr/>
        </p:nvSpPr>
        <p:spPr>
          <a:xfrm>
            <a:off x="3044688" y="0"/>
            <a:ext cx="7623313" cy="11393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100" b="1" dirty="0"/>
              <a:t>Eko-shēmas</a:t>
            </a:r>
          </a:p>
        </p:txBody>
      </p:sp>
      <p:sp>
        <p:nvSpPr>
          <p:cNvPr id="2" name="TextBox 1">
            <a:extLst>
              <a:ext uri="{FF2B5EF4-FFF2-40B4-BE49-F238E27FC236}">
                <a16:creationId xmlns:a16="http://schemas.microsoft.com/office/drawing/2014/main" xmlns="" id="{5256459A-B51D-47C0-AEA0-76E4CF25CF16}"/>
              </a:ext>
            </a:extLst>
          </p:cNvPr>
          <p:cNvSpPr txBox="1"/>
          <p:nvPr/>
        </p:nvSpPr>
        <p:spPr>
          <a:xfrm>
            <a:off x="1763697" y="1376039"/>
            <a:ext cx="5370990" cy="400110"/>
          </a:xfrm>
          <a:prstGeom prst="rect">
            <a:avLst/>
          </a:prstGeom>
          <a:noFill/>
        </p:spPr>
        <p:txBody>
          <a:bodyPr wrap="square" rtlCol="0">
            <a:spAutoFit/>
          </a:bodyPr>
          <a:lstStyle/>
          <a:p>
            <a:r>
              <a:rPr lang="lv-LV" sz="2000" b="1" dirty="0"/>
              <a:t>3. Precīzās tehnoloģijas lauksaimniecībā</a:t>
            </a:r>
          </a:p>
        </p:txBody>
      </p:sp>
      <p:graphicFrame>
        <p:nvGraphicFramePr>
          <p:cNvPr id="4" name="Table 5">
            <a:extLst>
              <a:ext uri="{FF2B5EF4-FFF2-40B4-BE49-F238E27FC236}">
                <a16:creationId xmlns:a16="http://schemas.microsoft.com/office/drawing/2014/main" xmlns="" id="{C87C75CC-4C0E-41D4-BA4E-D28DB3763DC1}"/>
              </a:ext>
            </a:extLst>
          </p:cNvPr>
          <p:cNvGraphicFramePr>
            <a:graphicFrameLocks noGrp="1"/>
          </p:cNvGraphicFramePr>
          <p:nvPr>
            <p:extLst>
              <p:ext uri="{D42A27DB-BD31-4B8C-83A1-F6EECF244321}">
                <p14:modId xmlns:p14="http://schemas.microsoft.com/office/powerpoint/2010/main" val="991517574"/>
              </p:ext>
            </p:extLst>
          </p:nvPr>
        </p:nvGraphicFramePr>
        <p:xfrm>
          <a:off x="2024109" y="1776149"/>
          <a:ext cx="8404195" cy="2255520"/>
        </p:xfrm>
        <a:graphic>
          <a:graphicData uri="http://schemas.openxmlformats.org/drawingml/2006/table">
            <a:tbl>
              <a:tblPr firstRow="1" bandRow="1">
                <a:tableStyleId>{2D5ABB26-0587-4C30-8999-92F81FD0307C}</a:tableStyleId>
              </a:tblPr>
              <a:tblGrid>
                <a:gridCol w="7551939">
                  <a:extLst>
                    <a:ext uri="{9D8B030D-6E8A-4147-A177-3AD203B41FA5}">
                      <a16:colId xmlns:a16="http://schemas.microsoft.com/office/drawing/2014/main" xmlns="" val="1262802737"/>
                    </a:ext>
                  </a:extLst>
                </a:gridCol>
                <a:gridCol w="852256">
                  <a:extLst>
                    <a:ext uri="{9D8B030D-6E8A-4147-A177-3AD203B41FA5}">
                      <a16:colId xmlns:a16="http://schemas.microsoft.com/office/drawing/2014/main" xmlns="" val="1651952794"/>
                    </a:ext>
                  </a:extLst>
                </a:gridCol>
              </a:tblGrid>
              <a:tr h="248472">
                <a:tc>
                  <a:txBody>
                    <a:bodyPr/>
                    <a:lstStyle/>
                    <a:p>
                      <a:pPr marL="285750" indent="-285750">
                        <a:buFont typeface="Arial" panose="020B0604020202020204" pitchFamily="34" charset="0"/>
                        <a:buChar char="•"/>
                      </a:pPr>
                      <a:r>
                        <a:rPr lang="lv-LV" sz="1600" baseline="0" dirty="0"/>
                        <a:t>Izmanto precīzas augsnes </a:t>
                      </a:r>
                      <a:r>
                        <a:rPr lang="lv-LV" sz="1600" baseline="0" dirty="0" err="1"/>
                        <a:t>pamatmēslošanā</a:t>
                      </a:r>
                      <a:r>
                        <a:rPr lang="lv-LV" sz="1600" baseline="0" dirty="0"/>
                        <a:t> un papildmēslošanā</a:t>
                      </a:r>
                    </a:p>
                  </a:txBody>
                  <a:tcPr/>
                </a:tc>
                <a:tc>
                  <a:txBody>
                    <a:bodyPr/>
                    <a:lstStyle/>
                    <a:p>
                      <a:endParaRPr lang="lv-LV" sz="1600" baseline="0" dirty="0"/>
                    </a:p>
                  </a:txBody>
                  <a:tcPr/>
                </a:tc>
                <a:extLst>
                  <a:ext uri="{0D108BD9-81ED-4DB2-BD59-A6C34878D82A}">
                    <a16:rowId xmlns:a16="http://schemas.microsoft.com/office/drawing/2014/main" xmlns="" val="2583236780"/>
                  </a:ext>
                </a:extLst>
              </a:tr>
              <a:tr h="248472">
                <a:tc gridSpan="2">
                  <a:txBody>
                    <a:bodyPr/>
                    <a:lstStyle/>
                    <a:p>
                      <a:pPr marL="285750" indent="-285750">
                        <a:buFont typeface="Arial" panose="020B0604020202020204" pitchFamily="34" charset="0"/>
                        <a:buChar char="•"/>
                      </a:pPr>
                      <a:r>
                        <a:rPr lang="lv-LV" sz="1600" baseline="0" dirty="0"/>
                        <a:t>Vai šķidrā organiskā mēslojuma iestrādi veic ar lentveida vai tiešās iestrādes izkliedētāju</a:t>
                      </a:r>
                    </a:p>
                  </a:txBody>
                  <a:tcPr/>
                </a:tc>
                <a:tc hMerge="1">
                  <a:txBody>
                    <a:bodyPr/>
                    <a:lstStyle/>
                    <a:p>
                      <a:endParaRPr lang="lv-LV" sz="1600" baseline="0" dirty="0"/>
                    </a:p>
                  </a:txBody>
                  <a:tcPr/>
                </a:tc>
                <a:extLst>
                  <a:ext uri="{0D108BD9-81ED-4DB2-BD59-A6C34878D82A}">
                    <a16:rowId xmlns:a16="http://schemas.microsoft.com/office/drawing/2014/main" xmlns="" val="91746997"/>
                  </a:ext>
                </a:extLst>
              </a:tr>
              <a:tr h="248472">
                <a:tc gridSpan="2">
                  <a:txBody>
                    <a:bodyPr/>
                    <a:lstStyle/>
                    <a:p>
                      <a:pPr marL="285750" indent="-285750">
                        <a:buFont typeface="Arial" panose="020B0604020202020204" pitchFamily="34" charset="0"/>
                        <a:buChar char="•"/>
                      </a:pPr>
                      <a:r>
                        <a:rPr lang="lv-LV" sz="1600" baseline="0" dirty="0"/>
                        <a:t>Kārto ZM koplietošanas lauku vēsturi, mēslošanas plānu, norāda tehnoloģiju, augšupielādē GPS datus, pievieno fotoattēlus ar laika un vietas atzīmi</a:t>
                      </a:r>
                    </a:p>
                  </a:txBody>
                  <a:tcPr/>
                </a:tc>
                <a:tc hMerge="1">
                  <a:txBody>
                    <a:bodyPr/>
                    <a:lstStyle/>
                    <a:p>
                      <a:endParaRPr lang="lv-LV" sz="1600" baseline="0" dirty="0"/>
                    </a:p>
                  </a:txBody>
                  <a:tcPr/>
                </a:tc>
                <a:extLst>
                  <a:ext uri="{0D108BD9-81ED-4DB2-BD59-A6C34878D82A}">
                    <a16:rowId xmlns:a16="http://schemas.microsoft.com/office/drawing/2014/main" xmlns="" val="3581441036"/>
                  </a:ext>
                </a:extLst>
              </a:tr>
              <a:tr h="24847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600" baseline="0" dirty="0"/>
                        <a:t>Reizi piecos gados veic agroķīmisko izpēti vai augsnes analīzes</a:t>
                      </a:r>
                    </a:p>
                  </a:txBody>
                  <a:tcPr/>
                </a:tc>
                <a:tc>
                  <a:txBody>
                    <a:bodyPr/>
                    <a:lstStyle/>
                    <a:p>
                      <a:endParaRPr lang="lv-LV" sz="1600" baseline="0" dirty="0"/>
                    </a:p>
                  </a:txBody>
                  <a:tcPr/>
                </a:tc>
                <a:extLst>
                  <a:ext uri="{0D108BD9-81ED-4DB2-BD59-A6C34878D82A}">
                    <a16:rowId xmlns:a16="http://schemas.microsoft.com/office/drawing/2014/main" xmlns="" val="3111516916"/>
                  </a:ext>
                </a:extLst>
              </a:tr>
              <a:tr h="248472">
                <a:tc>
                  <a:txBody>
                    <a:bodyPr/>
                    <a:lstStyle/>
                    <a:p>
                      <a:pPr marL="285750" indent="-285750">
                        <a:buFont typeface="Arial" panose="020B0604020202020204" pitchFamily="34" charset="0"/>
                        <a:buChar char="•"/>
                      </a:pPr>
                      <a:endParaRPr lang="lv-LV" sz="1600" strike="noStrike" baseline="0" dirty="0">
                        <a:solidFill>
                          <a:srgbClr val="FF0000"/>
                        </a:solidFill>
                        <a:highlight>
                          <a:srgbClr val="FFFF00"/>
                        </a:highlight>
                      </a:endParaRPr>
                    </a:p>
                  </a:txBody>
                  <a:tcPr/>
                </a:tc>
                <a:tc>
                  <a:txBody>
                    <a:bodyPr/>
                    <a:lstStyle/>
                    <a:p>
                      <a:endParaRPr lang="lv-LV" sz="1600" baseline="0" dirty="0"/>
                    </a:p>
                  </a:txBody>
                  <a:tcPr/>
                </a:tc>
                <a:extLst>
                  <a:ext uri="{0D108BD9-81ED-4DB2-BD59-A6C34878D82A}">
                    <a16:rowId xmlns:a16="http://schemas.microsoft.com/office/drawing/2014/main" xmlns="" val="3831559945"/>
                  </a:ext>
                </a:extLst>
              </a:tr>
              <a:tr h="248472">
                <a:tc>
                  <a:txBody>
                    <a:bodyPr/>
                    <a:lstStyle/>
                    <a:p>
                      <a:pPr marL="285750" indent="-285750">
                        <a:buFont typeface="Arial" panose="020B0604020202020204" pitchFamily="34" charset="0"/>
                        <a:buChar char="•"/>
                      </a:pPr>
                      <a:endParaRPr lang="lv-LV" sz="1600" strike="noStrike" baseline="0" dirty="0">
                        <a:solidFill>
                          <a:srgbClr val="FF0000"/>
                        </a:solidFill>
                        <a:highlight>
                          <a:srgbClr val="FFFF00"/>
                        </a:highlight>
                      </a:endParaRPr>
                    </a:p>
                  </a:txBody>
                  <a:tcPr/>
                </a:tc>
                <a:tc>
                  <a:txBody>
                    <a:bodyPr/>
                    <a:lstStyle/>
                    <a:p>
                      <a:endParaRPr lang="lv-LV" sz="1600" baseline="0" dirty="0"/>
                    </a:p>
                  </a:txBody>
                  <a:tcPr/>
                </a:tc>
                <a:extLst>
                  <a:ext uri="{0D108BD9-81ED-4DB2-BD59-A6C34878D82A}">
                    <a16:rowId xmlns:a16="http://schemas.microsoft.com/office/drawing/2014/main" xmlns="" val="2730831440"/>
                  </a:ext>
                </a:extLst>
              </a:tr>
            </a:tbl>
          </a:graphicData>
        </a:graphic>
      </p:graphicFrame>
      <p:sp>
        <p:nvSpPr>
          <p:cNvPr id="12" name="TextBox 11">
            <a:extLst>
              <a:ext uri="{FF2B5EF4-FFF2-40B4-BE49-F238E27FC236}">
                <a16:creationId xmlns:a16="http://schemas.microsoft.com/office/drawing/2014/main" xmlns="" id="{F26D8C72-B5E0-4B83-BB01-295B71EC1857}"/>
              </a:ext>
            </a:extLst>
          </p:cNvPr>
          <p:cNvSpPr txBox="1"/>
          <p:nvPr/>
        </p:nvSpPr>
        <p:spPr>
          <a:xfrm>
            <a:off x="1632012" y="4388489"/>
            <a:ext cx="8858435" cy="400110"/>
          </a:xfrm>
          <a:prstGeom prst="rect">
            <a:avLst/>
          </a:prstGeom>
          <a:noFill/>
        </p:spPr>
        <p:txBody>
          <a:bodyPr wrap="square" rtlCol="0">
            <a:spAutoFit/>
          </a:bodyPr>
          <a:lstStyle/>
          <a:p>
            <a:r>
              <a:rPr lang="lv-LV" sz="2000" b="1" dirty="0"/>
              <a:t>4. Ilggadīgo zālāju saglabāšanas veicināšana lopkopības saimniecībās</a:t>
            </a:r>
          </a:p>
        </p:txBody>
      </p:sp>
      <p:graphicFrame>
        <p:nvGraphicFramePr>
          <p:cNvPr id="17" name="Table 5">
            <a:extLst>
              <a:ext uri="{FF2B5EF4-FFF2-40B4-BE49-F238E27FC236}">
                <a16:creationId xmlns:a16="http://schemas.microsoft.com/office/drawing/2014/main" xmlns="" id="{ABDEEC2A-ABAE-480A-B9F4-0F60219AB5C7}"/>
              </a:ext>
            </a:extLst>
          </p:cNvPr>
          <p:cNvGraphicFramePr>
            <a:graphicFrameLocks noGrp="1"/>
          </p:cNvGraphicFramePr>
          <p:nvPr>
            <p:extLst>
              <p:ext uri="{D42A27DB-BD31-4B8C-83A1-F6EECF244321}">
                <p14:modId xmlns:p14="http://schemas.microsoft.com/office/powerpoint/2010/main" val="376092646"/>
              </p:ext>
            </p:extLst>
          </p:nvPr>
        </p:nvGraphicFramePr>
        <p:xfrm>
          <a:off x="2026713" y="4840106"/>
          <a:ext cx="8286180" cy="1584960"/>
        </p:xfrm>
        <a:graphic>
          <a:graphicData uri="http://schemas.openxmlformats.org/drawingml/2006/table">
            <a:tbl>
              <a:tblPr firstRow="1" bandRow="1">
                <a:tableStyleId>{2D5ABB26-0587-4C30-8999-92F81FD0307C}</a:tableStyleId>
              </a:tblPr>
              <a:tblGrid>
                <a:gridCol w="6847998">
                  <a:extLst>
                    <a:ext uri="{9D8B030D-6E8A-4147-A177-3AD203B41FA5}">
                      <a16:colId xmlns:a16="http://schemas.microsoft.com/office/drawing/2014/main" xmlns="" val="1262802737"/>
                    </a:ext>
                  </a:extLst>
                </a:gridCol>
                <a:gridCol w="1438182">
                  <a:extLst>
                    <a:ext uri="{9D8B030D-6E8A-4147-A177-3AD203B41FA5}">
                      <a16:colId xmlns:a16="http://schemas.microsoft.com/office/drawing/2014/main" xmlns="" val="1651952794"/>
                    </a:ext>
                  </a:extLst>
                </a:gridCol>
              </a:tblGrid>
              <a:tr h="248472">
                <a:tc>
                  <a:txBody>
                    <a:bodyPr/>
                    <a:lstStyle/>
                    <a:p>
                      <a:pPr marL="285750" indent="-285750">
                        <a:buFont typeface="Arial" panose="020B0604020202020204" pitchFamily="34" charset="0"/>
                        <a:buChar char="•"/>
                      </a:pPr>
                      <a:r>
                        <a:rPr lang="lv-LV" sz="1600" baseline="0" dirty="0"/>
                        <a:t>Saimniecības zālāju īpatsvars ir vismaz 20% no kopējās LIZ</a:t>
                      </a:r>
                    </a:p>
                  </a:txBody>
                  <a:tcPr/>
                </a:tc>
                <a:tc>
                  <a:txBody>
                    <a:bodyPr/>
                    <a:lstStyle/>
                    <a:p>
                      <a:endParaRPr lang="lv-LV" sz="1600" baseline="0" dirty="0"/>
                    </a:p>
                  </a:txBody>
                  <a:tcPr/>
                </a:tc>
                <a:extLst>
                  <a:ext uri="{0D108BD9-81ED-4DB2-BD59-A6C34878D82A}">
                    <a16:rowId xmlns:a16="http://schemas.microsoft.com/office/drawing/2014/main" xmlns="" val="2583236780"/>
                  </a:ext>
                </a:extLst>
              </a:tr>
              <a:tr h="248472">
                <a:tc>
                  <a:txBody>
                    <a:bodyPr/>
                    <a:lstStyle/>
                    <a:p>
                      <a:pPr marL="285750" indent="-285750">
                        <a:buFont typeface="Arial" panose="020B0604020202020204" pitchFamily="34" charset="0"/>
                        <a:buChar char="•"/>
                      </a:pPr>
                      <a:r>
                        <a:rPr lang="lv-LV" sz="1600" baseline="0" dirty="0"/>
                        <a:t>Saimniecības ganāmo mājlopu (iesk. savvaļas) blīvums vismaz 0,3 LLV uz zālāju ha no 15.maija līdz 15.septembrim</a:t>
                      </a:r>
                    </a:p>
                  </a:txBody>
                  <a:tcPr/>
                </a:tc>
                <a:tc>
                  <a:txBody>
                    <a:bodyPr/>
                    <a:lstStyle/>
                    <a:p>
                      <a:endParaRPr lang="lv-LV" sz="1600" baseline="0" dirty="0"/>
                    </a:p>
                  </a:txBody>
                  <a:tcPr/>
                </a:tc>
                <a:extLst>
                  <a:ext uri="{0D108BD9-81ED-4DB2-BD59-A6C34878D82A}">
                    <a16:rowId xmlns:a16="http://schemas.microsoft.com/office/drawing/2014/main" xmlns="" val="91746997"/>
                  </a:ext>
                </a:extLst>
              </a:tr>
              <a:tr h="248472">
                <a:tc>
                  <a:txBody>
                    <a:bodyPr/>
                    <a:lstStyle/>
                    <a:p>
                      <a:pPr marL="285750" indent="-285750">
                        <a:buFont typeface="Arial" panose="020B0604020202020204" pitchFamily="34" charset="0"/>
                        <a:buChar char="•"/>
                      </a:pPr>
                      <a:r>
                        <a:rPr lang="lv-LV" sz="1600" baseline="0" dirty="0"/>
                        <a:t>Atbalstu saņem par ilggadīgā zālāja hektāru, kas netiek aparts kārtējā gadā</a:t>
                      </a:r>
                    </a:p>
                  </a:txBody>
                  <a:tcPr/>
                </a:tc>
                <a:tc>
                  <a:txBody>
                    <a:bodyPr/>
                    <a:lstStyle/>
                    <a:p>
                      <a:endParaRPr lang="lv-LV" sz="1600" baseline="0" dirty="0"/>
                    </a:p>
                  </a:txBody>
                  <a:tcPr/>
                </a:tc>
                <a:extLst>
                  <a:ext uri="{0D108BD9-81ED-4DB2-BD59-A6C34878D82A}">
                    <a16:rowId xmlns:a16="http://schemas.microsoft.com/office/drawing/2014/main" xmlns="" val="3581441036"/>
                  </a:ext>
                </a:extLst>
              </a:tr>
              <a:tr h="248472">
                <a:tc>
                  <a:txBody>
                    <a:bodyPr/>
                    <a:lstStyle/>
                    <a:p>
                      <a:pPr marL="285750" indent="-285750">
                        <a:buFont typeface="Arial" panose="020B0604020202020204" pitchFamily="34" charset="0"/>
                        <a:buChar char="•"/>
                      </a:pPr>
                      <a:endParaRPr lang="lv-LV" sz="1600" strike="noStrike" baseline="0" dirty="0">
                        <a:solidFill>
                          <a:srgbClr val="FF0000"/>
                        </a:solidFill>
                        <a:highlight>
                          <a:srgbClr val="FFFF00"/>
                        </a:highlight>
                      </a:endParaRPr>
                    </a:p>
                  </a:txBody>
                  <a:tcPr/>
                </a:tc>
                <a:tc>
                  <a:txBody>
                    <a:bodyPr/>
                    <a:lstStyle/>
                    <a:p>
                      <a:endParaRPr lang="lv-LV" sz="1600" baseline="0" dirty="0"/>
                    </a:p>
                  </a:txBody>
                  <a:tcPr/>
                </a:tc>
                <a:extLst>
                  <a:ext uri="{0D108BD9-81ED-4DB2-BD59-A6C34878D82A}">
                    <a16:rowId xmlns:a16="http://schemas.microsoft.com/office/drawing/2014/main" xmlns="" val="3831559945"/>
                  </a:ext>
                </a:extLst>
              </a:tr>
            </a:tbl>
          </a:graphicData>
        </a:graphic>
      </p:graphicFrame>
    </p:spTree>
    <p:extLst>
      <p:ext uri="{BB962C8B-B14F-4D97-AF65-F5344CB8AC3E}">
        <p14:creationId xmlns:p14="http://schemas.microsoft.com/office/powerpoint/2010/main" val="145471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a:extLst>
              <a:ext uri="{FF2B5EF4-FFF2-40B4-BE49-F238E27FC236}">
                <a16:creationId xmlns:a16="http://schemas.microsoft.com/office/drawing/2014/main" xmlns="" id="{624FD01E-797F-4136-A40E-C507FD4D3682}"/>
              </a:ext>
            </a:extLst>
          </p:cNvPr>
          <p:cNvSpPr>
            <a:spLocks noGrp="1"/>
          </p:cNvSpPr>
          <p:nvPr>
            <p:ph type="body" sz="quarter" idx="10"/>
          </p:nvPr>
        </p:nvSpPr>
        <p:spPr>
          <a:xfrm>
            <a:off x="2231656" y="5746897"/>
            <a:ext cx="2641600" cy="304800"/>
          </a:xfrm>
        </p:spPr>
        <p:txBody>
          <a:bodyPr/>
          <a:lstStyle/>
          <a:p>
            <a:r>
              <a:rPr lang="lv-LV" dirty="0"/>
              <a:t>Avots: LAD; ZM</a:t>
            </a:r>
          </a:p>
        </p:txBody>
      </p:sp>
      <p:sp>
        <p:nvSpPr>
          <p:cNvPr id="3" name="Teksta vietturis 2">
            <a:extLst>
              <a:ext uri="{FF2B5EF4-FFF2-40B4-BE49-F238E27FC236}">
                <a16:creationId xmlns:a16="http://schemas.microsoft.com/office/drawing/2014/main" xmlns="" id="{5A3B9B5C-82F2-49F8-B2DD-C62471332AA4}"/>
              </a:ext>
            </a:extLst>
          </p:cNvPr>
          <p:cNvSpPr>
            <a:spLocks noGrp="1"/>
          </p:cNvSpPr>
          <p:nvPr>
            <p:ph type="body" sz="quarter" idx="12"/>
          </p:nvPr>
        </p:nvSpPr>
        <p:spPr>
          <a:xfrm>
            <a:off x="6502400" y="5746897"/>
            <a:ext cx="4876800" cy="304800"/>
          </a:xfrm>
        </p:spPr>
        <p:txBody>
          <a:bodyPr/>
          <a:lstStyle/>
          <a:p>
            <a:r>
              <a:rPr lang="lv-LV" i="1" dirty="0"/>
              <a:t>Piezīme: 2020 gada dati provizoriski</a:t>
            </a:r>
          </a:p>
        </p:txBody>
      </p:sp>
      <p:graphicFrame>
        <p:nvGraphicFramePr>
          <p:cNvPr id="4" name="Diagramma 3">
            <a:extLst>
              <a:ext uri="{FF2B5EF4-FFF2-40B4-BE49-F238E27FC236}">
                <a16:creationId xmlns:a16="http://schemas.microsoft.com/office/drawing/2014/main" xmlns="" id="{F903BC7D-182F-45B3-BEC3-DEEC894CFC75}"/>
              </a:ext>
            </a:extLst>
          </p:cNvPr>
          <p:cNvGraphicFramePr>
            <a:graphicFrameLocks/>
          </p:cNvGraphicFramePr>
          <p:nvPr>
            <p:extLst>
              <p:ext uri="{D42A27DB-BD31-4B8C-83A1-F6EECF244321}">
                <p14:modId xmlns:p14="http://schemas.microsoft.com/office/powerpoint/2010/main" val="385052671"/>
              </p:ext>
            </p:extLst>
          </p:nvPr>
        </p:nvGraphicFramePr>
        <p:xfrm>
          <a:off x="1860698" y="1111102"/>
          <a:ext cx="9518502" cy="46357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5784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xmlns="" id="{D1CEB77C-5C74-485D-8C69-B2E1A8D6870B}"/>
              </a:ext>
            </a:extLst>
          </p:cNvPr>
          <p:cNvSpPr txBox="1">
            <a:spLocks/>
          </p:cNvSpPr>
          <p:nvPr/>
        </p:nvSpPr>
        <p:spPr>
          <a:xfrm>
            <a:off x="3044688" y="0"/>
            <a:ext cx="7623313" cy="11393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100" b="1" dirty="0"/>
              <a:t>Eko-shēmas</a:t>
            </a:r>
          </a:p>
        </p:txBody>
      </p:sp>
      <p:sp>
        <p:nvSpPr>
          <p:cNvPr id="2" name="TextBox 1">
            <a:extLst>
              <a:ext uri="{FF2B5EF4-FFF2-40B4-BE49-F238E27FC236}">
                <a16:creationId xmlns:a16="http://schemas.microsoft.com/office/drawing/2014/main" xmlns="" id="{5256459A-B51D-47C0-AEA0-76E4CF25CF16}"/>
              </a:ext>
            </a:extLst>
          </p:cNvPr>
          <p:cNvSpPr txBox="1"/>
          <p:nvPr/>
        </p:nvSpPr>
        <p:spPr>
          <a:xfrm>
            <a:off x="1763697" y="1376039"/>
            <a:ext cx="5370990" cy="400110"/>
          </a:xfrm>
          <a:prstGeom prst="rect">
            <a:avLst/>
          </a:prstGeom>
          <a:noFill/>
        </p:spPr>
        <p:txBody>
          <a:bodyPr wrap="square" rtlCol="0">
            <a:spAutoFit/>
          </a:bodyPr>
          <a:lstStyle/>
          <a:p>
            <a:r>
              <a:rPr lang="lv-LV" sz="2000" b="1" dirty="0"/>
              <a:t>5. Zaļās joslas</a:t>
            </a:r>
          </a:p>
        </p:txBody>
      </p:sp>
      <p:graphicFrame>
        <p:nvGraphicFramePr>
          <p:cNvPr id="4" name="Table 5">
            <a:extLst>
              <a:ext uri="{FF2B5EF4-FFF2-40B4-BE49-F238E27FC236}">
                <a16:creationId xmlns:a16="http://schemas.microsoft.com/office/drawing/2014/main" xmlns="" id="{C87C75CC-4C0E-41D4-BA4E-D28DB3763DC1}"/>
              </a:ext>
            </a:extLst>
          </p:cNvPr>
          <p:cNvGraphicFramePr>
            <a:graphicFrameLocks noGrp="1"/>
          </p:cNvGraphicFramePr>
          <p:nvPr>
            <p:extLst>
              <p:ext uri="{D42A27DB-BD31-4B8C-83A1-F6EECF244321}">
                <p14:modId xmlns:p14="http://schemas.microsoft.com/office/powerpoint/2010/main" val="4243405445"/>
              </p:ext>
            </p:extLst>
          </p:nvPr>
        </p:nvGraphicFramePr>
        <p:xfrm>
          <a:off x="2024108" y="1776149"/>
          <a:ext cx="8546238" cy="2407920"/>
        </p:xfrm>
        <a:graphic>
          <a:graphicData uri="http://schemas.openxmlformats.org/drawingml/2006/table">
            <a:tbl>
              <a:tblPr firstRow="1" bandRow="1">
                <a:tableStyleId>{2D5ABB26-0587-4C30-8999-92F81FD0307C}</a:tableStyleId>
              </a:tblPr>
              <a:tblGrid>
                <a:gridCol w="6557640">
                  <a:extLst>
                    <a:ext uri="{9D8B030D-6E8A-4147-A177-3AD203B41FA5}">
                      <a16:colId xmlns:a16="http://schemas.microsoft.com/office/drawing/2014/main" xmlns="" val="1262802737"/>
                    </a:ext>
                  </a:extLst>
                </a:gridCol>
                <a:gridCol w="414868">
                  <a:extLst>
                    <a:ext uri="{9D8B030D-6E8A-4147-A177-3AD203B41FA5}">
                      <a16:colId xmlns:a16="http://schemas.microsoft.com/office/drawing/2014/main" xmlns="" val="1718787876"/>
                    </a:ext>
                  </a:extLst>
                </a:gridCol>
                <a:gridCol w="597186">
                  <a:extLst>
                    <a:ext uri="{9D8B030D-6E8A-4147-A177-3AD203B41FA5}">
                      <a16:colId xmlns:a16="http://schemas.microsoft.com/office/drawing/2014/main" xmlns="" val="1651952794"/>
                    </a:ext>
                  </a:extLst>
                </a:gridCol>
                <a:gridCol w="976544">
                  <a:extLst>
                    <a:ext uri="{9D8B030D-6E8A-4147-A177-3AD203B41FA5}">
                      <a16:colId xmlns:a16="http://schemas.microsoft.com/office/drawing/2014/main" xmlns="" val="1611071761"/>
                    </a:ext>
                  </a:extLst>
                </a:gridCol>
              </a:tblGrid>
              <a:tr h="248472">
                <a:tc>
                  <a:txBody>
                    <a:bodyPr/>
                    <a:lstStyle/>
                    <a:p>
                      <a:pPr marL="285750" indent="-285750">
                        <a:buFont typeface="Arial" panose="020B0604020202020204" pitchFamily="34" charset="0"/>
                        <a:buChar char="•"/>
                      </a:pPr>
                      <a:endParaRPr lang="lv-LV" sz="1600" baseline="0" dirty="0"/>
                    </a:p>
                  </a:txBody>
                  <a:tcPr/>
                </a:tc>
                <a:tc gridSpan="2">
                  <a:txBody>
                    <a:bodyPr/>
                    <a:lstStyle/>
                    <a:p>
                      <a:pPr marL="0" indent="0">
                        <a:buFont typeface="Arial" panose="020B0604020202020204" pitchFamily="34" charset="0"/>
                        <a:buNone/>
                      </a:pPr>
                      <a:r>
                        <a:rPr lang="lv-LV" sz="1600" baseline="0" dirty="0"/>
                        <a:t>Pārējā</a:t>
                      </a:r>
                    </a:p>
                  </a:txBody>
                  <a:tcPr/>
                </a:tc>
                <a:tc hMerge="1">
                  <a:txBody>
                    <a:bodyPr/>
                    <a:lstStyle/>
                    <a:p>
                      <a:endParaRPr lang="lv-LV"/>
                    </a:p>
                  </a:txBody>
                  <a:tcPr/>
                </a:tc>
                <a:tc>
                  <a:txBody>
                    <a:bodyPr/>
                    <a:lstStyle/>
                    <a:p>
                      <a:pPr marL="0" indent="0">
                        <a:buFont typeface="Arial" panose="020B0604020202020204" pitchFamily="34" charset="0"/>
                        <a:buNone/>
                      </a:pPr>
                      <a:r>
                        <a:rPr lang="lv-LV" sz="1600" baseline="0" dirty="0"/>
                        <a:t>ĪJT, RŪO</a:t>
                      </a:r>
                    </a:p>
                  </a:txBody>
                  <a:tcPr/>
                </a:tc>
                <a:extLst>
                  <a:ext uri="{0D108BD9-81ED-4DB2-BD59-A6C34878D82A}">
                    <a16:rowId xmlns:a16="http://schemas.microsoft.com/office/drawing/2014/main" xmlns="" val="335891573"/>
                  </a:ext>
                </a:extLst>
              </a:tr>
              <a:tr h="248472">
                <a:tc>
                  <a:txBody>
                    <a:bodyPr/>
                    <a:lstStyle/>
                    <a:p>
                      <a:pPr marL="285750" indent="-285750">
                        <a:buFont typeface="Arial" panose="020B0604020202020204" pitchFamily="34" charset="0"/>
                        <a:buChar char="•"/>
                      </a:pPr>
                      <a:r>
                        <a:rPr lang="lv-LV" sz="1600" baseline="0" dirty="0"/>
                        <a:t>4 m platas laukmales, lielus zemes nogabalu ar vienu kultūraugu sadalošās joslas, josla starp bioloģiski un konvencionāli apsaimniekotu lauku</a:t>
                      </a:r>
                    </a:p>
                  </a:txBody>
                  <a:tcPr/>
                </a:tc>
                <a:tc gridSpan="2">
                  <a:txBody>
                    <a:bodyPr/>
                    <a:lstStyle/>
                    <a:p>
                      <a:pPr marL="0" indent="0">
                        <a:buFont typeface="Arial" panose="020B0604020202020204" pitchFamily="34" charset="0"/>
                        <a:buNone/>
                      </a:pPr>
                      <a:r>
                        <a:rPr lang="lv-LV" sz="1600" baseline="0" dirty="0" err="1">
                          <a:solidFill>
                            <a:srgbClr val="FF0000"/>
                          </a:solidFill>
                          <a:highlight>
                            <a:srgbClr val="FFFF00"/>
                          </a:highlight>
                        </a:rPr>
                        <a:t>xx</a:t>
                      </a:r>
                      <a:r>
                        <a:rPr lang="lv-LV" sz="1600" baseline="0" dirty="0"/>
                        <a:t> €/km</a:t>
                      </a:r>
                    </a:p>
                  </a:txBody>
                  <a:tcPr/>
                </a:tc>
                <a:tc hMerge="1">
                  <a:txBody>
                    <a:bodyPr/>
                    <a:lstStyle/>
                    <a:p>
                      <a:r>
                        <a:rPr lang="lv-LV" sz="1600" baseline="0" dirty="0"/>
                        <a:t>350 €/km</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600" baseline="0" dirty="0" err="1">
                          <a:solidFill>
                            <a:srgbClr val="FF0000"/>
                          </a:solidFill>
                          <a:highlight>
                            <a:srgbClr val="FFFF00"/>
                          </a:highlight>
                        </a:rPr>
                        <a:t>xx</a:t>
                      </a:r>
                      <a:r>
                        <a:rPr lang="lv-LV" sz="1600" baseline="0" dirty="0"/>
                        <a:t> €/km</a:t>
                      </a:r>
                    </a:p>
                    <a:p>
                      <a:pPr marL="0" indent="0">
                        <a:buFont typeface="Arial" panose="020B0604020202020204" pitchFamily="34" charset="0"/>
                        <a:buNone/>
                      </a:pPr>
                      <a:endParaRPr lang="lv-LV" sz="1600" baseline="0" dirty="0"/>
                    </a:p>
                  </a:txBody>
                  <a:tcPr/>
                </a:tc>
                <a:extLst>
                  <a:ext uri="{0D108BD9-81ED-4DB2-BD59-A6C34878D82A}">
                    <a16:rowId xmlns:a16="http://schemas.microsoft.com/office/drawing/2014/main" xmlns="" val="2583236780"/>
                  </a:ext>
                </a:extLst>
              </a:tr>
              <a:tr h="24847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600" baseline="0" dirty="0"/>
                        <a:t>8 m plata buferjosla gar ŪSIK</a:t>
                      </a:r>
                    </a:p>
                    <a:p>
                      <a:pPr marL="285750" indent="-285750">
                        <a:buFont typeface="Arial" panose="020B0604020202020204" pitchFamily="34" charset="0"/>
                        <a:buChar char="•"/>
                      </a:pPr>
                      <a:r>
                        <a:rPr lang="lv-LV" sz="1600" baseline="0" dirty="0"/>
                        <a:t>Joslu klāj zālājs, nektāraugi, savvaļas augi</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600" baseline="0" dirty="0" err="1">
                          <a:solidFill>
                            <a:srgbClr val="FF0000"/>
                          </a:solidFill>
                          <a:highlight>
                            <a:srgbClr val="FFFF00"/>
                          </a:highlight>
                        </a:rPr>
                        <a:t>Xx</a:t>
                      </a:r>
                      <a:r>
                        <a:rPr lang="lv-LV" sz="1600" baseline="0" dirty="0">
                          <a:solidFill>
                            <a:srgbClr val="FF0000"/>
                          </a:solidFill>
                          <a:highlight>
                            <a:srgbClr val="FFFF00"/>
                          </a:highlight>
                        </a:rPr>
                        <a:t> </a:t>
                      </a:r>
                      <a:r>
                        <a:rPr lang="lv-LV" sz="1600" baseline="0" dirty="0"/>
                        <a:t>€/km</a:t>
                      </a:r>
                    </a:p>
                    <a:p>
                      <a:pPr marL="0" indent="0">
                        <a:buFont typeface="Arial" panose="020B0604020202020204" pitchFamily="34" charset="0"/>
                        <a:buNone/>
                      </a:pPr>
                      <a:endParaRPr lang="lv-LV" sz="1600" baseline="0" dirty="0"/>
                    </a:p>
                  </a:txBody>
                  <a:tcPr/>
                </a:tc>
                <a:tc hMerge="1">
                  <a:txBody>
                    <a:bodyPr/>
                    <a:lstStyle/>
                    <a:p>
                      <a:endParaRPr lang="lv-LV"/>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600" baseline="0" dirty="0" err="1">
                          <a:solidFill>
                            <a:srgbClr val="FF0000"/>
                          </a:solidFill>
                          <a:highlight>
                            <a:srgbClr val="FFFF00"/>
                          </a:highlight>
                        </a:rPr>
                        <a:t>xx</a:t>
                      </a:r>
                      <a:r>
                        <a:rPr lang="lv-LV" sz="1600" baseline="0" dirty="0">
                          <a:solidFill>
                            <a:srgbClr val="FF0000"/>
                          </a:solidFill>
                          <a:highlight>
                            <a:srgbClr val="FFFF00"/>
                          </a:highlight>
                        </a:rPr>
                        <a:t> </a:t>
                      </a:r>
                      <a:r>
                        <a:rPr lang="lv-LV" sz="1600" baseline="0" dirty="0"/>
                        <a:t>€/km</a:t>
                      </a:r>
                    </a:p>
                    <a:p>
                      <a:pPr marL="0" indent="0">
                        <a:buFont typeface="Arial" panose="020B0604020202020204" pitchFamily="34" charset="0"/>
                        <a:buNone/>
                      </a:pPr>
                      <a:endParaRPr lang="lv-LV" sz="1600" baseline="0" dirty="0"/>
                    </a:p>
                  </a:txBody>
                  <a:tcPr/>
                </a:tc>
                <a:extLst>
                  <a:ext uri="{0D108BD9-81ED-4DB2-BD59-A6C34878D82A}">
                    <a16:rowId xmlns:a16="http://schemas.microsoft.com/office/drawing/2014/main" xmlns="" val="20927901"/>
                  </a:ext>
                </a:extLst>
              </a:tr>
              <a:tr h="248472">
                <a:tc>
                  <a:txBody>
                    <a:bodyPr/>
                    <a:lstStyle/>
                    <a:p>
                      <a:pPr marL="285750" indent="-285750">
                        <a:buFont typeface="Arial" panose="020B0604020202020204" pitchFamily="34" charset="0"/>
                        <a:buChar char="•"/>
                      </a:pPr>
                      <a:r>
                        <a:rPr lang="lv-LV" sz="1600" baseline="0" dirty="0"/>
                        <a:t>Nelieto joslās AAL</a:t>
                      </a:r>
                    </a:p>
                  </a:txBody>
                  <a:tcPr/>
                </a:tc>
                <a:tc gridSpan="2">
                  <a:txBody>
                    <a:bodyPr/>
                    <a:lstStyle/>
                    <a:p>
                      <a:pPr marL="0" indent="0">
                        <a:buFont typeface="Arial" panose="020B0604020202020204" pitchFamily="34" charset="0"/>
                        <a:buNone/>
                      </a:pPr>
                      <a:endParaRPr lang="lv-LV" sz="1600" baseline="0" dirty="0"/>
                    </a:p>
                  </a:txBody>
                  <a:tcPr/>
                </a:tc>
                <a:tc hMerge="1">
                  <a:txBody>
                    <a:bodyPr/>
                    <a:lstStyle/>
                    <a:p>
                      <a:endParaRPr lang="lv-LV"/>
                    </a:p>
                  </a:txBody>
                  <a:tcPr/>
                </a:tc>
                <a:tc>
                  <a:txBody>
                    <a:bodyPr/>
                    <a:lstStyle/>
                    <a:p>
                      <a:pPr marL="0" indent="0">
                        <a:buFont typeface="Arial" panose="020B0604020202020204" pitchFamily="34" charset="0"/>
                        <a:buNone/>
                      </a:pPr>
                      <a:endParaRPr lang="lv-LV" sz="1600" baseline="0" dirty="0"/>
                    </a:p>
                  </a:txBody>
                  <a:tcPr/>
                </a:tc>
                <a:extLst>
                  <a:ext uri="{0D108BD9-81ED-4DB2-BD59-A6C34878D82A}">
                    <a16:rowId xmlns:a16="http://schemas.microsoft.com/office/drawing/2014/main" xmlns="" val="677155354"/>
                  </a:ext>
                </a:extLst>
              </a:tr>
              <a:tr h="248472">
                <a:tc gridSpan="2">
                  <a:txBody>
                    <a:bodyPr/>
                    <a:lstStyle/>
                    <a:p>
                      <a:pPr marL="285750" indent="-285750">
                        <a:buFont typeface="Arial" panose="020B0604020202020204" pitchFamily="34" charset="0"/>
                        <a:buChar char="•"/>
                      </a:pPr>
                      <a:r>
                        <a:rPr lang="lv-LV" sz="1600" baseline="0" dirty="0"/>
                        <a:t>Joslās nav koku, krūmu dzinumu</a:t>
                      </a:r>
                    </a:p>
                  </a:txBody>
                  <a:tcPr/>
                </a:tc>
                <a:tc hMerge="1">
                  <a:txBody>
                    <a:bodyPr/>
                    <a:lstStyle/>
                    <a:p>
                      <a:pPr marL="285750" indent="-285750">
                        <a:buFont typeface="Arial" panose="020B0604020202020204" pitchFamily="34" charset="0"/>
                        <a:buChar char="•"/>
                      </a:pPr>
                      <a:endParaRPr lang="lv-LV" sz="1600" baseline="0" dirty="0"/>
                    </a:p>
                  </a:txBody>
                  <a:tcPr/>
                </a:tc>
                <a:tc>
                  <a:txBody>
                    <a:bodyPr/>
                    <a:lstStyle/>
                    <a:p>
                      <a:endParaRPr lang="lv-LV" sz="1600" baseline="0" dirty="0"/>
                    </a:p>
                  </a:txBody>
                  <a:tcPr/>
                </a:tc>
                <a:tc>
                  <a:txBody>
                    <a:bodyPr/>
                    <a:lstStyle/>
                    <a:p>
                      <a:endParaRPr lang="lv-LV" sz="1600" baseline="0" dirty="0"/>
                    </a:p>
                  </a:txBody>
                  <a:tcPr/>
                </a:tc>
                <a:extLst>
                  <a:ext uri="{0D108BD9-81ED-4DB2-BD59-A6C34878D82A}">
                    <a16:rowId xmlns:a16="http://schemas.microsoft.com/office/drawing/2014/main" xmlns="" val="2730831440"/>
                  </a:ext>
                </a:extLst>
              </a:tr>
            </a:tbl>
          </a:graphicData>
        </a:graphic>
      </p:graphicFrame>
      <p:sp>
        <p:nvSpPr>
          <p:cNvPr id="12" name="TextBox 11">
            <a:extLst>
              <a:ext uri="{FF2B5EF4-FFF2-40B4-BE49-F238E27FC236}">
                <a16:creationId xmlns:a16="http://schemas.microsoft.com/office/drawing/2014/main" xmlns="" id="{F26D8C72-B5E0-4B83-BB01-295B71EC1857}"/>
              </a:ext>
            </a:extLst>
          </p:cNvPr>
          <p:cNvSpPr txBox="1"/>
          <p:nvPr/>
        </p:nvSpPr>
        <p:spPr>
          <a:xfrm>
            <a:off x="1632012" y="4388489"/>
            <a:ext cx="8858435" cy="400110"/>
          </a:xfrm>
          <a:prstGeom prst="rect">
            <a:avLst/>
          </a:prstGeom>
          <a:noFill/>
        </p:spPr>
        <p:txBody>
          <a:bodyPr wrap="square" rtlCol="0">
            <a:spAutoFit/>
          </a:bodyPr>
          <a:lstStyle/>
          <a:p>
            <a:r>
              <a:rPr lang="lv-LV" sz="2000" b="1" dirty="0"/>
              <a:t>6. Aramzemju platību apsaimniekošana izmantojot bioloģiskās l/s metodes</a:t>
            </a:r>
          </a:p>
        </p:txBody>
      </p:sp>
      <p:graphicFrame>
        <p:nvGraphicFramePr>
          <p:cNvPr id="17" name="Table 5">
            <a:extLst>
              <a:ext uri="{FF2B5EF4-FFF2-40B4-BE49-F238E27FC236}">
                <a16:creationId xmlns:a16="http://schemas.microsoft.com/office/drawing/2014/main" xmlns="" id="{ABDEEC2A-ABAE-480A-B9F4-0F60219AB5C7}"/>
              </a:ext>
            </a:extLst>
          </p:cNvPr>
          <p:cNvGraphicFramePr>
            <a:graphicFrameLocks noGrp="1"/>
          </p:cNvGraphicFramePr>
          <p:nvPr>
            <p:extLst>
              <p:ext uri="{D42A27DB-BD31-4B8C-83A1-F6EECF244321}">
                <p14:modId xmlns:p14="http://schemas.microsoft.com/office/powerpoint/2010/main" val="1712697307"/>
              </p:ext>
            </p:extLst>
          </p:nvPr>
        </p:nvGraphicFramePr>
        <p:xfrm>
          <a:off x="2026713" y="4840106"/>
          <a:ext cx="8286180" cy="1737360"/>
        </p:xfrm>
        <a:graphic>
          <a:graphicData uri="http://schemas.openxmlformats.org/drawingml/2006/table">
            <a:tbl>
              <a:tblPr firstRow="1" bandRow="1">
                <a:tableStyleId>{2D5ABB26-0587-4C30-8999-92F81FD0307C}</a:tableStyleId>
              </a:tblPr>
              <a:tblGrid>
                <a:gridCol w="6847998">
                  <a:extLst>
                    <a:ext uri="{9D8B030D-6E8A-4147-A177-3AD203B41FA5}">
                      <a16:colId xmlns:a16="http://schemas.microsoft.com/office/drawing/2014/main" xmlns="" val="1262802737"/>
                    </a:ext>
                  </a:extLst>
                </a:gridCol>
                <a:gridCol w="1438182">
                  <a:extLst>
                    <a:ext uri="{9D8B030D-6E8A-4147-A177-3AD203B41FA5}">
                      <a16:colId xmlns:a16="http://schemas.microsoft.com/office/drawing/2014/main" xmlns="" val="1651952794"/>
                    </a:ext>
                  </a:extLst>
                </a:gridCol>
              </a:tblGrid>
              <a:tr h="248472">
                <a:tc>
                  <a:txBody>
                    <a:bodyPr/>
                    <a:lstStyle/>
                    <a:p>
                      <a:pPr marL="285750" indent="-285750">
                        <a:buFont typeface="Arial" panose="020B0604020202020204" pitchFamily="34" charset="0"/>
                        <a:buChar char="•"/>
                      </a:pPr>
                      <a:r>
                        <a:rPr lang="lv-LV" sz="1600" baseline="0" dirty="0"/>
                        <a:t>Atbalstu piešķir par bioloģiski audzētu laukaugu, dārzeņu, kartupeļu, augļu un ogu platību</a:t>
                      </a:r>
                    </a:p>
                  </a:txBody>
                  <a:tcPr/>
                </a:tc>
                <a:tc>
                  <a:txBody>
                    <a:bodyPr/>
                    <a:lstStyle/>
                    <a:p>
                      <a:endParaRPr lang="lv-LV" sz="1600" baseline="0" dirty="0"/>
                    </a:p>
                  </a:txBody>
                  <a:tcPr/>
                </a:tc>
                <a:extLst>
                  <a:ext uri="{0D108BD9-81ED-4DB2-BD59-A6C34878D82A}">
                    <a16:rowId xmlns:a16="http://schemas.microsoft.com/office/drawing/2014/main" xmlns="" val="2583236780"/>
                  </a:ext>
                </a:extLst>
              </a:tr>
              <a:tr h="248472">
                <a:tc>
                  <a:txBody>
                    <a:bodyPr/>
                    <a:lstStyle/>
                    <a:p>
                      <a:pPr marL="285750" indent="-285750">
                        <a:buFont typeface="Arial" panose="020B0604020202020204" pitchFamily="34" charset="0"/>
                        <a:buChar char="•"/>
                      </a:pPr>
                      <a:r>
                        <a:rPr lang="lv-LV" sz="1600" baseline="0" dirty="0"/>
                        <a:t>Lauki atrodas īpaši jutīgajā teritorijā vai risku ūdens objektu sateces baseinu teritorijās</a:t>
                      </a:r>
                    </a:p>
                  </a:txBody>
                  <a:tcPr/>
                </a:tc>
                <a:tc>
                  <a:txBody>
                    <a:bodyPr/>
                    <a:lstStyle/>
                    <a:p>
                      <a:endParaRPr lang="lv-LV" sz="1600" baseline="0" dirty="0"/>
                    </a:p>
                  </a:txBody>
                  <a:tcPr/>
                </a:tc>
                <a:extLst>
                  <a:ext uri="{0D108BD9-81ED-4DB2-BD59-A6C34878D82A}">
                    <a16:rowId xmlns:a16="http://schemas.microsoft.com/office/drawing/2014/main" xmlns="" val="91746997"/>
                  </a:ext>
                </a:extLst>
              </a:tr>
              <a:tr h="248472">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600" baseline="0" dirty="0"/>
                        <a:t>Atbalstam piesaka vismaz 1 ha</a:t>
                      </a:r>
                    </a:p>
                    <a:p>
                      <a:pPr marL="285750" indent="-285750">
                        <a:buFont typeface="Arial" panose="020B0604020202020204" pitchFamily="34" charset="0"/>
                        <a:buChar char="•"/>
                      </a:pPr>
                      <a:r>
                        <a:rPr lang="lv-LV" sz="1600" baseline="0" dirty="0"/>
                        <a:t>Nevar saņemt «Bioloģiskās lauksaimniecības» intervences atbalstu </a:t>
                      </a:r>
                    </a:p>
                  </a:txBody>
                  <a:tcPr/>
                </a:tc>
                <a:tc>
                  <a:txBody>
                    <a:bodyPr/>
                    <a:lstStyle/>
                    <a:p>
                      <a:endParaRPr lang="lv-LV" sz="1600" baseline="0" dirty="0"/>
                    </a:p>
                  </a:txBody>
                  <a:tcPr/>
                </a:tc>
                <a:extLst>
                  <a:ext uri="{0D108BD9-81ED-4DB2-BD59-A6C34878D82A}">
                    <a16:rowId xmlns:a16="http://schemas.microsoft.com/office/drawing/2014/main" xmlns="" val="3581441036"/>
                  </a:ext>
                </a:extLst>
              </a:tr>
            </a:tbl>
          </a:graphicData>
        </a:graphic>
      </p:graphicFrame>
    </p:spTree>
    <p:extLst>
      <p:ext uri="{BB962C8B-B14F-4D97-AF65-F5344CB8AC3E}">
        <p14:creationId xmlns:p14="http://schemas.microsoft.com/office/powerpoint/2010/main" val="3011701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xmlns="" id="{D67FC949-423F-4BCE-AFA0-8D6BBF7BACB2}"/>
              </a:ext>
            </a:extLst>
          </p:cNvPr>
          <p:cNvSpPr txBox="1">
            <a:spLocks/>
          </p:cNvSpPr>
          <p:nvPr/>
        </p:nvSpPr>
        <p:spPr>
          <a:xfrm>
            <a:off x="3281680" y="0"/>
            <a:ext cx="7386320" cy="12622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a:t>Agrovide: </a:t>
            </a:r>
            <a:r>
              <a:rPr lang="lv-LV" sz="4000" b="1" dirty="0">
                <a:solidFill>
                  <a:srgbClr val="C00000"/>
                </a:solidFill>
              </a:rPr>
              <a:t>bioloģiskā lauksaimniecība</a:t>
            </a:r>
          </a:p>
        </p:txBody>
      </p:sp>
      <p:sp>
        <p:nvSpPr>
          <p:cNvPr id="7" name="Content Placeholder 2">
            <a:extLst>
              <a:ext uri="{FF2B5EF4-FFF2-40B4-BE49-F238E27FC236}">
                <a16:creationId xmlns:a16="http://schemas.microsoft.com/office/drawing/2014/main" xmlns="" id="{1AA6C245-80B5-4F15-8080-E4CC25AA0A85}"/>
              </a:ext>
            </a:extLst>
          </p:cNvPr>
          <p:cNvSpPr txBox="1">
            <a:spLocks/>
          </p:cNvSpPr>
          <p:nvPr/>
        </p:nvSpPr>
        <p:spPr>
          <a:xfrm>
            <a:off x="1826614" y="1310764"/>
            <a:ext cx="8702238" cy="53882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1800" b="1" dirty="0"/>
              <a:t>Atbalsta pretendents </a:t>
            </a:r>
            <a:r>
              <a:rPr lang="lv-LV" sz="1800" dirty="0"/>
              <a:t>– bioloģiskais lauksaimnieks (fiziska vai juridiska persona), kas veic lauksaimniecisko darbību</a:t>
            </a:r>
          </a:p>
          <a:p>
            <a:pPr marL="0" indent="0">
              <a:buNone/>
            </a:pPr>
            <a:endParaRPr lang="lv-LV" sz="1800" dirty="0"/>
          </a:p>
          <a:p>
            <a:pPr marL="0" indent="0">
              <a:buNone/>
            </a:pPr>
            <a:endParaRPr lang="lv-LV" sz="1800" dirty="0"/>
          </a:p>
          <a:p>
            <a:pPr marL="0" indent="0">
              <a:buNone/>
            </a:pPr>
            <a:endParaRPr lang="lv-LV" sz="1800" b="1" dirty="0"/>
          </a:p>
          <a:p>
            <a:pPr marL="0" indent="0">
              <a:spcBef>
                <a:spcPts val="1800"/>
              </a:spcBef>
              <a:buNone/>
            </a:pPr>
            <a:endParaRPr lang="lv-LV" sz="1800" b="1" dirty="0"/>
          </a:p>
          <a:p>
            <a:pPr marL="0" indent="0">
              <a:spcBef>
                <a:spcPts val="1800"/>
              </a:spcBef>
              <a:buNone/>
            </a:pPr>
            <a:r>
              <a:rPr lang="lv-LV" sz="1800" b="1" dirty="0"/>
              <a:t>Uzņemas 5 gadu saistības/nosacījumi </a:t>
            </a:r>
            <a:r>
              <a:rPr lang="lv-LV" sz="1800" dirty="0"/>
              <a:t>:</a:t>
            </a:r>
          </a:p>
          <a:p>
            <a:pPr marL="0" indent="0">
              <a:buNone/>
            </a:pPr>
            <a:r>
              <a:rPr lang="lv-LV" sz="1800" dirty="0"/>
              <a:t>- visa saimniecība bioloģiski sertificēta</a:t>
            </a:r>
          </a:p>
          <a:p>
            <a:pPr marL="0" indent="0">
              <a:buNone/>
            </a:pPr>
            <a:r>
              <a:rPr lang="lv-LV" sz="1800" dirty="0"/>
              <a:t>- ievēro MKN 485/2009  prasības</a:t>
            </a:r>
          </a:p>
          <a:p>
            <a:pPr marL="0" indent="0">
              <a:buNone/>
            </a:pPr>
            <a:r>
              <a:rPr lang="lv-LV" sz="1800" dirty="0"/>
              <a:t>- sertificēta sēkla graudaugiem – </a:t>
            </a:r>
            <a:r>
              <a:rPr lang="lv-LV" sz="1800" b="1" dirty="0"/>
              <a:t>5%</a:t>
            </a:r>
            <a:r>
              <a:rPr lang="lv-LV" sz="1800" dirty="0"/>
              <a:t> 1.gadā, </a:t>
            </a:r>
            <a:r>
              <a:rPr lang="lv-LV" sz="1800" b="1" dirty="0"/>
              <a:t>10%</a:t>
            </a:r>
            <a:r>
              <a:rPr lang="lv-LV" sz="1800" dirty="0"/>
              <a:t> 2.gadā; </a:t>
            </a:r>
            <a:r>
              <a:rPr lang="lv-LV" sz="1800" b="1" dirty="0"/>
              <a:t>15% </a:t>
            </a:r>
            <a:r>
              <a:rPr lang="lv-LV" sz="1800" dirty="0"/>
              <a:t>3.gadā</a:t>
            </a:r>
          </a:p>
          <a:p>
            <a:pPr marL="0" indent="0">
              <a:buNone/>
            </a:pPr>
            <a:r>
              <a:rPr lang="lv-LV" sz="1800" dirty="0"/>
              <a:t>- augšņu agroķīmiskās izpētes dati vai augšņu analīzes, sagatavots mēslošanas plāns</a:t>
            </a:r>
          </a:p>
          <a:p>
            <a:pPr>
              <a:buFontTx/>
              <a:buChar char="-"/>
            </a:pPr>
            <a:r>
              <a:rPr lang="lv-LV" sz="1800" dirty="0"/>
              <a:t>zālāju platībā nodrošina minimālo dzīvnieku blīvumu – </a:t>
            </a:r>
            <a:r>
              <a:rPr lang="lv-LV" sz="1800" b="1" dirty="0"/>
              <a:t>0,3 </a:t>
            </a:r>
            <a:r>
              <a:rPr lang="lv-LV" sz="1800" b="1" dirty="0" err="1"/>
              <a:t>LielV</a:t>
            </a:r>
            <a:r>
              <a:rPr lang="lv-LV" sz="1800" b="1" dirty="0"/>
              <a:t>/ha</a:t>
            </a:r>
            <a:r>
              <a:rPr lang="lv-LV" sz="1800" dirty="0"/>
              <a:t>, izņemot PPG kur ievāc ārstniecības augus (</a:t>
            </a:r>
            <a:r>
              <a:rPr lang="lv-LV" sz="1800" dirty="0" err="1"/>
              <a:t>max</a:t>
            </a:r>
            <a:r>
              <a:rPr lang="lv-LV" sz="1800" dirty="0"/>
              <a:t> 20 ha)</a:t>
            </a:r>
          </a:p>
          <a:p>
            <a:pPr>
              <a:buFontTx/>
              <a:buChar char="-"/>
            </a:pPr>
            <a:r>
              <a:rPr lang="lv-LV" sz="1800" dirty="0"/>
              <a:t>apgūst kursus 40 stundas vai 160 stundas, kas uzsāk saimniekošanu BL</a:t>
            </a:r>
          </a:p>
        </p:txBody>
      </p:sp>
      <p:graphicFrame>
        <p:nvGraphicFramePr>
          <p:cNvPr id="2" name="Table 1">
            <a:extLst>
              <a:ext uri="{FF2B5EF4-FFF2-40B4-BE49-F238E27FC236}">
                <a16:creationId xmlns:a16="http://schemas.microsoft.com/office/drawing/2014/main" xmlns="" id="{625AA4C1-5FD0-4A33-97A3-C34506C99940}"/>
              </a:ext>
            </a:extLst>
          </p:cNvPr>
          <p:cNvGraphicFramePr>
            <a:graphicFrameLocks noGrp="1"/>
          </p:cNvGraphicFramePr>
          <p:nvPr>
            <p:extLst>
              <p:ext uri="{D42A27DB-BD31-4B8C-83A1-F6EECF244321}">
                <p14:modId xmlns:p14="http://schemas.microsoft.com/office/powerpoint/2010/main" val="1275502792"/>
              </p:ext>
            </p:extLst>
          </p:nvPr>
        </p:nvGraphicFramePr>
        <p:xfrm>
          <a:off x="1940560" y="2023300"/>
          <a:ext cx="5034280" cy="1405700"/>
        </p:xfrm>
        <a:graphic>
          <a:graphicData uri="http://schemas.openxmlformats.org/drawingml/2006/table">
            <a:tbl>
              <a:tblPr firstRow="1" bandRow="1"/>
              <a:tblGrid>
                <a:gridCol w="3324225">
                  <a:extLst>
                    <a:ext uri="{9D8B030D-6E8A-4147-A177-3AD203B41FA5}">
                      <a16:colId xmlns:a16="http://schemas.microsoft.com/office/drawing/2014/main" xmlns="" val="2754421875"/>
                    </a:ext>
                  </a:extLst>
                </a:gridCol>
                <a:gridCol w="1710055">
                  <a:extLst>
                    <a:ext uri="{9D8B030D-6E8A-4147-A177-3AD203B41FA5}">
                      <a16:colId xmlns:a16="http://schemas.microsoft.com/office/drawing/2014/main" xmlns="" val="1923765090"/>
                    </a:ext>
                  </a:extLst>
                </a:gridCol>
              </a:tblGrid>
              <a:tr h="243840">
                <a:tc>
                  <a:txBody>
                    <a:bodyPr/>
                    <a:lstStyle/>
                    <a:p>
                      <a:pPr>
                        <a:lnSpc>
                          <a:spcPct val="107000"/>
                        </a:lnSpc>
                        <a:spcAft>
                          <a:spcPts val="0"/>
                        </a:spcAft>
                      </a:pPr>
                      <a:r>
                        <a:rPr lang="lv-LV" sz="1400" b="1" dirty="0">
                          <a:effectLst/>
                          <a:latin typeface="Calibri" panose="020F0502020204030204" pitchFamily="34" charset="0"/>
                          <a:ea typeface="Calibri" panose="020F0502020204030204" pitchFamily="34" charset="0"/>
                          <a:cs typeface="Times New Roman" panose="02020603050405020304" pitchFamily="18" charset="0"/>
                        </a:rPr>
                        <a:t>Kultūraugu veids</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E2F3"/>
                      </a:solidFill>
                      <a:prstDash val="solid"/>
                      <a:round/>
                      <a:headEnd type="none" w="med" len="med"/>
                      <a:tailEnd type="none" w="med" len="med"/>
                    </a:lnT>
                    <a:lnB w="12700" cap="flat" cmpd="sng" algn="ctr">
                      <a:solidFill>
                        <a:srgbClr val="D9E2F3"/>
                      </a:solidFill>
                      <a:prstDash val="solid"/>
                      <a:round/>
                      <a:headEnd type="none" w="med" len="med"/>
                      <a:tailEnd type="none" w="med" len="med"/>
                    </a:lnB>
                    <a:solidFill>
                      <a:srgbClr val="DEEBF7"/>
                    </a:solidFill>
                  </a:tcPr>
                </a:tc>
                <a:tc>
                  <a:txBody>
                    <a:bodyPr/>
                    <a:lstStyle/>
                    <a:p>
                      <a:pPr>
                        <a:lnSpc>
                          <a:spcPct val="107000"/>
                        </a:lnSpc>
                        <a:spcAft>
                          <a:spcPts val="0"/>
                        </a:spcAft>
                      </a:pPr>
                      <a:r>
                        <a:rPr lang="lv-LV"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Atbalsta likme EUR/ha</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E2F3"/>
                      </a:solidFill>
                      <a:prstDash val="solid"/>
                      <a:round/>
                      <a:headEnd type="none" w="med" len="med"/>
                      <a:tailEnd type="none" w="med" len="med"/>
                    </a:lnT>
                    <a:lnB w="12700" cap="flat" cmpd="sng" algn="ctr">
                      <a:solidFill>
                        <a:srgbClr val="D9E2F3"/>
                      </a:solidFill>
                      <a:prstDash val="solid"/>
                      <a:round/>
                      <a:headEnd type="none" w="med" len="med"/>
                      <a:tailEnd type="none" w="med" len="med"/>
                    </a:lnB>
                    <a:solidFill>
                      <a:srgbClr val="DEEBF7"/>
                    </a:solidFill>
                  </a:tcPr>
                </a:tc>
                <a:extLst>
                  <a:ext uri="{0D108BD9-81ED-4DB2-BD59-A6C34878D82A}">
                    <a16:rowId xmlns:a16="http://schemas.microsoft.com/office/drawing/2014/main" xmlns="" val="1978851140"/>
                  </a:ext>
                </a:extLst>
              </a:tr>
              <a:tr h="240665">
                <a:tc>
                  <a:txBody>
                    <a:bodyPr/>
                    <a:lstStyle/>
                    <a:p>
                      <a:pPr>
                        <a:lnSpc>
                          <a:spcPct val="107000"/>
                        </a:lnSpc>
                        <a:spcAft>
                          <a:spcPts val="0"/>
                        </a:spcAft>
                      </a:pPr>
                      <a:r>
                        <a:rPr lang="lv-LV" sz="1400">
                          <a:effectLst/>
                          <a:latin typeface="Calibri" panose="020F0502020204030204" pitchFamily="34" charset="0"/>
                          <a:ea typeface="Calibri" panose="020F0502020204030204" pitchFamily="34" charset="0"/>
                          <a:cs typeface="Times New Roman" panose="02020603050405020304" pitchFamily="18" charset="0"/>
                        </a:rPr>
                        <a:t>Laukaugi</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E2F3"/>
                      </a:solidFill>
                      <a:prstDash val="solid"/>
                      <a:round/>
                      <a:headEnd type="none" w="med" len="med"/>
                      <a:tailEnd type="none" w="med" len="med"/>
                    </a:lnT>
                    <a:lnB w="12700" cap="flat" cmpd="sng" algn="ctr">
                      <a:solidFill>
                        <a:srgbClr val="D9E2F3"/>
                      </a:solidFill>
                      <a:prstDash val="solid"/>
                      <a:round/>
                      <a:headEnd type="none" w="med" len="med"/>
                      <a:tailEnd type="none" w="med" len="med"/>
                    </a:lnB>
                  </a:tcPr>
                </a:tc>
                <a:tc>
                  <a:txBody>
                    <a:bodyPr/>
                    <a:lstStyle/>
                    <a:p>
                      <a:pPr>
                        <a:lnSpc>
                          <a:spcPct val="107000"/>
                        </a:lnSpc>
                        <a:spcAft>
                          <a:spcPts val="0"/>
                        </a:spcAft>
                      </a:pPr>
                      <a:r>
                        <a:rPr lang="lv-LV" sz="1400" dirty="0" err="1">
                          <a:effectLst/>
                          <a:latin typeface="Calibri" panose="020F0502020204030204" pitchFamily="34" charset="0"/>
                          <a:ea typeface="Calibri" panose="020F0502020204030204" pitchFamily="34" charset="0"/>
                          <a:cs typeface="Times New Roman" panose="02020603050405020304" pitchFamily="18" charset="0"/>
                        </a:rPr>
                        <a:t>xx</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E2F3"/>
                      </a:solidFill>
                      <a:prstDash val="solid"/>
                      <a:round/>
                      <a:headEnd type="none" w="med" len="med"/>
                      <a:tailEnd type="none" w="med" len="med"/>
                    </a:lnT>
                    <a:lnB w="12700" cap="flat" cmpd="sng" algn="ctr">
                      <a:solidFill>
                        <a:srgbClr val="D9E2F3"/>
                      </a:solidFill>
                      <a:prstDash val="solid"/>
                      <a:round/>
                      <a:headEnd type="none" w="med" len="med"/>
                      <a:tailEnd type="none" w="med" len="med"/>
                    </a:lnB>
                  </a:tcPr>
                </a:tc>
                <a:extLst>
                  <a:ext uri="{0D108BD9-81ED-4DB2-BD59-A6C34878D82A}">
                    <a16:rowId xmlns:a16="http://schemas.microsoft.com/office/drawing/2014/main" xmlns="" val="3552424331"/>
                  </a:ext>
                </a:extLst>
              </a:tr>
              <a:tr h="240665">
                <a:tc>
                  <a:txBody>
                    <a:bodyPr/>
                    <a:lstStyle/>
                    <a:p>
                      <a:pPr>
                        <a:lnSpc>
                          <a:spcPct val="107000"/>
                        </a:lnSpc>
                        <a:spcAft>
                          <a:spcPts val="0"/>
                        </a:spcAft>
                      </a:pPr>
                      <a:r>
                        <a:rPr lang="lv-LV" sz="1400">
                          <a:effectLst/>
                          <a:latin typeface="Calibri" panose="020F0502020204030204" pitchFamily="34" charset="0"/>
                          <a:ea typeface="Calibri" panose="020F0502020204030204" pitchFamily="34" charset="0"/>
                          <a:cs typeface="Times New Roman" panose="02020603050405020304" pitchFamily="18" charset="0"/>
                        </a:rPr>
                        <a:t>Dārzeņi, t.sk.kartupeļi, augļu koki un ogulāji </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lnL>
                      <a:noFill/>
                    </a:lnL>
                    <a:lnR>
                      <a:noFill/>
                    </a:lnR>
                    <a:lnT w="12700" cap="flat" cmpd="sng" algn="ctr">
                      <a:solidFill>
                        <a:srgbClr val="D9E2F3"/>
                      </a:solidFill>
                      <a:prstDash val="solid"/>
                      <a:round/>
                      <a:headEnd type="none" w="med" len="med"/>
                      <a:tailEnd type="none" w="med" len="med"/>
                    </a:lnT>
                    <a:lnB w="12700" cap="flat" cmpd="sng" algn="ctr">
                      <a:solidFill>
                        <a:srgbClr val="D9E2F3"/>
                      </a:solidFill>
                      <a:prstDash val="solid"/>
                      <a:round/>
                      <a:headEnd type="none" w="med" len="med"/>
                      <a:tailEnd type="none" w="med" len="med"/>
                    </a:lnB>
                  </a:tcPr>
                </a:tc>
                <a:tc>
                  <a:txBody>
                    <a:bodyPr/>
                    <a:lstStyle/>
                    <a:p>
                      <a:pPr>
                        <a:lnSpc>
                          <a:spcPct val="107000"/>
                        </a:lnSpc>
                        <a:spcAft>
                          <a:spcPts val="0"/>
                        </a:spcAft>
                      </a:pPr>
                      <a:r>
                        <a:rPr lang="lv-LV" sz="1400" dirty="0" err="1">
                          <a:effectLst/>
                          <a:latin typeface="Calibri" panose="020F0502020204030204" pitchFamily="34" charset="0"/>
                          <a:ea typeface="Calibri" panose="020F0502020204030204" pitchFamily="34" charset="0"/>
                          <a:cs typeface="Times New Roman" panose="02020603050405020304" pitchFamily="18" charset="0"/>
                        </a:rPr>
                        <a:t>xx</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lnL>
                      <a:noFill/>
                    </a:lnL>
                    <a:lnR>
                      <a:noFill/>
                    </a:lnR>
                    <a:lnT w="12700" cap="flat" cmpd="sng" algn="ctr">
                      <a:solidFill>
                        <a:srgbClr val="D9E2F3"/>
                      </a:solidFill>
                      <a:prstDash val="solid"/>
                      <a:round/>
                      <a:headEnd type="none" w="med" len="med"/>
                      <a:tailEnd type="none" w="med" len="med"/>
                    </a:lnT>
                    <a:lnB w="12700" cap="flat" cmpd="sng" algn="ctr">
                      <a:solidFill>
                        <a:srgbClr val="D9E2F3"/>
                      </a:solidFill>
                      <a:prstDash val="solid"/>
                      <a:round/>
                      <a:headEnd type="none" w="med" len="med"/>
                      <a:tailEnd type="none" w="med" len="med"/>
                    </a:lnB>
                  </a:tcPr>
                </a:tc>
                <a:extLst>
                  <a:ext uri="{0D108BD9-81ED-4DB2-BD59-A6C34878D82A}">
                    <a16:rowId xmlns:a16="http://schemas.microsoft.com/office/drawing/2014/main" xmlns="" val="4279553508"/>
                  </a:ext>
                </a:extLst>
              </a:tr>
              <a:tr h="240665">
                <a:tc>
                  <a:txBody>
                    <a:bodyPr/>
                    <a:lstStyle/>
                    <a:p>
                      <a:pPr>
                        <a:lnSpc>
                          <a:spcPct val="107000"/>
                        </a:lnSpc>
                        <a:spcAft>
                          <a:spcPts val="0"/>
                        </a:spcAft>
                      </a:pPr>
                      <a:r>
                        <a:rPr lang="lv-LV" sz="1400">
                          <a:effectLst/>
                          <a:latin typeface="Calibri" panose="020F0502020204030204" pitchFamily="34" charset="0"/>
                          <a:ea typeface="Calibri" panose="020F0502020204030204" pitchFamily="34" charset="0"/>
                          <a:cs typeface="Times New Roman" panose="02020603050405020304" pitchFamily="18" charset="0"/>
                        </a:rPr>
                        <a:t>Zālāji</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E2F3"/>
                      </a:solidFill>
                      <a:prstDash val="solid"/>
                      <a:round/>
                      <a:headEnd type="none" w="med" len="med"/>
                      <a:tailEnd type="none" w="med" len="med"/>
                    </a:lnT>
                    <a:lnB w="12700" cap="flat" cmpd="sng" algn="ctr">
                      <a:solidFill>
                        <a:srgbClr val="D9E2F3"/>
                      </a:solidFill>
                      <a:prstDash val="solid"/>
                      <a:round/>
                      <a:headEnd type="none" w="med" len="med"/>
                      <a:tailEnd type="none" w="med" len="med"/>
                    </a:lnB>
                  </a:tcPr>
                </a:tc>
                <a:tc>
                  <a:txBody>
                    <a:bodyPr/>
                    <a:lstStyle/>
                    <a:p>
                      <a:pPr>
                        <a:lnSpc>
                          <a:spcPct val="107000"/>
                        </a:lnSpc>
                        <a:spcAft>
                          <a:spcPts val="0"/>
                        </a:spcAft>
                      </a:pPr>
                      <a:r>
                        <a:rPr lang="lv-LV" sz="1400" dirty="0" err="1">
                          <a:effectLst/>
                          <a:latin typeface="Calibri" panose="020F0502020204030204" pitchFamily="34" charset="0"/>
                          <a:ea typeface="Calibri" panose="020F0502020204030204" pitchFamily="34" charset="0"/>
                          <a:cs typeface="Times New Roman" panose="02020603050405020304" pitchFamily="18" charset="0"/>
                        </a:rPr>
                        <a:t>xx</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E2F3"/>
                      </a:solidFill>
                      <a:prstDash val="solid"/>
                      <a:round/>
                      <a:headEnd type="none" w="med" len="med"/>
                      <a:tailEnd type="none" w="med" len="med"/>
                    </a:lnT>
                    <a:lnB w="12700" cap="flat" cmpd="sng" algn="ctr">
                      <a:solidFill>
                        <a:srgbClr val="D9E2F3"/>
                      </a:solidFill>
                      <a:prstDash val="solid"/>
                      <a:round/>
                      <a:headEnd type="none" w="med" len="med"/>
                      <a:tailEnd type="none" w="med" len="med"/>
                    </a:lnB>
                  </a:tcPr>
                </a:tc>
                <a:extLst>
                  <a:ext uri="{0D108BD9-81ED-4DB2-BD59-A6C34878D82A}">
                    <a16:rowId xmlns:a16="http://schemas.microsoft.com/office/drawing/2014/main" xmlns="" val="1859908903"/>
                  </a:ext>
                </a:extLst>
              </a:tr>
              <a:tr h="121920">
                <a:tc>
                  <a:txBody>
                    <a:bodyPr/>
                    <a:lstStyle/>
                    <a:p>
                      <a:pPr>
                        <a:lnSpc>
                          <a:spcPct val="107000"/>
                        </a:lnSpc>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Slaucamas govis (</a:t>
                      </a:r>
                      <a:r>
                        <a:rPr lang="lv-LV" sz="1400" dirty="0" err="1">
                          <a:effectLst/>
                          <a:latin typeface="Calibri" panose="020F0502020204030204" pitchFamily="34" charset="0"/>
                          <a:ea typeface="Calibri" panose="020F0502020204030204" pitchFamily="34" charset="0"/>
                          <a:cs typeface="Times New Roman" panose="02020603050405020304" pitchFamily="18" charset="0"/>
                        </a:rPr>
                        <a:t>LielV</a:t>
                      </a:r>
                      <a:r>
                        <a:rPr lang="lv-LV" sz="1400" dirty="0">
                          <a:effectLst/>
                          <a:latin typeface="Calibri" panose="020F0502020204030204" pitchFamily="34" charset="0"/>
                          <a:ea typeface="Calibri" panose="020F0502020204030204" pitchFamily="34" charset="0"/>
                          <a:cs typeface="Times New Roman" panose="02020603050405020304" pitchFamily="18" charset="0"/>
                        </a:rPr>
                        <a:t>) </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E2F3"/>
                      </a:solidFill>
                      <a:prstDash val="solid"/>
                      <a:round/>
                      <a:headEnd type="none" w="med" len="med"/>
                      <a:tailEnd type="none" w="med" len="med"/>
                    </a:lnT>
                    <a:lnB w="12700" cap="flat" cmpd="sng" algn="ctr">
                      <a:solidFill>
                        <a:srgbClr val="D9E2F3"/>
                      </a:solidFill>
                      <a:prstDash val="solid"/>
                      <a:round/>
                      <a:headEnd type="none" w="med" len="med"/>
                      <a:tailEnd type="none" w="med" len="med"/>
                    </a:lnB>
                  </a:tcPr>
                </a:tc>
                <a:tc>
                  <a:txBody>
                    <a:bodyPr/>
                    <a:lstStyle/>
                    <a:p>
                      <a:pPr>
                        <a:lnSpc>
                          <a:spcPct val="107000"/>
                        </a:lnSpc>
                        <a:spcAft>
                          <a:spcPts val="0"/>
                        </a:spcAft>
                      </a:pPr>
                      <a:r>
                        <a:rPr lang="lv-LV" sz="1400" dirty="0" err="1">
                          <a:effectLst/>
                          <a:latin typeface="Calibri" panose="020F0502020204030204" pitchFamily="34" charset="0"/>
                          <a:ea typeface="Calibri" panose="020F0502020204030204" pitchFamily="34" charset="0"/>
                          <a:cs typeface="Times New Roman" panose="02020603050405020304" pitchFamily="18" charset="0"/>
                        </a:rPr>
                        <a:t>xx</a:t>
                      </a:r>
                      <a:endParaRPr lang="lv-LV"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D9E2F3"/>
                      </a:solidFill>
                      <a:prstDash val="solid"/>
                      <a:round/>
                      <a:headEnd type="none" w="med" len="med"/>
                      <a:tailEnd type="none" w="med" len="med"/>
                    </a:lnT>
                    <a:lnB w="12700" cap="flat" cmpd="sng" algn="ctr">
                      <a:solidFill>
                        <a:srgbClr val="D9E2F3"/>
                      </a:solidFill>
                      <a:prstDash val="solid"/>
                      <a:round/>
                      <a:headEnd type="none" w="med" len="med"/>
                      <a:tailEnd type="none" w="med" len="med"/>
                    </a:lnB>
                  </a:tcPr>
                </a:tc>
                <a:extLst>
                  <a:ext uri="{0D108BD9-81ED-4DB2-BD59-A6C34878D82A}">
                    <a16:rowId xmlns:a16="http://schemas.microsoft.com/office/drawing/2014/main" xmlns="" val="2438211914"/>
                  </a:ext>
                </a:extLst>
              </a:tr>
            </a:tbl>
          </a:graphicData>
        </a:graphic>
      </p:graphicFrame>
    </p:spTree>
    <p:extLst>
      <p:ext uri="{BB962C8B-B14F-4D97-AF65-F5344CB8AC3E}">
        <p14:creationId xmlns:p14="http://schemas.microsoft.com/office/powerpoint/2010/main" val="7172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xmlns="" id="{D67FC949-423F-4BCE-AFA0-8D6BBF7BACB2}"/>
              </a:ext>
            </a:extLst>
          </p:cNvPr>
          <p:cNvSpPr txBox="1">
            <a:spLocks/>
          </p:cNvSpPr>
          <p:nvPr/>
        </p:nvSpPr>
        <p:spPr>
          <a:xfrm>
            <a:off x="3281680" y="0"/>
            <a:ext cx="7386320" cy="126227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a:t>Agrovide: </a:t>
            </a:r>
            <a:r>
              <a:rPr lang="lv-LV" sz="4000" b="1" dirty="0">
                <a:solidFill>
                  <a:srgbClr val="C00000"/>
                </a:solidFill>
              </a:rPr>
              <a:t>biškopības</a:t>
            </a:r>
            <a:r>
              <a:rPr lang="lv-LV" sz="4000" b="1" dirty="0"/>
              <a:t> vienību apsaimniekošana apputeksnēšanas vajadzībām</a:t>
            </a:r>
            <a:endParaRPr lang="lv-LV" sz="4000" b="1" dirty="0">
              <a:solidFill>
                <a:srgbClr val="C00000"/>
              </a:solidFill>
            </a:endParaRPr>
          </a:p>
        </p:txBody>
      </p:sp>
      <p:sp>
        <p:nvSpPr>
          <p:cNvPr id="3" name="Rectangle 2">
            <a:extLst>
              <a:ext uri="{FF2B5EF4-FFF2-40B4-BE49-F238E27FC236}">
                <a16:creationId xmlns:a16="http://schemas.microsoft.com/office/drawing/2014/main" xmlns="" id="{BFC84B83-588B-4C39-A22A-00FBA148011B}"/>
              </a:ext>
            </a:extLst>
          </p:cNvPr>
          <p:cNvSpPr/>
          <p:nvPr/>
        </p:nvSpPr>
        <p:spPr>
          <a:xfrm>
            <a:off x="1742661" y="1598691"/>
            <a:ext cx="8706678" cy="4462760"/>
          </a:xfrm>
          <a:prstGeom prst="rect">
            <a:avLst/>
          </a:prstGeom>
        </p:spPr>
        <p:txBody>
          <a:bodyPr wrap="square">
            <a:spAutoFit/>
          </a:bodyPr>
          <a:lstStyle/>
          <a:p>
            <a:r>
              <a:rPr lang="lv-LV" sz="2000" b="1" dirty="0"/>
              <a:t>Mērķis </a:t>
            </a:r>
            <a:r>
              <a:rPr lang="lv-LV" sz="2000" dirty="0"/>
              <a:t>– 80 000 saimes, t.sk. 25 000 bioloģiskās un 55 000 </a:t>
            </a:r>
            <a:r>
              <a:rPr lang="lv-LV" sz="2000" dirty="0" err="1"/>
              <a:t>konv</a:t>
            </a:r>
            <a:r>
              <a:rPr lang="lv-LV" sz="2000" dirty="0"/>
              <a:t>. bišu saimes</a:t>
            </a:r>
          </a:p>
          <a:p>
            <a:endParaRPr lang="lv-LV" sz="2000" b="1" dirty="0"/>
          </a:p>
          <a:p>
            <a:r>
              <a:rPr lang="lv-LV" sz="2000" b="1" dirty="0"/>
              <a:t>Atbalsta pretendents </a:t>
            </a:r>
            <a:r>
              <a:rPr lang="lv-LV" sz="2000" dirty="0"/>
              <a:t>– lauksaimnieks, t.sk. bioloģiskais lauksaimnieks, (fiziska vai juridiska persona), kas veic lauksaimniecisko darbību</a:t>
            </a:r>
          </a:p>
          <a:p>
            <a:r>
              <a:rPr lang="lv-LV" sz="2000" b="1" dirty="0"/>
              <a:t>Atbalsta likme</a:t>
            </a:r>
          </a:p>
          <a:p>
            <a:endParaRPr lang="lv-LV" sz="2000" b="1" dirty="0"/>
          </a:p>
          <a:p>
            <a:endParaRPr lang="lv-LV" sz="2000" b="1" dirty="0"/>
          </a:p>
          <a:p>
            <a:endParaRPr lang="lv-LV" sz="2000" b="1" dirty="0"/>
          </a:p>
          <a:p>
            <a:endParaRPr lang="lv-LV" sz="2400" b="1" dirty="0"/>
          </a:p>
          <a:p>
            <a:r>
              <a:rPr lang="lv-LV" sz="2000" b="1" dirty="0"/>
              <a:t>Uzņemas 5 gadu saistības/nosacījumi </a:t>
            </a:r>
            <a:r>
              <a:rPr lang="lv-LV" sz="2000" dirty="0"/>
              <a:t>:</a:t>
            </a:r>
          </a:p>
          <a:p>
            <a:r>
              <a:rPr lang="lv-LV" sz="2000" dirty="0"/>
              <a:t>- atbalstam piesaka vismaz 20 </a:t>
            </a:r>
            <a:r>
              <a:rPr lang="lv-LV" sz="2000" dirty="0" err="1"/>
              <a:t>bio</a:t>
            </a:r>
            <a:r>
              <a:rPr lang="lv-LV" sz="2000" dirty="0"/>
              <a:t> saimes vai vismaz 30 </a:t>
            </a:r>
            <a:r>
              <a:rPr lang="lv-LV" sz="2000" dirty="0" err="1"/>
              <a:t>konv.saimes</a:t>
            </a:r>
            <a:endParaRPr lang="lv-LV" sz="2000" dirty="0"/>
          </a:p>
          <a:p>
            <a:r>
              <a:rPr lang="lv-LV" sz="2000" dirty="0"/>
              <a:t>- vismaz 1 ha platībā audzē nektāraugus, augļu kokus vai ogulājus vai vismaz 5 ha platībā PPG/meži vai ir noslēgts līgums ar īpašnieku</a:t>
            </a:r>
          </a:p>
          <a:p>
            <a:r>
              <a:rPr lang="lv-LV" sz="2000" dirty="0"/>
              <a:t>- apgūst kursus 40 stundas </a:t>
            </a:r>
          </a:p>
        </p:txBody>
      </p:sp>
      <p:graphicFrame>
        <p:nvGraphicFramePr>
          <p:cNvPr id="6" name="Table 5">
            <a:extLst>
              <a:ext uri="{FF2B5EF4-FFF2-40B4-BE49-F238E27FC236}">
                <a16:creationId xmlns:a16="http://schemas.microsoft.com/office/drawing/2014/main" xmlns="" id="{FDEA46CA-94A2-406E-8481-C03B92E4AFFE}"/>
              </a:ext>
            </a:extLst>
          </p:cNvPr>
          <p:cNvGraphicFramePr>
            <a:graphicFrameLocks noGrp="1"/>
          </p:cNvGraphicFramePr>
          <p:nvPr>
            <p:extLst>
              <p:ext uri="{D42A27DB-BD31-4B8C-83A1-F6EECF244321}">
                <p14:modId xmlns:p14="http://schemas.microsoft.com/office/powerpoint/2010/main" val="4134191289"/>
              </p:ext>
            </p:extLst>
          </p:nvPr>
        </p:nvGraphicFramePr>
        <p:xfrm>
          <a:off x="1851991" y="3328762"/>
          <a:ext cx="5903845" cy="1164665"/>
        </p:xfrm>
        <a:graphic>
          <a:graphicData uri="http://schemas.openxmlformats.org/drawingml/2006/table">
            <a:tbl>
              <a:tblPr firstRow="1" firstCol="1" bandRow="1"/>
              <a:tblGrid>
                <a:gridCol w="2870480">
                  <a:extLst>
                    <a:ext uri="{9D8B030D-6E8A-4147-A177-3AD203B41FA5}">
                      <a16:colId xmlns:a16="http://schemas.microsoft.com/office/drawing/2014/main" xmlns="" val="1839300517"/>
                    </a:ext>
                  </a:extLst>
                </a:gridCol>
                <a:gridCol w="3033365">
                  <a:extLst>
                    <a:ext uri="{9D8B030D-6E8A-4147-A177-3AD203B41FA5}">
                      <a16:colId xmlns:a16="http://schemas.microsoft.com/office/drawing/2014/main" xmlns="" val="1592917242"/>
                    </a:ext>
                  </a:extLst>
                </a:gridCol>
              </a:tblGrid>
              <a:tr h="387627">
                <a:tc>
                  <a:txBody>
                    <a:bodyPr/>
                    <a:lstStyle/>
                    <a:p>
                      <a:pPr>
                        <a:lnSpc>
                          <a:spcPct val="107000"/>
                        </a:lnSpc>
                        <a:spcAft>
                          <a:spcPts val="800"/>
                        </a:spcAft>
                      </a:pPr>
                      <a:r>
                        <a:rPr lang="lv-LV" sz="1800" b="1" dirty="0">
                          <a:effectLst/>
                          <a:latin typeface="Calibri" panose="020F0502020204030204" pitchFamily="34" charset="0"/>
                          <a:ea typeface="Calibri" panose="020F0502020204030204" pitchFamily="34" charset="0"/>
                          <a:cs typeface="Times New Roman" panose="02020603050405020304" pitchFamily="18" charset="0"/>
                        </a:rPr>
                        <a:t>Saime</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9E2F3"/>
                    </a:solidFill>
                  </a:tcPr>
                </a:tc>
                <a:tc>
                  <a:txBody>
                    <a:bodyPr/>
                    <a:lstStyle/>
                    <a:p>
                      <a:pPr>
                        <a:lnSpc>
                          <a:spcPct val="107000"/>
                        </a:lnSpc>
                        <a:spcAft>
                          <a:spcPts val="800"/>
                        </a:spcAft>
                      </a:pPr>
                      <a:r>
                        <a:rPr lang="lv-LV"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Atbalsta apjoms EUR/saime</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9E2F3"/>
                    </a:solidFill>
                  </a:tcPr>
                </a:tc>
                <a:extLst>
                  <a:ext uri="{0D108BD9-81ED-4DB2-BD59-A6C34878D82A}">
                    <a16:rowId xmlns:a16="http://schemas.microsoft.com/office/drawing/2014/main" xmlns="" val="3053371960"/>
                  </a:ext>
                </a:extLst>
              </a:tr>
              <a:tr h="388519">
                <a:tc>
                  <a:txBody>
                    <a:bodyPr/>
                    <a:lstStyle/>
                    <a:p>
                      <a:pPr>
                        <a:lnSpc>
                          <a:spcPct val="107000"/>
                        </a:lnSpc>
                        <a:spcAft>
                          <a:spcPts val="800"/>
                        </a:spcAft>
                      </a:pPr>
                      <a:r>
                        <a:rPr lang="lv-LV" sz="1600" b="1">
                          <a:effectLst/>
                          <a:latin typeface="Calibri" panose="020F0502020204030204" pitchFamily="34" charset="0"/>
                          <a:ea typeface="Calibri" panose="020F0502020204030204" pitchFamily="34" charset="0"/>
                          <a:cs typeface="Times New Roman" panose="02020603050405020304" pitchFamily="18" charset="0"/>
                        </a:rPr>
                        <a:t>Bioloģiskā</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07000"/>
                        </a:lnSpc>
                        <a:spcAft>
                          <a:spcPts val="800"/>
                        </a:spcAft>
                      </a:pP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xmlns="" val="4012506387"/>
                  </a:ext>
                </a:extLst>
              </a:tr>
              <a:tr h="388519">
                <a:tc>
                  <a:txBody>
                    <a:bodyPr/>
                    <a:lstStyle/>
                    <a:p>
                      <a:pPr>
                        <a:lnSpc>
                          <a:spcPct val="107000"/>
                        </a:lnSpc>
                        <a:spcAft>
                          <a:spcPts val="800"/>
                        </a:spcAft>
                      </a:pPr>
                      <a:r>
                        <a:rPr lang="lv-LV" sz="1600" b="1">
                          <a:effectLst/>
                          <a:latin typeface="Calibri" panose="020F0502020204030204" pitchFamily="34" charset="0"/>
                          <a:ea typeface="Calibri" panose="020F0502020204030204" pitchFamily="34" charset="0"/>
                          <a:cs typeface="Times New Roman" panose="02020603050405020304" pitchFamily="18" charset="0"/>
                        </a:rPr>
                        <a:t>Konvencionālā</a:t>
                      </a:r>
                      <a:endParaRPr lang="lv-LV"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nSpc>
                          <a:spcPct val="107000"/>
                        </a:lnSpc>
                        <a:spcAft>
                          <a:spcPts val="800"/>
                        </a:spcAft>
                      </a:pP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xmlns="" val="2005643146"/>
                  </a:ext>
                </a:extLst>
              </a:tr>
            </a:tbl>
          </a:graphicData>
        </a:graphic>
      </p:graphicFrame>
    </p:spTree>
    <p:extLst>
      <p:ext uri="{BB962C8B-B14F-4D97-AF65-F5344CB8AC3E}">
        <p14:creationId xmlns:p14="http://schemas.microsoft.com/office/powerpoint/2010/main" val="3073247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0DFD0C3E-77F3-4536-88F4-3B6E4D51DF30}"/>
              </a:ext>
            </a:extLst>
          </p:cNvPr>
          <p:cNvSpPr>
            <a:spLocks noGrp="1"/>
          </p:cNvSpPr>
          <p:nvPr>
            <p:ph type="title"/>
          </p:nvPr>
        </p:nvSpPr>
        <p:spPr>
          <a:xfrm>
            <a:off x="1135912" y="1885581"/>
            <a:ext cx="10515600" cy="1325563"/>
          </a:xfrm>
        </p:spPr>
        <p:txBody>
          <a:bodyPr/>
          <a:lstStyle/>
          <a:p>
            <a:pPr algn="ctr"/>
            <a:r>
              <a:rPr lang="lv-LV" dirty="0"/>
              <a:t>…. </a:t>
            </a:r>
            <a:r>
              <a:rPr lang="lv-LV" i="1" dirty="0"/>
              <a:t>Vēl īss ieskats 3 slaidos</a:t>
            </a:r>
            <a:br>
              <a:rPr lang="lv-LV" i="1" dirty="0"/>
            </a:br>
            <a:r>
              <a:rPr lang="lv-LV" i="1" dirty="0"/>
              <a:t>par BIO regulas izmaiņām no 2022…</a:t>
            </a:r>
          </a:p>
        </p:txBody>
      </p:sp>
      <p:sp>
        <p:nvSpPr>
          <p:cNvPr id="3" name="Bultiņa: uz leju 2">
            <a:extLst>
              <a:ext uri="{FF2B5EF4-FFF2-40B4-BE49-F238E27FC236}">
                <a16:creationId xmlns:a16="http://schemas.microsoft.com/office/drawing/2014/main" xmlns="" id="{AB909553-9C54-4983-99DB-38221FEC78C8}"/>
              </a:ext>
            </a:extLst>
          </p:cNvPr>
          <p:cNvSpPr/>
          <p:nvPr/>
        </p:nvSpPr>
        <p:spPr>
          <a:xfrm>
            <a:off x="3912781" y="3211144"/>
            <a:ext cx="4199861" cy="1584140"/>
          </a:xfrm>
          <a:prstGeom prst="downArrow">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449831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A9D80C0A-CC25-4EDA-B8EA-C61E34F6EE03}"/>
              </a:ext>
            </a:extLst>
          </p:cNvPr>
          <p:cNvSpPr>
            <a:spLocks noGrp="1"/>
          </p:cNvSpPr>
          <p:nvPr>
            <p:ph type="title"/>
          </p:nvPr>
        </p:nvSpPr>
        <p:spPr/>
        <p:txBody>
          <a:bodyPr>
            <a:normAutofit fontScale="90000"/>
          </a:bodyPr>
          <a:lstStyle/>
          <a:p>
            <a:pPr algn="ctr"/>
            <a:r>
              <a:rPr lang="lv-LV" dirty="0"/>
              <a:t>«PASKAIDROJUMA RAKSTS»</a:t>
            </a:r>
            <a:r>
              <a:rPr lang="lv-LV" u="sng" dirty="0"/>
              <a:t/>
            </a:r>
            <a:br>
              <a:rPr lang="lv-LV" u="sng" dirty="0"/>
            </a:br>
            <a:r>
              <a:rPr lang="lv-LV" dirty="0"/>
              <a:t>Eiropas Parlamenta un Padomes regulai </a:t>
            </a:r>
            <a:r>
              <a:rPr lang="lv-LV" u="sng" dirty="0"/>
              <a:t/>
            </a:r>
            <a:br>
              <a:rPr lang="lv-LV" u="sng" dirty="0"/>
            </a:br>
            <a:endParaRPr lang="lv-LV" dirty="0"/>
          </a:p>
        </p:txBody>
      </p:sp>
      <p:sp>
        <p:nvSpPr>
          <p:cNvPr id="3" name="Satura vietturis 2">
            <a:extLst>
              <a:ext uri="{FF2B5EF4-FFF2-40B4-BE49-F238E27FC236}">
                <a16:creationId xmlns:a16="http://schemas.microsoft.com/office/drawing/2014/main" xmlns="" id="{E44C215B-A850-4EC3-812F-244D9059B13E}"/>
              </a:ext>
            </a:extLst>
          </p:cNvPr>
          <p:cNvSpPr>
            <a:spLocks noGrp="1"/>
          </p:cNvSpPr>
          <p:nvPr>
            <p:ph idx="1"/>
          </p:nvPr>
        </p:nvSpPr>
        <p:spPr>
          <a:xfrm>
            <a:off x="1158949" y="1752601"/>
            <a:ext cx="10423451" cy="4373573"/>
          </a:xfrm>
        </p:spPr>
        <p:txBody>
          <a:bodyPr/>
          <a:lstStyle/>
          <a:p>
            <a:r>
              <a:rPr lang="lv-LV" u="sng" dirty="0"/>
              <a:t>Priekšlikuma pamatojums un mērķi:</a:t>
            </a:r>
          </a:p>
          <a:p>
            <a:pPr algn="just"/>
            <a:r>
              <a:rPr lang="lv-LV" dirty="0"/>
              <a:t>Lai nodrošinātu netraucētu iekšējā tirgus darbību bioloģiskās ražošanas jomā, ar 2018. gada 30. maijā pieņemto Eiropas Parlamenta un Padomes Regulu (ES) 2018/848 ir izveidots jauns tiesiskais regulējums, kura </a:t>
            </a:r>
            <a:r>
              <a:rPr lang="lv-LV" i="1" dirty="0">
                <a:solidFill>
                  <a:srgbClr val="C00000"/>
                </a:solidFill>
              </a:rPr>
              <a:t>mērķis ir pilnveidot vispārēju lauku saimniecību pārvaldības un pārtikas ražošanas sistēmu</a:t>
            </a:r>
            <a:r>
              <a:rPr lang="lv-LV" i="1" dirty="0">
                <a:effectLst>
                  <a:outerShdw blurRad="38100" dist="38100" dir="2700000" algn="tl">
                    <a:srgbClr val="000000">
                      <a:alpha val="43137"/>
                    </a:srgbClr>
                  </a:outerShdw>
                </a:effectLst>
              </a:rPr>
              <a:t>, kurā apvienota vides rīcības un </a:t>
            </a:r>
            <a:r>
              <a:rPr lang="lv-LV" i="1" dirty="0" err="1">
                <a:effectLst>
                  <a:outerShdw blurRad="38100" dist="38100" dir="2700000" algn="tl">
                    <a:srgbClr val="000000">
                      <a:alpha val="43137"/>
                    </a:srgbClr>
                  </a:outerShdw>
                </a:effectLst>
              </a:rPr>
              <a:t>klimatrīcības</a:t>
            </a:r>
            <a:r>
              <a:rPr lang="lv-LV" i="1" dirty="0">
                <a:effectLst>
                  <a:outerShdw blurRad="38100" dist="38100" dir="2700000" algn="tl">
                    <a:srgbClr val="000000">
                      <a:alpha val="43137"/>
                    </a:srgbClr>
                  </a:outerShdw>
                </a:effectLst>
              </a:rPr>
              <a:t> paraugprakse, augsts biodaudzveidības līmenis, dabas resursu saglabāšana un augstu dzīvnieku labturības standartu un augstu ražošanas standartu piemērošana, kas sasaucas ar aizvien lielāka skaita patērētāju pieprasījumu pēc produktiem, kuru ražošanā izmantotas dabiskas vielas un procesi.</a:t>
            </a:r>
            <a:r>
              <a:rPr lang="lv-LV" dirty="0"/>
              <a:t> </a:t>
            </a:r>
          </a:p>
          <a:p>
            <a:pPr algn="just"/>
            <a:r>
              <a:rPr lang="lv-LV" dirty="0"/>
              <a:t>Bioloģiskajai ražošanai ir </a:t>
            </a:r>
            <a:r>
              <a:rPr lang="lv-LV" i="1" dirty="0">
                <a:effectLst>
                  <a:outerShdw blurRad="38100" dist="38100" dir="2700000" algn="tl">
                    <a:srgbClr val="000000">
                      <a:alpha val="43137"/>
                    </a:srgbClr>
                  </a:outerShdw>
                </a:effectLst>
              </a:rPr>
              <a:t>divējāda nozīme sabiedrībā</a:t>
            </a:r>
            <a:r>
              <a:rPr lang="lv-LV" dirty="0"/>
              <a:t> – no vienas puses, </a:t>
            </a:r>
            <a:r>
              <a:rPr lang="lv-LV" dirty="0">
                <a:solidFill>
                  <a:srgbClr val="C00000"/>
                </a:solidFill>
              </a:rPr>
              <a:t>tā</a:t>
            </a:r>
            <a:r>
              <a:rPr lang="lv-LV" dirty="0"/>
              <a:t> </a:t>
            </a:r>
            <a:r>
              <a:rPr lang="lv-LV" dirty="0">
                <a:solidFill>
                  <a:srgbClr val="C00000"/>
                </a:solidFill>
              </a:rPr>
              <a:t>nodrošina īpašu tirgu</a:t>
            </a:r>
            <a:r>
              <a:rPr lang="lv-LV" dirty="0"/>
              <a:t>, kas atbilst patērētāju pieprasījumam pēc bioloģiskajiem produktiem, un, no otras puses, </a:t>
            </a:r>
            <a:r>
              <a:rPr lang="lv-LV" dirty="0">
                <a:solidFill>
                  <a:srgbClr val="C00000"/>
                </a:solidFill>
              </a:rPr>
              <a:t>tā rada sabiedriskos labumus</a:t>
            </a:r>
            <a:r>
              <a:rPr lang="lv-LV" dirty="0"/>
              <a:t>, kas sekmē vides aizsardzību un dzīvnieku labturību, kā arī lauku attīstību.</a:t>
            </a:r>
          </a:p>
          <a:p>
            <a:pPr algn="just"/>
            <a:endParaRPr lang="lv-LV" dirty="0"/>
          </a:p>
        </p:txBody>
      </p:sp>
      <p:sp>
        <p:nvSpPr>
          <p:cNvPr id="4" name="Teksta vietturis 3">
            <a:extLst>
              <a:ext uri="{FF2B5EF4-FFF2-40B4-BE49-F238E27FC236}">
                <a16:creationId xmlns:a16="http://schemas.microsoft.com/office/drawing/2014/main" xmlns="" id="{A1B8D827-F255-4911-AB95-542E2CD62BF0}"/>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xmlns="" id="{62E10C03-1109-4055-99B6-533942D379DE}"/>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3239653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xmlns="" id="{E44C215B-A850-4EC3-812F-244D9059B13E}"/>
              </a:ext>
            </a:extLst>
          </p:cNvPr>
          <p:cNvSpPr>
            <a:spLocks noGrp="1"/>
          </p:cNvSpPr>
          <p:nvPr>
            <p:ph idx="1"/>
          </p:nvPr>
        </p:nvSpPr>
        <p:spPr>
          <a:xfrm>
            <a:off x="1158949" y="1752601"/>
            <a:ext cx="10423451" cy="4373573"/>
          </a:xfrm>
        </p:spPr>
        <p:txBody>
          <a:bodyPr/>
          <a:lstStyle/>
          <a:p>
            <a:pPr algn="just"/>
            <a:r>
              <a:rPr lang="lv-LV" dirty="0">
                <a:solidFill>
                  <a:srgbClr val="C00000"/>
                </a:solidFill>
              </a:rPr>
              <a:t>Tātad, ar </a:t>
            </a:r>
            <a:r>
              <a:rPr lang="lv-LV" dirty="0"/>
              <a:t>Eiropas Parlamenta un Padomes Regulu (ES) 2018/848, </a:t>
            </a:r>
            <a:r>
              <a:rPr lang="lv-LV" sz="1600" i="1" dirty="0"/>
              <a:t>(2018. gada 30. maijs) par bioloģisko ražošanu un bioloģisko produktu marķēšanu un ar ko atceļ Padomes Regulu (EK) Nr. 834/2007 (OV L 150, 14.6.2018., 1. lpp.), </a:t>
            </a:r>
            <a:r>
              <a:rPr lang="lv-LV" dirty="0"/>
              <a:t>kas stājās spēkā 2018. gada 17. jūnijā, </a:t>
            </a:r>
            <a:r>
              <a:rPr lang="lv-LV" dirty="0">
                <a:solidFill>
                  <a:srgbClr val="C00000"/>
                </a:solidFill>
              </a:rPr>
              <a:t>ir izveidots jauns bioloģiskās ražošanas tiesiskais regulējums.</a:t>
            </a:r>
            <a:r>
              <a:rPr lang="lv-LV" dirty="0"/>
              <a:t> </a:t>
            </a:r>
          </a:p>
          <a:p>
            <a:pPr algn="just"/>
            <a:r>
              <a:rPr lang="lv-LV" dirty="0"/>
              <a:t>Lai nodrošinātu vienmērīgu pāreju no vecā tiesiskā regulējuma uz jauno, minētajā regulā </a:t>
            </a:r>
            <a:r>
              <a:rPr lang="lv-LV" dirty="0">
                <a:solidFill>
                  <a:srgbClr val="C00000"/>
                </a:solidFill>
              </a:rPr>
              <a:t>bija paredzēta </a:t>
            </a:r>
            <a:r>
              <a:rPr lang="lv-LV" dirty="0"/>
              <a:t>piemērošanas </a:t>
            </a:r>
            <a:r>
              <a:rPr lang="lv-LV" dirty="0" err="1"/>
              <a:t>sākumdiena</a:t>
            </a:r>
            <a:r>
              <a:rPr lang="lv-LV" dirty="0"/>
              <a:t> </a:t>
            </a:r>
            <a:r>
              <a:rPr lang="lv-LV" dirty="0">
                <a:solidFill>
                  <a:srgbClr val="C00000"/>
                </a:solidFill>
              </a:rPr>
              <a:t>2021. gada 1. janvāris.</a:t>
            </a:r>
          </a:p>
          <a:p>
            <a:pPr algn="just"/>
            <a:r>
              <a:rPr lang="lv-LV" dirty="0"/>
              <a:t>Sakarā ar </a:t>
            </a:r>
            <a:r>
              <a:rPr lang="lv-LV" dirty="0" err="1"/>
              <a:t>Covid-19</a:t>
            </a:r>
            <a:r>
              <a:rPr lang="lv-LV" dirty="0"/>
              <a:t> pandēmijas uzliesmojumu, kas radīja ārkārtējus apstākļus, ir ļoti iespējams, ka dalībvalstis un bioloģiskās ražošanas operatori nespēs nodrošināt minētās regulas pienācīgu īstenošanu un piemērošanu no 2021.01.01., kamdēļ šī gada 11. novembrī varētu būt Parlamenta lēmums un novembra beigās varētu būt apstiprināta regula par regulas 2018/848 stāšanās spēkā </a:t>
            </a:r>
            <a:r>
              <a:rPr lang="lv-LV" dirty="0">
                <a:solidFill>
                  <a:srgbClr val="C00000"/>
                </a:solidFill>
              </a:rPr>
              <a:t>atlikšanu uz 2022. gada 1. janvāri.</a:t>
            </a:r>
          </a:p>
          <a:p>
            <a:pPr algn="just"/>
            <a:endParaRPr lang="lv-LV" dirty="0"/>
          </a:p>
        </p:txBody>
      </p:sp>
      <p:sp>
        <p:nvSpPr>
          <p:cNvPr id="4" name="Teksta vietturis 3">
            <a:extLst>
              <a:ext uri="{FF2B5EF4-FFF2-40B4-BE49-F238E27FC236}">
                <a16:creationId xmlns:a16="http://schemas.microsoft.com/office/drawing/2014/main" xmlns="" id="{A1B8D827-F255-4911-AB95-542E2CD62BF0}"/>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xmlns="" id="{62E10C03-1109-4055-99B6-533942D379DE}"/>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3054042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D9F0D653-8B9A-4A56-B564-9D94E5ED955B}"/>
              </a:ext>
            </a:extLst>
          </p:cNvPr>
          <p:cNvSpPr>
            <a:spLocks noGrp="1"/>
          </p:cNvSpPr>
          <p:nvPr>
            <p:ph type="title"/>
          </p:nvPr>
        </p:nvSpPr>
        <p:spPr>
          <a:xfrm>
            <a:off x="3030279" y="381000"/>
            <a:ext cx="8552121" cy="1036642"/>
          </a:xfrm>
        </p:spPr>
        <p:txBody>
          <a:bodyPr/>
          <a:lstStyle/>
          <a:p>
            <a:pPr algn="ctr"/>
            <a:r>
              <a:rPr lang="lv-LV" dirty="0"/>
              <a:t>Svarīgākās lietas, kas mainās «jaunajā regulā»</a:t>
            </a:r>
          </a:p>
        </p:txBody>
      </p:sp>
      <p:sp>
        <p:nvSpPr>
          <p:cNvPr id="3" name="Satura vietturis 2">
            <a:extLst>
              <a:ext uri="{FF2B5EF4-FFF2-40B4-BE49-F238E27FC236}">
                <a16:creationId xmlns:a16="http://schemas.microsoft.com/office/drawing/2014/main" xmlns="" id="{F1EAE4BF-51DC-4611-B860-629F31CBB5AB}"/>
              </a:ext>
            </a:extLst>
          </p:cNvPr>
          <p:cNvSpPr>
            <a:spLocks noGrp="1"/>
          </p:cNvSpPr>
          <p:nvPr>
            <p:ph idx="1"/>
          </p:nvPr>
        </p:nvSpPr>
        <p:spPr>
          <a:xfrm>
            <a:off x="3317358" y="1390134"/>
            <a:ext cx="8552121" cy="4595996"/>
          </a:xfrm>
        </p:spPr>
        <p:txBody>
          <a:bodyPr>
            <a:normAutofit fontScale="92500" lnSpcReduction="20000"/>
          </a:bodyPr>
          <a:lstStyle/>
          <a:p>
            <a:pPr marL="342900" indent="-342900">
              <a:buFont typeface="Arial" panose="020B0604020202020204" pitchFamily="34" charset="0"/>
              <a:buChar char="•"/>
            </a:pPr>
            <a:r>
              <a:rPr lang="lv-LV" dirty="0"/>
              <a:t>Atļauja nebioloģisko lauksaimniecības dzīvnieku iepirkšanai būs jāprasa arī dzīvnieku mazuļu iegādei - jau no pirmā dzīvnieka;</a:t>
            </a:r>
          </a:p>
          <a:p>
            <a:pPr marL="342900" indent="-342900">
              <a:buFont typeface="Arial" panose="020B0604020202020204" pitchFamily="34" charset="0"/>
              <a:buChar char="•"/>
            </a:pPr>
            <a:r>
              <a:rPr lang="lv-LV" dirty="0"/>
              <a:t>Tiks izveidota datu bāze par pieejamiem bioloģiskajiem lauksaimniecības dzīvnieku mazuļiem;</a:t>
            </a:r>
          </a:p>
          <a:p>
            <a:pPr marL="342900" indent="-342900">
              <a:buFont typeface="Arial" panose="020B0604020202020204" pitchFamily="34" charset="0"/>
              <a:buChar char="•"/>
            </a:pPr>
            <a:r>
              <a:rPr lang="lv-LV" dirty="0"/>
              <a:t>Tiks atļauts izmantot arī heterogēno pavairojamo materiālu;</a:t>
            </a:r>
          </a:p>
          <a:p>
            <a:pPr marL="342900" indent="-342900">
              <a:buFont typeface="Arial" panose="020B0604020202020204" pitchFamily="34" charset="0"/>
              <a:buChar char="•"/>
            </a:pPr>
            <a:r>
              <a:rPr lang="lv-LV" dirty="0"/>
              <a:t>Būs jāsniedz informācija, ja nebūs iespējas nodrošināt cūkas un mājputnus ar tādu  barību, kas satur tikai bioloģiski ražotas olbaltumvielas; </a:t>
            </a:r>
          </a:p>
          <a:p>
            <a:pPr marL="342900" indent="-342900">
              <a:buFont typeface="Arial" panose="020B0604020202020204" pitchFamily="34" charset="0"/>
              <a:buChar char="•"/>
            </a:pPr>
            <a:r>
              <a:rPr lang="lv-LV" dirty="0"/>
              <a:t>Tiks noteikts, kādi dokumenti ir jāiesniedz, lai samazinātu pārejas periodu un ar atpakaļejošu spēku tiktu atzīts iepriekšējais periods; </a:t>
            </a:r>
          </a:p>
          <a:p>
            <a:pPr marL="342900" indent="-342900">
              <a:buFont typeface="Arial" panose="020B0604020202020204" pitchFamily="34" charset="0"/>
              <a:buChar char="•"/>
            </a:pPr>
            <a:r>
              <a:rPr lang="lv-LV" dirty="0"/>
              <a:t>Varēs veidot operatoru grupas, lai samazinātu sertifikācijas izmaksas mazām saimniecībām;</a:t>
            </a:r>
          </a:p>
          <a:p>
            <a:pPr marL="342900" indent="-342900">
              <a:buFont typeface="Arial" panose="020B0604020202020204" pitchFamily="34" charset="0"/>
              <a:buChar char="•"/>
            </a:pPr>
            <a:r>
              <a:rPr lang="lv-LV" dirty="0"/>
              <a:t>Jānodrošina 100% bioloģisks sertificēts sēklas materiāls līdz 2035.gadam;</a:t>
            </a:r>
          </a:p>
          <a:p>
            <a:pPr marL="342900" indent="-342900">
              <a:buFont typeface="Arial" panose="020B0604020202020204" pitchFamily="34" charset="0"/>
              <a:buChar char="•"/>
            </a:pPr>
            <a:r>
              <a:rPr lang="lv-LV" dirty="0"/>
              <a:t>Prasības trušiem un briežiem u.c.</a:t>
            </a:r>
          </a:p>
        </p:txBody>
      </p:sp>
      <p:sp>
        <p:nvSpPr>
          <p:cNvPr id="4" name="Teksta vietturis 3">
            <a:extLst>
              <a:ext uri="{FF2B5EF4-FFF2-40B4-BE49-F238E27FC236}">
                <a16:creationId xmlns:a16="http://schemas.microsoft.com/office/drawing/2014/main" xmlns="" id="{F94C1166-6BCE-4F3E-A2F5-819A8E029BBF}"/>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xmlns="" id="{6AB69BD4-1C54-4201-9024-EB1CEEEA1AAA}"/>
              </a:ext>
            </a:extLst>
          </p:cNvPr>
          <p:cNvSpPr>
            <a:spLocks noGrp="1"/>
          </p:cNvSpPr>
          <p:nvPr>
            <p:ph type="body" sz="quarter" idx="12"/>
          </p:nvPr>
        </p:nvSpPr>
        <p:spPr/>
        <p:txBody>
          <a:bodyPr/>
          <a:lstStyle/>
          <a:p>
            <a:endParaRPr lang="lv-LV"/>
          </a:p>
        </p:txBody>
      </p:sp>
      <p:pic>
        <p:nvPicPr>
          <p:cNvPr id="7" name="Attēls 6">
            <a:extLst>
              <a:ext uri="{FF2B5EF4-FFF2-40B4-BE49-F238E27FC236}">
                <a16:creationId xmlns:a16="http://schemas.microsoft.com/office/drawing/2014/main" xmlns="" id="{DCEFBB8F-2855-4D1B-97EA-ECB35953F24A}"/>
              </a:ext>
            </a:extLst>
          </p:cNvPr>
          <p:cNvPicPr>
            <a:picLocks noChangeAspect="1"/>
          </p:cNvPicPr>
          <p:nvPr/>
        </p:nvPicPr>
        <p:blipFill>
          <a:blip r:embed="rId2"/>
          <a:stretch>
            <a:fillRect/>
          </a:stretch>
        </p:blipFill>
        <p:spPr>
          <a:xfrm>
            <a:off x="127434" y="1390135"/>
            <a:ext cx="2841597" cy="2377336"/>
          </a:xfrm>
          <a:prstGeom prst="rect">
            <a:avLst/>
          </a:prstGeom>
        </p:spPr>
      </p:pic>
      <p:pic>
        <p:nvPicPr>
          <p:cNvPr id="8" name="Attēls 7">
            <a:extLst>
              <a:ext uri="{FF2B5EF4-FFF2-40B4-BE49-F238E27FC236}">
                <a16:creationId xmlns:a16="http://schemas.microsoft.com/office/drawing/2014/main" xmlns="" id="{6FD756C5-8AAB-479D-B785-021143F5E08C}"/>
              </a:ext>
            </a:extLst>
          </p:cNvPr>
          <p:cNvPicPr>
            <a:picLocks noChangeAspect="1"/>
          </p:cNvPicPr>
          <p:nvPr/>
        </p:nvPicPr>
        <p:blipFill>
          <a:blip r:embed="rId3"/>
          <a:stretch>
            <a:fillRect/>
          </a:stretch>
        </p:blipFill>
        <p:spPr>
          <a:xfrm>
            <a:off x="214423" y="3767470"/>
            <a:ext cx="2754608" cy="2861930"/>
          </a:xfrm>
          <a:prstGeom prst="rect">
            <a:avLst/>
          </a:prstGeom>
        </p:spPr>
      </p:pic>
    </p:spTree>
    <p:extLst>
      <p:ext uri="{BB962C8B-B14F-4D97-AF65-F5344CB8AC3E}">
        <p14:creationId xmlns:p14="http://schemas.microsoft.com/office/powerpoint/2010/main" val="398847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0DFD0C3E-77F3-4536-88F4-3B6E4D51DF30}"/>
              </a:ext>
            </a:extLst>
          </p:cNvPr>
          <p:cNvSpPr>
            <a:spLocks noGrp="1"/>
          </p:cNvSpPr>
          <p:nvPr>
            <p:ph type="title"/>
          </p:nvPr>
        </p:nvSpPr>
        <p:spPr>
          <a:xfrm>
            <a:off x="1135912" y="1885581"/>
            <a:ext cx="10515600" cy="1325563"/>
          </a:xfrm>
        </p:spPr>
        <p:txBody>
          <a:bodyPr/>
          <a:lstStyle/>
          <a:p>
            <a:r>
              <a:rPr lang="lv-LV" dirty="0"/>
              <a:t>Jautājumi par  sākuma daļā dzirdēto?</a:t>
            </a:r>
          </a:p>
        </p:txBody>
      </p:sp>
      <p:sp>
        <p:nvSpPr>
          <p:cNvPr id="3" name="Bultiņa: uz leju 2">
            <a:extLst>
              <a:ext uri="{FF2B5EF4-FFF2-40B4-BE49-F238E27FC236}">
                <a16:creationId xmlns:a16="http://schemas.microsoft.com/office/drawing/2014/main" xmlns="" id="{AB909553-9C54-4983-99DB-38221FEC78C8}"/>
              </a:ext>
            </a:extLst>
          </p:cNvPr>
          <p:cNvSpPr/>
          <p:nvPr/>
        </p:nvSpPr>
        <p:spPr>
          <a:xfrm>
            <a:off x="3912781" y="3211144"/>
            <a:ext cx="4199861" cy="1584140"/>
          </a:xfrm>
          <a:prstGeom prst="downArrow">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extBox 3">
            <a:extLst>
              <a:ext uri="{FF2B5EF4-FFF2-40B4-BE49-F238E27FC236}">
                <a16:creationId xmlns:a16="http://schemas.microsoft.com/office/drawing/2014/main" xmlns="" id="{4A8AC0A4-834B-47C1-9586-CCC34F27634E}"/>
              </a:ext>
            </a:extLst>
          </p:cNvPr>
          <p:cNvSpPr txBox="1"/>
          <p:nvPr/>
        </p:nvSpPr>
        <p:spPr>
          <a:xfrm>
            <a:off x="5706140" y="5454501"/>
            <a:ext cx="6106095" cy="461665"/>
          </a:xfrm>
          <a:prstGeom prst="rect">
            <a:avLst/>
          </a:prstGeom>
          <a:noFill/>
        </p:spPr>
        <p:txBody>
          <a:bodyPr wrap="none" rtlCol="0">
            <a:spAutoFit/>
          </a:bodyPr>
          <a:lstStyle/>
          <a:p>
            <a:r>
              <a:rPr lang="lv-LV" sz="2400" i="1" dirty="0"/>
              <a:t>…turpinājumā informācija par Valsts atbalstu….</a:t>
            </a:r>
          </a:p>
        </p:txBody>
      </p:sp>
    </p:spTree>
    <p:extLst>
      <p:ext uri="{BB962C8B-B14F-4D97-AF65-F5344CB8AC3E}">
        <p14:creationId xmlns:p14="http://schemas.microsoft.com/office/powerpoint/2010/main" val="1252013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2286DFD3-F517-4C20-9E59-5F8992D59214}"/>
              </a:ext>
            </a:extLst>
          </p:cNvPr>
          <p:cNvSpPr>
            <a:spLocks noGrp="1"/>
          </p:cNvSpPr>
          <p:nvPr>
            <p:ph type="sldNum" sz="quarter" idx="13"/>
          </p:nvPr>
        </p:nvSpPr>
        <p:spPr>
          <a:xfrm>
            <a:off x="11379200" y="6324600"/>
            <a:ext cx="406400" cy="304800"/>
          </a:xfrm>
        </p:spPr>
        <p:txBody>
          <a:bodyPr/>
          <a:lstStyle/>
          <a:p>
            <a:pPr>
              <a:defRPr/>
            </a:pPr>
            <a:fld id="{B8719ED3-7948-4C12-A114-DC93F50FCF9D}" type="slidenum">
              <a:rPr lang="en-US" altLang="en-US" smtClean="0"/>
              <a:pPr>
                <a:defRPr/>
              </a:pPr>
              <a:t>38</a:t>
            </a:fld>
            <a:endParaRPr lang="en-US" altLang="en-US"/>
          </a:p>
        </p:txBody>
      </p:sp>
      <p:sp>
        <p:nvSpPr>
          <p:cNvPr id="8" name="Title 1">
            <a:extLst>
              <a:ext uri="{FF2B5EF4-FFF2-40B4-BE49-F238E27FC236}">
                <a16:creationId xmlns:a16="http://schemas.microsoft.com/office/drawing/2014/main" xmlns="" id="{9477F875-6F6A-4C11-BFC8-80F8873D9032}"/>
              </a:ext>
            </a:extLst>
          </p:cNvPr>
          <p:cNvSpPr txBox="1">
            <a:spLocks/>
          </p:cNvSpPr>
          <p:nvPr/>
        </p:nvSpPr>
        <p:spPr>
          <a:xfrm>
            <a:off x="2271823" y="476029"/>
            <a:ext cx="7648353" cy="49709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spcBef>
                <a:spcPts val="0"/>
              </a:spcBef>
            </a:pPr>
            <a:r>
              <a:rPr lang="lv-LV" sz="2700" dirty="0">
                <a:solidFill>
                  <a:schemeClr val="accent6">
                    <a:lumMod val="50000"/>
                  </a:schemeClr>
                </a:solidFill>
                <a:latin typeface="Times New Roman" panose="02020603050405020304" pitchFamily="18" charset="0"/>
                <a:cs typeface="Times New Roman" panose="02020603050405020304" pitchFamily="18" charset="0"/>
              </a:rPr>
              <a:t>Valsts atbalsts ciltsdarbam</a:t>
            </a:r>
            <a:endParaRPr lang="lv-LV" sz="27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1EE29FB8-921F-4AA1-AD5C-3AC73B8B0066}"/>
              </a:ext>
            </a:extLst>
          </p:cNvPr>
          <p:cNvGraphicFramePr>
            <a:graphicFrameLocks noGrp="1"/>
          </p:cNvGraphicFramePr>
          <p:nvPr>
            <p:extLst>
              <p:ext uri="{D42A27DB-BD31-4B8C-83A1-F6EECF244321}">
                <p14:modId xmlns:p14="http://schemas.microsoft.com/office/powerpoint/2010/main" val="3581079982"/>
              </p:ext>
            </p:extLst>
          </p:nvPr>
        </p:nvGraphicFramePr>
        <p:xfrm>
          <a:off x="2466362" y="1216405"/>
          <a:ext cx="7929753" cy="4994162"/>
        </p:xfrm>
        <a:graphic>
          <a:graphicData uri="http://schemas.openxmlformats.org/drawingml/2006/table">
            <a:tbl>
              <a:tblPr firstRow="1" firstCol="1" bandRow="1">
                <a:tableStyleId>{912C8C85-51F0-491E-9774-3900AFEF0FD7}</a:tableStyleId>
              </a:tblPr>
              <a:tblGrid>
                <a:gridCol w="4788000">
                  <a:extLst>
                    <a:ext uri="{9D8B030D-6E8A-4147-A177-3AD203B41FA5}">
                      <a16:colId xmlns:a16="http://schemas.microsoft.com/office/drawing/2014/main" xmlns="" val="1058568984"/>
                    </a:ext>
                  </a:extLst>
                </a:gridCol>
                <a:gridCol w="1047251">
                  <a:extLst>
                    <a:ext uri="{9D8B030D-6E8A-4147-A177-3AD203B41FA5}">
                      <a16:colId xmlns:a16="http://schemas.microsoft.com/office/drawing/2014/main" xmlns="" val="2442797712"/>
                    </a:ext>
                  </a:extLst>
                </a:gridCol>
                <a:gridCol w="1047251">
                  <a:extLst>
                    <a:ext uri="{9D8B030D-6E8A-4147-A177-3AD203B41FA5}">
                      <a16:colId xmlns:a16="http://schemas.microsoft.com/office/drawing/2014/main" xmlns="" val="1813652858"/>
                    </a:ext>
                  </a:extLst>
                </a:gridCol>
                <a:gridCol w="1047251">
                  <a:extLst>
                    <a:ext uri="{9D8B030D-6E8A-4147-A177-3AD203B41FA5}">
                      <a16:colId xmlns:a16="http://schemas.microsoft.com/office/drawing/2014/main" xmlns="" val="1844305518"/>
                    </a:ext>
                  </a:extLst>
                </a:gridCol>
              </a:tblGrid>
              <a:tr h="419220">
                <a:tc>
                  <a:txBody>
                    <a:bodyPr/>
                    <a:lstStyle/>
                    <a:p>
                      <a:pPr>
                        <a:lnSpc>
                          <a:spcPct val="107000"/>
                        </a:lnSpc>
                      </a:pPr>
                      <a:endParaRPr lang="lv-LV" sz="1400" dirty="0">
                        <a:effectLst/>
                        <a:latin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lv-LV" sz="1400" dirty="0">
                          <a:effectLst/>
                          <a:latin typeface="Times New Roman" panose="02020603050405020304" pitchFamily="18" charset="0"/>
                          <a:cs typeface="Times New Roman" panose="02020603050405020304" pitchFamily="18" charset="0"/>
                        </a:rPr>
                        <a:t>2020, </a:t>
                      </a:r>
                      <a:r>
                        <a:rPr lang="lv-LV" sz="1400" i="1" dirty="0">
                          <a:effectLst/>
                          <a:latin typeface="Times New Roman" panose="02020603050405020304" pitchFamily="18" charset="0"/>
                          <a:cs typeface="Times New Roman" panose="02020603050405020304" pitchFamily="18" charset="0"/>
                        </a:rPr>
                        <a:t>euro</a:t>
                      </a:r>
                      <a:endParaRPr lang="lv-LV"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lv-LV" sz="1400" dirty="0">
                          <a:effectLst/>
                          <a:latin typeface="Times New Roman" panose="02020603050405020304" pitchFamily="18" charset="0"/>
                          <a:cs typeface="Times New Roman" panose="02020603050405020304" pitchFamily="18" charset="0"/>
                        </a:rPr>
                        <a:t>2021, </a:t>
                      </a:r>
                      <a:r>
                        <a:rPr lang="lv-LV" sz="1400" i="1" dirty="0">
                          <a:effectLst/>
                          <a:latin typeface="Times New Roman" panose="02020603050405020304" pitchFamily="18" charset="0"/>
                          <a:cs typeface="Times New Roman" panose="02020603050405020304" pitchFamily="18" charset="0"/>
                        </a:rPr>
                        <a:t>euro</a:t>
                      </a:r>
                      <a:endParaRPr lang="lv-LV"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lv-LV" sz="1400" dirty="0">
                          <a:effectLst/>
                          <a:latin typeface="Times New Roman" panose="02020603050405020304" pitchFamily="18" charset="0"/>
                          <a:cs typeface="Times New Roman" panose="02020603050405020304" pitchFamily="18" charset="0"/>
                        </a:rPr>
                        <a:t>Starpība, %</a:t>
                      </a:r>
                      <a:endParaRPr lang="lv-LV"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xmlns="" val="2572825828"/>
                  </a:ext>
                </a:extLst>
              </a:tr>
              <a:tr h="446596">
                <a:tc>
                  <a:txBody>
                    <a:bodyPr/>
                    <a:lstStyle/>
                    <a:p>
                      <a:pPr>
                        <a:lnSpc>
                          <a:spcPct val="107000"/>
                        </a:lnSpc>
                        <a:spcAft>
                          <a:spcPts val="800"/>
                        </a:spcAft>
                      </a:pPr>
                      <a:r>
                        <a:rPr lang="lv-LV" sz="1400" b="1" kern="1200" dirty="0">
                          <a:solidFill>
                            <a:schemeClr val="dk1"/>
                          </a:solidFill>
                          <a:effectLst/>
                          <a:latin typeface="Times New Roman" panose="02020603050405020304" pitchFamily="18" charset="0"/>
                          <a:ea typeface="+mn-ea"/>
                          <a:cs typeface="Times New Roman" panose="02020603050405020304" pitchFamily="18" charset="0"/>
                        </a:rPr>
                        <a:t>Ikgadējais valsts atbalsts lauksaimniecībai (subsīdijas), t.sk.:</a:t>
                      </a:r>
                    </a:p>
                  </a:txBody>
                  <a:tcPr marL="68580" marR="68580" marT="9525" marB="0" anchor="ctr">
                    <a:solidFill>
                      <a:schemeClr val="accent6">
                        <a:lumMod val="20000"/>
                        <a:lumOff val="80000"/>
                      </a:schemeClr>
                    </a:solidFill>
                  </a:tcPr>
                </a:tc>
                <a:tc>
                  <a:txBody>
                    <a:bodyPr/>
                    <a:lstStyle/>
                    <a:p>
                      <a:pPr algn="ctr" rtl="0" fontAlgn="ctr"/>
                      <a:r>
                        <a:rPr lang="lv-LV" sz="1400" b="1" i="0" u="none" strike="noStrike" dirty="0">
                          <a:solidFill>
                            <a:srgbClr val="000000"/>
                          </a:solidFill>
                          <a:effectLst/>
                          <a:latin typeface="Times New Roman" panose="02020603050405020304" pitchFamily="18" charset="0"/>
                          <a:cs typeface="Times New Roman" panose="02020603050405020304" pitchFamily="18" charset="0"/>
                        </a:rPr>
                        <a:t>8 720 490</a:t>
                      </a:r>
                    </a:p>
                  </a:txBody>
                  <a:tcPr marL="9525" marR="9525" marT="9525" marB="0" anchor="ctr">
                    <a:solidFill>
                      <a:schemeClr val="accent6">
                        <a:lumMod val="20000"/>
                        <a:lumOff val="80000"/>
                      </a:schemeClr>
                    </a:solidFill>
                  </a:tcPr>
                </a:tc>
                <a:tc>
                  <a:txBody>
                    <a:bodyPr/>
                    <a:lstStyle/>
                    <a:p>
                      <a:pPr algn="ctr" rtl="0" fontAlgn="ctr"/>
                      <a:r>
                        <a:rPr lang="lv-LV" sz="1400" b="1" i="0" u="none" strike="noStrike" dirty="0">
                          <a:solidFill>
                            <a:srgbClr val="000000"/>
                          </a:solidFill>
                          <a:effectLst/>
                          <a:latin typeface="Times New Roman" panose="02020603050405020304" pitchFamily="18" charset="0"/>
                          <a:cs typeface="Times New Roman" panose="02020603050405020304" pitchFamily="18" charset="0"/>
                        </a:rPr>
                        <a:t>8 720 490</a:t>
                      </a:r>
                    </a:p>
                  </a:txBody>
                  <a:tcPr marL="9525" marR="9525" marT="9525" marB="0" anchor="ctr">
                    <a:solidFill>
                      <a:schemeClr val="accent6">
                        <a:lumMod val="20000"/>
                        <a:lumOff val="80000"/>
                      </a:schemeClr>
                    </a:solidFill>
                  </a:tcPr>
                </a:tc>
                <a:tc>
                  <a:txBody>
                    <a:bodyPr/>
                    <a:lstStyle/>
                    <a:p>
                      <a:pPr algn="ctr" rtl="0" fontAlgn="ctr"/>
                      <a:r>
                        <a:rPr lang="lv-LV" sz="14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solidFill>
                      <a:schemeClr val="accent6">
                        <a:lumMod val="20000"/>
                        <a:lumOff val="80000"/>
                      </a:schemeClr>
                    </a:solidFill>
                  </a:tcPr>
                </a:tc>
                <a:extLst>
                  <a:ext uri="{0D108BD9-81ED-4DB2-BD59-A6C34878D82A}">
                    <a16:rowId xmlns:a16="http://schemas.microsoft.com/office/drawing/2014/main" xmlns="" val="3030769570"/>
                  </a:ext>
                </a:extLst>
              </a:tr>
              <a:tr h="0">
                <a:tc>
                  <a:txBody>
                    <a:bodyPr/>
                    <a:lstStyle/>
                    <a:p>
                      <a:pPr lvl="2">
                        <a:lnSpc>
                          <a:spcPct val="107000"/>
                        </a:lnSpc>
                        <a:spcAft>
                          <a:spcPts val="800"/>
                        </a:spcAft>
                      </a:pPr>
                      <a:r>
                        <a:rPr lang="lv-LV" sz="1400" b="0" kern="1200" dirty="0">
                          <a:solidFill>
                            <a:schemeClr val="dk1"/>
                          </a:solidFill>
                          <a:effectLst/>
                          <a:latin typeface="Times New Roman" panose="02020603050405020304" pitchFamily="18" charset="0"/>
                          <a:ea typeface="+mn-ea"/>
                          <a:cs typeface="Times New Roman" panose="02020603050405020304" pitchFamily="18" charset="0"/>
                        </a:rPr>
                        <a:t>lopkopības attīstībai</a:t>
                      </a:r>
                    </a:p>
                  </a:txBody>
                  <a:tcPr marL="68580" marR="68580" marT="9525" marB="0" anchor="ctr">
                    <a:noFill/>
                  </a:tcPr>
                </a:tc>
                <a:tc>
                  <a:txBody>
                    <a:bodyPr/>
                    <a:lstStyle/>
                    <a:p>
                      <a:pPr algn="ctr" rtl="0" fontAlgn="ctr"/>
                      <a:r>
                        <a:rPr lang="lv-LV" sz="1400" b="0" i="0" u="none" strike="noStrike" dirty="0">
                          <a:solidFill>
                            <a:srgbClr val="000000"/>
                          </a:solidFill>
                          <a:effectLst/>
                          <a:latin typeface="Times New Roman" panose="02020603050405020304" pitchFamily="18" charset="0"/>
                          <a:cs typeface="Times New Roman" panose="02020603050405020304" pitchFamily="18" charset="0"/>
                        </a:rPr>
                        <a:t>6 069 657</a:t>
                      </a:r>
                    </a:p>
                  </a:txBody>
                  <a:tcPr marL="9525" marR="9525" marT="9525" marB="0" anchor="ctr">
                    <a:noFill/>
                  </a:tcPr>
                </a:tc>
                <a:tc>
                  <a:txBody>
                    <a:bodyPr/>
                    <a:lstStyle/>
                    <a:p>
                      <a:pPr algn="ctr" rtl="0" fontAlgn="ctr"/>
                      <a:r>
                        <a:rPr lang="lv-LV"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noFill/>
                  </a:tcPr>
                </a:tc>
                <a:tc>
                  <a:txBody>
                    <a:bodyPr/>
                    <a:lstStyle/>
                    <a:p>
                      <a:pPr algn="ctr" rtl="0" fontAlgn="ct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xmlns="" val="2701901100"/>
                  </a:ext>
                </a:extLst>
              </a:tr>
              <a:tr h="57807">
                <a:tc>
                  <a:txBody>
                    <a:bodyPr/>
                    <a:lstStyle/>
                    <a:p>
                      <a:pPr lvl="2">
                        <a:lnSpc>
                          <a:spcPct val="107000"/>
                        </a:lnSpc>
                        <a:spcAft>
                          <a:spcPts val="800"/>
                        </a:spcAft>
                      </a:pPr>
                      <a:r>
                        <a:rPr lang="lv-LV" sz="1400" b="0" kern="1200" dirty="0">
                          <a:solidFill>
                            <a:schemeClr val="dk1"/>
                          </a:solidFill>
                          <a:effectLst/>
                          <a:latin typeface="Times New Roman" panose="02020603050405020304" pitchFamily="18" charset="0"/>
                          <a:ea typeface="+mn-ea"/>
                          <a:cs typeface="Times New Roman" panose="02020603050405020304" pitchFamily="18" charset="0"/>
                        </a:rPr>
                        <a:t>augkopības attīstībai</a:t>
                      </a:r>
                    </a:p>
                  </a:txBody>
                  <a:tcPr marL="68580" marR="68580" marT="9525" marB="0" anchor="ctr">
                    <a:noFill/>
                  </a:tcPr>
                </a:tc>
                <a:tc>
                  <a:txBody>
                    <a:bodyPr/>
                    <a:lstStyle/>
                    <a:p>
                      <a:pPr algn="ctr" rtl="0" fontAlgn="ctr"/>
                      <a:r>
                        <a:rPr lang="lv-LV" sz="1400" b="0" i="0" u="none" strike="noStrike" dirty="0">
                          <a:solidFill>
                            <a:srgbClr val="000000"/>
                          </a:solidFill>
                          <a:effectLst/>
                          <a:latin typeface="Times New Roman" panose="02020603050405020304" pitchFamily="18" charset="0"/>
                          <a:cs typeface="Times New Roman" panose="02020603050405020304" pitchFamily="18" charset="0"/>
                        </a:rPr>
                        <a:t>880 937</a:t>
                      </a:r>
                    </a:p>
                  </a:txBody>
                  <a:tcPr marL="9525" marR="9525" marT="9525" marB="0" anchor="ctr">
                    <a:noFill/>
                  </a:tcPr>
                </a:tc>
                <a:tc>
                  <a:txBody>
                    <a:bodyPr/>
                    <a:lstStyle/>
                    <a:p>
                      <a:pPr algn="ctr" rtl="0" fontAlgn="ctr"/>
                      <a:r>
                        <a:rPr lang="lv-LV"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noFill/>
                  </a:tcPr>
                </a:tc>
                <a:tc>
                  <a:txBody>
                    <a:bodyPr/>
                    <a:lstStyle/>
                    <a:p>
                      <a:pPr algn="ctr" rtl="0" fontAlgn="ct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xmlns="" val="1977506078"/>
                  </a:ext>
                </a:extLst>
              </a:tr>
              <a:tr h="0">
                <a:tc>
                  <a:txBody>
                    <a:bodyPr/>
                    <a:lstStyle/>
                    <a:p>
                      <a:pPr lvl="2">
                        <a:lnSpc>
                          <a:spcPct val="107000"/>
                        </a:lnSpc>
                        <a:spcAft>
                          <a:spcPts val="800"/>
                        </a:spcAft>
                      </a:pPr>
                      <a:r>
                        <a:rPr lang="lv-LV" sz="1400" b="0" kern="1200" dirty="0">
                          <a:solidFill>
                            <a:schemeClr val="dk1"/>
                          </a:solidFill>
                          <a:effectLst/>
                          <a:latin typeface="Times New Roman" panose="02020603050405020304" pitchFamily="18" charset="0"/>
                          <a:ea typeface="+mn-ea"/>
                          <a:cs typeface="Times New Roman" panose="02020603050405020304" pitchFamily="18" charset="0"/>
                        </a:rPr>
                        <a:t>starptautiskai un savstarpējai attīstībai</a:t>
                      </a:r>
                    </a:p>
                  </a:txBody>
                  <a:tcPr marL="68580" marR="68580" marT="9525" marB="0" anchor="ctr">
                    <a:noFill/>
                  </a:tcPr>
                </a:tc>
                <a:tc>
                  <a:txBody>
                    <a:bodyPr/>
                    <a:lstStyle/>
                    <a:p>
                      <a:pPr algn="ctr" rtl="0" fontAlgn="ctr"/>
                      <a:r>
                        <a:rPr lang="lv-LV" sz="1400" b="0" i="0" u="none" strike="noStrike" dirty="0">
                          <a:solidFill>
                            <a:srgbClr val="000000"/>
                          </a:solidFill>
                          <a:effectLst/>
                          <a:latin typeface="Times New Roman" panose="02020603050405020304" pitchFamily="18" charset="0"/>
                          <a:cs typeface="Times New Roman" panose="02020603050405020304" pitchFamily="18" charset="0"/>
                        </a:rPr>
                        <a:t>520 512</a:t>
                      </a:r>
                    </a:p>
                  </a:txBody>
                  <a:tcPr marL="9525" marR="9525" marT="9525" marB="0" anchor="ctr">
                    <a:noFill/>
                  </a:tcPr>
                </a:tc>
                <a:tc>
                  <a:txBody>
                    <a:bodyPr/>
                    <a:lstStyle/>
                    <a:p>
                      <a:pPr algn="ctr" rtl="0" fontAlgn="ctr"/>
                      <a:r>
                        <a:rPr lang="lv-LV"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noFill/>
                  </a:tcPr>
                </a:tc>
                <a:tc>
                  <a:txBody>
                    <a:bodyPr/>
                    <a:lstStyle/>
                    <a:p>
                      <a:pPr algn="ctr" rtl="0" fontAlgn="ct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xmlns="" val="2195985917"/>
                  </a:ext>
                </a:extLst>
              </a:tr>
              <a:tr h="0">
                <a:tc>
                  <a:txBody>
                    <a:bodyPr/>
                    <a:lstStyle/>
                    <a:p>
                      <a:pPr lvl="2">
                        <a:lnSpc>
                          <a:spcPct val="107000"/>
                        </a:lnSpc>
                        <a:spcAft>
                          <a:spcPts val="800"/>
                        </a:spcAft>
                      </a:pPr>
                      <a:r>
                        <a:rPr lang="lv-LV" sz="1400" b="0" kern="1200" dirty="0">
                          <a:solidFill>
                            <a:schemeClr val="dk1"/>
                          </a:solidFill>
                          <a:effectLst/>
                          <a:latin typeface="Times New Roman" panose="02020603050405020304" pitchFamily="18" charset="0"/>
                          <a:ea typeface="+mn-ea"/>
                          <a:cs typeface="Times New Roman" panose="02020603050405020304" pitchFamily="18" charset="0"/>
                        </a:rPr>
                        <a:t>tirgus veicināšanai</a:t>
                      </a:r>
                    </a:p>
                  </a:txBody>
                  <a:tcPr marL="68580" marR="68580" marT="9525" marB="0" anchor="ctr">
                    <a:noFill/>
                  </a:tcPr>
                </a:tc>
                <a:tc>
                  <a:txBody>
                    <a:bodyPr/>
                    <a:lstStyle/>
                    <a:p>
                      <a:pPr algn="ctr" rtl="0" fontAlgn="ctr"/>
                      <a:r>
                        <a:rPr lang="lv-LV" sz="1400" b="0" i="0" u="none" strike="noStrike" dirty="0">
                          <a:solidFill>
                            <a:srgbClr val="000000"/>
                          </a:solidFill>
                          <a:effectLst/>
                          <a:latin typeface="Times New Roman" panose="02020603050405020304" pitchFamily="18" charset="0"/>
                          <a:cs typeface="Times New Roman" panose="02020603050405020304" pitchFamily="18" charset="0"/>
                        </a:rPr>
                        <a:t>384 782</a:t>
                      </a:r>
                    </a:p>
                  </a:txBody>
                  <a:tcPr marL="9525" marR="9525" marT="9525" marB="0" anchor="ctr">
                    <a:noFill/>
                  </a:tcPr>
                </a:tc>
                <a:tc>
                  <a:txBody>
                    <a:bodyPr/>
                    <a:lstStyle/>
                    <a:p>
                      <a:pPr algn="ctr" rtl="0" fontAlgn="ctr"/>
                      <a:r>
                        <a:rPr lang="lv-LV"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noFill/>
                  </a:tcPr>
                </a:tc>
                <a:tc>
                  <a:txBody>
                    <a:bodyPr/>
                    <a:lstStyle/>
                    <a:p>
                      <a:pPr algn="ctr" rtl="0" fontAlgn="ct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xmlns="" val="1321393952"/>
                  </a:ext>
                </a:extLst>
              </a:tr>
              <a:tr h="0">
                <a:tc>
                  <a:txBody>
                    <a:bodyPr/>
                    <a:lstStyle/>
                    <a:p>
                      <a:pPr lvl="2">
                        <a:lnSpc>
                          <a:spcPct val="107000"/>
                        </a:lnSpc>
                        <a:spcAft>
                          <a:spcPts val="800"/>
                        </a:spcAft>
                      </a:pPr>
                      <a:r>
                        <a:rPr lang="lv-LV" sz="1400" b="0" kern="1200" dirty="0">
                          <a:solidFill>
                            <a:schemeClr val="dk1"/>
                          </a:solidFill>
                          <a:effectLst/>
                          <a:latin typeface="Times New Roman" panose="02020603050405020304" pitchFamily="18" charset="0"/>
                          <a:ea typeface="+mn-ea"/>
                          <a:cs typeface="Times New Roman" panose="02020603050405020304" pitchFamily="18" charset="0"/>
                        </a:rPr>
                        <a:t>pārtikas kvalitātes shēmām</a:t>
                      </a:r>
                    </a:p>
                  </a:txBody>
                  <a:tcPr marL="68580" marR="68580" marT="9525" marB="0" anchor="ctr">
                    <a:noFill/>
                  </a:tcPr>
                </a:tc>
                <a:tc>
                  <a:txBody>
                    <a:bodyPr/>
                    <a:lstStyle/>
                    <a:p>
                      <a:pPr algn="ctr" rtl="0" fontAlgn="ctr"/>
                      <a:r>
                        <a:rPr lang="lv-LV" sz="1400" b="0" i="0" u="none" strike="noStrike" dirty="0">
                          <a:solidFill>
                            <a:srgbClr val="000000"/>
                          </a:solidFill>
                          <a:effectLst/>
                          <a:latin typeface="Times New Roman" panose="02020603050405020304" pitchFamily="18" charset="0"/>
                          <a:cs typeface="Times New Roman" panose="02020603050405020304" pitchFamily="18" charset="0"/>
                        </a:rPr>
                        <a:t>482 274</a:t>
                      </a:r>
                    </a:p>
                  </a:txBody>
                  <a:tcPr marL="9525" marR="9525" marT="9525" marB="0" anchor="ctr">
                    <a:noFill/>
                  </a:tcPr>
                </a:tc>
                <a:tc>
                  <a:txBody>
                    <a:bodyPr/>
                    <a:lstStyle/>
                    <a:p>
                      <a:pPr algn="ctr" rtl="0" fontAlgn="ctr"/>
                      <a:r>
                        <a:rPr lang="lv-LV"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noFill/>
                  </a:tcPr>
                </a:tc>
                <a:tc>
                  <a:txBody>
                    <a:bodyPr/>
                    <a:lstStyle/>
                    <a:p>
                      <a:pPr algn="ctr" rtl="0" fontAlgn="ct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xmlns="" val="2196119788"/>
                  </a:ext>
                </a:extLst>
              </a:tr>
              <a:tr h="0">
                <a:tc>
                  <a:txBody>
                    <a:bodyPr/>
                    <a:lstStyle/>
                    <a:p>
                      <a:pPr lvl="2">
                        <a:lnSpc>
                          <a:spcPct val="107000"/>
                        </a:lnSpc>
                        <a:spcAft>
                          <a:spcPts val="800"/>
                        </a:spcAft>
                      </a:pPr>
                      <a:r>
                        <a:rPr lang="lv-LV" sz="1400" b="0" kern="1200" dirty="0">
                          <a:solidFill>
                            <a:schemeClr val="dk1"/>
                          </a:solidFill>
                          <a:effectLst/>
                          <a:latin typeface="Times New Roman" panose="02020603050405020304" pitchFamily="18" charset="0"/>
                          <a:ea typeface="+mn-ea"/>
                          <a:cs typeface="Times New Roman" panose="02020603050405020304" pitchFamily="18" charset="0"/>
                        </a:rPr>
                        <a:t>pārejošajiem maksājumiem</a:t>
                      </a:r>
                    </a:p>
                  </a:txBody>
                  <a:tcPr marL="68580" marR="68580" marT="9525" marB="0" anchor="ctr">
                    <a:noFill/>
                  </a:tcPr>
                </a:tc>
                <a:tc>
                  <a:txBody>
                    <a:bodyPr/>
                    <a:lstStyle/>
                    <a:p>
                      <a:pPr algn="ctr" rtl="0" fontAlgn="ctr"/>
                      <a:r>
                        <a:rPr lang="lv-LV" sz="1400" b="0" i="0" u="none" strike="noStrike" dirty="0">
                          <a:solidFill>
                            <a:srgbClr val="000000"/>
                          </a:solidFill>
                          <a:effectLst/>
                          <a:latin typeface="Times New Roman" panose="02020603050405020304" pitchFamily="18" charset="0"/>
                          <a:cs typeface="Times New Roman" panose="02020603050405020304" pitchFamily="18" charset="0"/>
                        </a:rPr>
                        <a:t>382 238</a:t>
                      </a:r>
                    </a:p>
                  </a:txBody>
                  <a:tcPr marL="9525" marR="9525" marT="9525" marB="0" anchor="ctr">
                    <a:noFill/>
                  </a:tcPr>
                </a:tc>
                <a:tc>
                  <a:txBody>
                    <a:bodyPr/>
                    <a:lstStyle/>
                    <a:p>
                      <a:pPr algn="ctr" rtl="0" fontAlgn="ctr"/>
                      <a:r>
                        <a:rPr lang="lv-LV" sz="1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noFill/>
                  </a:tcPr>
                </a:tc>
                <a:tc>
                  <a:txBody>
                    <a:bodyPr/>
                    <a:lstStyle/>
                    <a:p>
                      <a:pPr algn="ctr" rtl="0" fontAlgn="ct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xmlns="" val="3873349752"/>
                  </a:ext>
                </a:extLst>
              </a:tr>
              <a:tr h="768446">
                <a:tc>
                  <a:txBody>
                    <a:bodyPr/>
                    <a:lstStyle/>
                    <a:p>
                      <a:pPr>
                        <a:lnSpc>
                          <a:spcPct val="107000"/>
                        </a:lnSpc>
                        <a:spcAft>
                          <a:spcPts val="800"/>
                        </a:spcAft>
                      </a:pPr>
                      <a:r>
                        <a:rPr lang="lv-LV" sz="1400" b="1" dirty="0">
                          <a:effectLst/>
                          <a:latin typeface="Times New Roman" panose="02020603050405020304" pitchFamily="18" charset="0"/>
                          <a:cs typeface="Times New Roman" panose="02020603050405020304" pitchFamily="18" charset="0"/>
                        </a:rPr>
                        <a:t>Valsts atbalstam vaislas l/s dzīvnieku ierakstīšanai ciltsgrāmatā, kā arī to ģenētiskās kvalitātes noteikšanai un produktivitātes datu izvērtēšanai</a:t>
                      </a:r>
                      <a:r>
                        <a:rPr lang="lv-LV" sz="1400" b="1" kern="1200" dirty="0">
                          <a:effectLst/>
                          <a:latin typeface="Times New Roman" panose="02020603050405020304" pitchFamily="18" charset="0"/>
                          <a:cs typeface="Times New Roman" panose="02020603050405020304" pitchFamily="18" charset="0"/>
                        </a:rPr>
                        <a:t>,</a:t>
                      </a:r>
                      <a:r>
                        <a:rPr lang="lv-LV" sz="1400" b="1" baseline="30000" dirty="0">
                          <a:effectLst/>
                          <a:latin typeface="Times New Roman" panose="02020603050405020304" pitchFamily="18" charset="0"/>
                          <a:cs typeface="Times New Roman" panose="02020603050405020304" pitchFamily="18" charset="0"/>
                        </a:rPr>
                        <a:t> </a:t>
                      </a:r>
                      <a:r>
                        <a:rPr lang="lv-LV" sz="1400" b="1" kern="1200" dirty="0">
                          <a:effectLst/>
                          <a:latin typeface="Times New Roman" panose="02020603050405020304" pitchFamily="18" charset="0"/>
                          <a:cs typeface="Times New Roman" panose="02020603050405020304" pitchFamily="18" charset="0"/>
                        </a:rPr>
                        <a:t>t.sk.:</a:t>
                      </a:r>
                      <a:endParaRPr lang="lv-LV" sz="1400" b="1"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9525" marB="0" anchor="ctr">
                    <a:solidFill>
                      <a:schemeClr val="accent6">
                        <a:lumMod val="20000"/>
                        <a:lumOff val="80000"/>
                      </a:schemeClr>
                    </a:solidFill>
                  </a:tcPr>
                </a:tc>
                <a:tc>
                  <a:txBody>
                    <a:bodyPr/>
                    <a:lstStyle/>
                    <a:p>
                      <a:pPr algn="ctr" rtl="0" fontAlgn="ctr"/>
                      <a:r>
                        <a:rPr lang="lv-LV" sz="1400" b="1" u="none" strike="noStrike" dirty="0">
                          <a:effectLst/>
                          <a:latin typeface="Times New Roman" panose="02020603050405020304" pitchFamily="18" charset="0"/>
                          <a:cs typeface="Times New Roman" panose="02020603050405020304" pitchFamily="18" charset="0"/>
                        </a:rPr>
                        <a:t>16 000 000</a:t>
                      </a:r>
                      <a:endParaRPr lang="lv-LV"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rtl="0" fontAlgn="ctr"/>
                      <a:r>
                        <a:rPr lang="lv-LV" sz="1400" b="1" u="none" strike="noStrike" dirty="0">
                          <a:effectLst/>
                          <a:latin typeface="Times New Roman" panose="02020603050405020304" pitchFamily="18" charset="0"/>
                          <a:cs typeface="Times New Roman" panose="02020603050405020304" pitchFamily="18" charset="0"/>
                        </a:rPr>
                        <a:t>9 000 000</a:t>
                      </a:r>
                      <a:endParaRPr lang="lv-LV"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rtl="0" fontAlgn="ctr"/>
                      <a:r>
                        <a:rPr lang="lv-LV" sz="1400" b="1" u="none" strike="noStrike" dirty="0">
                          <a:effectLst/>
                          <a:latin typeface="Times New Roman" panose="02020603050405020304" pitchFamily="18" charset="0"/>
                          <a:cs typeface="Times New Roman" panose="02020603050405020304" pitchFamily="18" charset="0"/>
                        </a:rPr>
                        <a:t>- 43,75</a:t>
                      </a:r>
                      <a:endParaRPr lang="lv-LV"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xmlns="" val="2275014015"/>
                  </a:ext>
                </a:extLst>
              </a:tr>
              <a:tr h="326293">
                <a:tc>
                  <a:txBody>
                    <a:bodyPr/>
                    <a:lstStyle/>
                    <a:p>
                      <a:pPr lvl="2">
                        <a:spcAft>
                          <a:spcPts val="0"/>
                        </a:spcAft>
                      </a:pPr>
                      <a:r>
                        <a:rPr lang="lv-LV" sz="1400" b="0" dirty="0">
                          <a:effectLst/>
                          <a:latin typeface="Times New Roman" panose="02020603050405020304" pitchFamily="18" charset="0"/>
                          <a:cs typeface="Times New Roman" panose="02020603050405020304" pitchFamily="18" charset="0"/>
                        </a:rPr>
                        <a:t>cūkkopība</a:t>
                      </a:r>
                      <a:endParaRPr lang="lv-LV"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fontAlgn="ctr"/>
                      <a:r>
                        <a:rPr lang="lv-LV" sz="1400" u="none" strike="noStrike" dirty="0">
                          <a:effectLst/>
                          <a:latin typeface="Times New Roman" panose="02020603050405020304" pitchFamily="18" charset="0"/>
                          <a:cs typeface="Times New Roman" panose="02020603050405020304" pitchFamily="18" charset="0"/>
                        </a:rPr>
                        <a:t>6 984 071</a:t>
                      </a: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v-LV" sz="1400" u="none" strike="noStrike" dirty="0">
                          <a:effectLst/>
                          <a:latin typeface="Times New Roman" panose="02020603050405020304" pitchFamily="18" charset="0"/>
                          <a:cs typeface="Times New Roman" panose="02020603050405020304" pitchFamily="18" charset="0"/>
                        </a:rPr>
                        <a:t>5 008 407</a:t>
                      </a:r>
                      <a:endParaRPr lang="lv-LV"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v-LV" sz="1400" u="none" strike="noStrike" dirty="0">
                          <a:effectLst/>
                          <a:latin typeface="Times New Roman" panose="02020603050405020304" pitchFamily="18" charset="0"/>
                          <a:cs typeface="Times New Roman" panose="02020603050405020304" pitchFamily="18" charset="0"/>
                        </a:rPr>
                        <a:t>-28,29</a:t>
                      </a: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2956926081"/>
                  </a:ext>
                </a:extLst>
              </a:tr>
              <a:tr h="351444">
                <a:tc>
                  <a:txBody>
                    <a:bodyPr/>
                    <a:lstStyle/>
                    <a:p>
                      <a:pPr lvl="2">
                        <a:spcAft>
                          <a:spcPts val="0"/>
                        </a:spcAft>
                      </a:pPr>
                      <a:r>
                        <a:rPr lang="lv-LV" sz="1400" b="0" dirty="0">
                          <a:effectLst/>
                          <a:latin typeface="Times New Roman" panose="02020603050405020304" pitchFamily="18" charset="0"/>
                          <a:cs typeface="Times New Roman" panose="02020603050405020304" pitchFamily="18" charset="0"/>
                        </a:rPr>
                        <a:t>piensaimniecība</a:t>
                      </a:r>
                      <a:endParaRPr lang="lv-LV"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fontAlgn="ctr"/>
                      <a:r>
                        <a:rPr lang="lv-LV" sz="1400" u="none" strike="noStrike">
                          <a:effectLst/>
                          <a:latin typeface="Times New Roman" panose="02020603050405020304" pitchFamily="18" charset="0"/>
                          <a:cs typeface="Times New Roman" panose="02020603050405020304" pitchFamily="18" charset="0"/>
                        </a:rPr>
                        <a:t>6 644 410</a:t>
                      </a:r>
                      <a:endParaRPr lang="lv-LV"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v-LV" sz="1400" u="none" strike="noStrike">
                          <a:effectLst/>
                          <a:latin typeface="Times New Roman" panose="02020603050405020304" pitchFamily="18" charset="0"/>
                          <a:cs typeface="Times New Roman" panose="02020603050405020304" pitchFamily="18" charset="0"/>
                        </a:rPr>
                        <a:t>2 889 992</a:t>
                      </a:r>
                      <a:endParaRPr lang="lv-LV"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v-LV" sz="1400" u="none" strike="noStrike" dirty="0">
                          <a:effectLst/>
                          <a:latin typeface="Times New Roman" panose="02020603050405020304" pitchFamily="18" charset="0"/>
                          <a:cs typeface="Times New Roman" panose="02020603050405020304" pitchFamily="18" charset="0"/>
                        </a:rPr>
                        <a:t>-56,50</a:t>
                      </a: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2674065427"/>
                  </a:ext>
                </a:extLst>
              </a:tr>
              <a:tr h="314448">
                <a:tc>
                  <a:txBody>
                    <a:bodyPr/>
                    <a:lstStyle/>
                    <a:p>
                      <a:pPr lvl="2">
                        <a:spcAft>
                          <a:spcPts val="0"/>
                        </a:spcAft>
                      </a:pPr>
                      <a:r>
                        <a:rPr lang="lv-LV" sz="1400" b="0" dirty="0">
                          <a:effectLst/>
                          <a:latin typeface="Times New Roman" panose="02020603050405020304" pitchFamily="18" charset="0"/>
                          <a:cs typeface="Times New Roman" panose="02020603050405020304" pitchFamily="18" charset="0"/>
                        </a:rPr>
                        <a:t>gaļas liellopi – zīdītājgovis </a:t>
                      </a:r>
                      <a:endParaRPr lang="lv-LV"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fontAlgn="ctr"/>
                      <a:r>
                        <a:rPr lang="lv-LV" sz="1400" u="none" strike="noStrike">
                          <a:effectLst/>
                          <a:latin typeface="Times New Roman" panose="02020603050405020304" pitchFamily="18" charset="0"/>
                          <a:cs typeface="Times New Roman" panose="02020603050405020304" pitchFamily="18" charset="0"/>
                        </a:rPr>
                        <a:t>1 982 006</a:t>
                      </a:r>
                      <a:endParaRPr lang="lv-LV"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v-LV" sz="1400" u="none" strike="noStrike">
                          <a:effectLst/>
                          <a:latin typeface="Times New Roman" panose="02020603050405020304" pitchFamily="18" charset="0"/>
                          <a:cs typeface="Times New Roman" panose="02020603050405020304" pitchFamily="18" charset="0"/>
                        </a:rPr>
                        <a:t>900 000</a:t>
                      </a:r>
                      <a:endParaRPr lang="lv-LV"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v-LV" sz="1400" u="none" strike="noStrike" dirty="0">
                          <a:effectLst/>
                          <a:latin typeface="Times New Roman" panose="02020603050405020304" pitchFamily="18" charset="0"/>
                          <a:cs typeface="Times New Roman" panose="02020603050405020304" pitchFamily="18" charset="0"/>
                        </a:rPr>
                        <a:t>-54,59</a:t>
                      </a: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2931846580"/>
                  </a:ext>
                </a:extLst>
              </a:tr>
              <a:tr h="332946">
                <a:tc>
                  <a:txBody>
                    <a:bodyPr/>
                    <a:lstStyle/>
                    <a:p>
                      <a:pPr lvl="2">
                        <a:spcAft>
                          <a:spcPts val="0"/>
                        </a:spcAft>
                      </a:pPr>
                      <a:r>
                        <a:rPr lang="lv-LV" sz="1400" b="0" dirty="0">
                          <a:effectLst/>
                          <a:latin typeface="Times New Roman" panose="02020603050405020304" pitchFamily="18" charset="0"/>
                          <a:cs typeface="Times New Roman" panose="02020603050405020304" pitchFamily="18" charset="0"/>
                        </a:rPr>
                        <a:t>aitkopība</a:t>
                      </a:r>
                      <a:endParaRPr lang="lv-LV"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fontAlgn="ctr"/>
                      <a:r>
                        <a:rPr lang="lv-LV" sz="1400" u="none" strike="noStrike">
                          <a:effectLst/>
                          <a:latin typeface="Times New Roman" panose="02020603050405020304" pitchFamily="18" charset="0"/>
                          <a:cs typeface="Times New Roman" panose="02020603050405020304" pitchFamily="18" charset="0"/>
                        </a:rPr>
                        <a:t>285 102</a:t>
                      </a:r>
                      <a:endParaRPr lang="lv-LV"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v-LV" sz="1400" u="none" strike="noStrike">
                          <a:effectLst/>
                          <a:latin typeface="Times New Roman" panose="02020603050405020304" pitchFamily="18" charset="0"/>
                          <a:cs typeface="Times New Roman" panose="02020603050405020304" pitchFamily="18" charset="0"/>
                        </a:rPr>
                        <a:t>185 150</a:t>
                      </a:r>
                      <a:endParaRPr lang="lv-LV"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v-LV" sz="1400" u="none" strike="noStrike" dirty="0">
                          <a:effectLst/>
                          <a:latin typeface="Times New Roman" panose="02020603050405020304" pitchFamily="18" charset="0"/>
                          <a:cs typeface="Times New Roman" panose="02020603050405020304" pitchFamily="18" charset="0"/>
                        </a:rPr>
                        <a:t>-35,06</a:t>
                      </a: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3233094686"/>
                  </a:ext>
                </a:extLst>
              </a:tr>
              <a:tr h="332946">
                <a:tc>
                  <a:txBody>
                    <a:bodyPr/>
                    <a:lstStyle/>
                    <a:p>
                      <a:pPr lvl="2">
                        <a:spcAft>
                          <a:spcPts val="0"/>
                        </a:spcAft>
                      </a:pPr>
                      <a:r>
                        <a:rPr lang="lv-LV" sz="1400" b="0" dirty="0">
                          <a:effectLst/>
                          <a:latin typeface="Times New Roman" panose="02020603050405020304" pitchFamily="18" charset="0"/>
                          <a:cs typeface="Times New Roman" panose="02020603050405020304" pitchFamily="18" charset="0"/>
                        </a:rPr>
                        <a:t>kazkopība</a:t>
                      </a:r>
                      <a:endParaRPr lang="lv-LV"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fontAlgn="ctr"/>
                      <a:r>
                        <a:rPr lang="lv-LV" sz="1400" u="none" strike="noStrike" dirty="0">
                          <a:effectLst/>
                          <a:latin typeface="Times New Roman" panose="02020603050405020304" pitchFamily="18" charset="0"/>
                          <a:cs typeface="Times New Roman" panose="02020603050405020304" pitchFamily="18" charset="0"/>
                        </a:rPr>
                        <a:t>46 864</a:t>
                      </a: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v-LV" sz="1400" u="none" strike="noStrike">
                          <a:effectLst/>
                          <a:latin typeface="Times New Roman" panose="02020603050405020304" pitchFamily="18" charset="0"/>
                          <a:cs typeface="Times New Roman" panose="02020603050405020304" pitchFamily="18" charset="0"/>
                        </a:rPr>
                        <a:t>37 438</a:t>
                      </a:r>
                      <a:endParaRPr lang="lv-LV"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v-LV" sz="1400" u="none" strike="noStrike" dirty="0">
                          <a:effectLst/>
                          <a:latin typeface="Times New Roman" panose="02020603050405020304" pitchFamily="18" charset="0"/>
                          <a:cs typeface="Times New Roman" panose="02020603050405020304" pitchFamily="18" charset="0"/>
                        </a:rPr>
                        <a:t>-20,11</a:t>
                      </a: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3085819127"/>
                  </a:ext>
                </a:extLst>
              </a:tr>
              <a:tr h="332946">
                <a:tc>
                  <a:txBody>
                    <a:bodyPr/>
                    <a:lstStyle/>
                    <a:p>
                      <a:pPr lvl="2">
                        <a:spcAft>
                          <a:spcPts val="0"/>
                        </a:spcAft>
                      </a:pPr>
                      <a:r>
                        <a:rPr lang="lv-LV" sz="1400" b="0" dirty="0">
                          <a:effectLst/>
                          <a:latin typeface="Times New Roman" panose="02020603050405020304" pitchFamily="18" charset="0"/>
                          <a:cs typeface="Times New Roman" panose="02020603050405020304" pitchFamily="18" charset="0"/>
                        </a:rPr>
                        <a:t>zirgkopība</a:t>
                      </a:r>
                      <a:endParaRPr lang="lv-LV"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rtl="0" fontAlgn="ctr"/>
                      <a:r>
                        <a:rPr lang="lv-LV" sz="1400" u="none" strike="noStrike" dirty="0">
                          <a:effectLst/>
                          <a:latin typeface="Times New Roman" panose="02020603050405020304" pitchFamily="18" charset="0"/>
                          <a:cs typeface="Times New Roman" panose="02020603050405020304" pitchFamily="18" charset="0"/>
                        </a:rPr>
                        <a:t>57 548</a:t>
                      </a: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v-LV" sz="1400" u="none" strike="noStrike" dirty="0">
                          <a:effectLst/>
                          <a:latin typeface="Times New Roman" panose="02020603050405020304" pitchFamily="18" charset="0"/>
                          <a:cs typeface="Times New Roman" panose="02020603050405020304" pitchFamily="18" charset="0"/>
                        </a:rPr>
                        <a:t>46 035</a:t>
                      </a:r>
                      <a:endParaRPr lang="lv-LV"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lv-LV" sz="1400" u="none" strike="noStrike" dirty="0">
                          <a:effectLst/>
                          <a:latin typeface="Times New Roman" panose="02020603050405020304" pitchFamily="18" charset="0"/>
                          <a:cs typeface="Times New Roman" panose="02020603050405020304" pitchFamily="18" charset="0"/>
                        </a:rPr>
                        <a:t>-20,01</a:t>
                      </a:r>
                      <a:endParaRPr lang="lv-LV"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2951397891"/>
                  </a:ext>
                </a:extLst>
              </a:tr>
            </a:tbl>
          </a:graphicData>
        </a:graphic>
      </p:graphicFrame>
    </p:spTree>
    <p:extLst>
      <p:ext uri="{BB962C8B-B14F-4D97-AF65-F5344CB8AC3E}">
        <p14:creationId xmlns:p14="http://schemas.microsoft.com/office/powerpoint/2010/main" val="3983993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EC368-ACA9-4EDE-94EB-08D0BDBD38BA}"/>
              </a:ext>
            </a:extLst>
          </p:cNvPr>
          <p:cNvSpPr>
            <a:spLocks noGrp="1"/>
          </p:cNvSpPr>
          <p:nvPr>
            <p:ph type="title"/>
          </p:nvPr>
        </p:nvSpPr>
        <p:spPr>
          <a:xfrm>
            <a:off x="2271821" y="585478"/>
            <a:ext cx="7648353" cy="919711"/>
          </a:xfrm>
        </p:spPr>
        <p:txBody>
          <a:bodyPr>
            <a:normAutofit/>
          </a:bodyPr>
          <a:lstStyle/>
          <a:p>
            <a:pPr algn="ctr">
              <a:spcBef>
                <a:spcPts val="0"/>
              </a:spcBef>
            </a:pPr>
            <a:r>
              <a:rPr lang="lv-LV" sz="2700" dirty="0">
                <a:solidFill>
                  <a:schemeClr val="accent6">
                    <a:lumMod val="50000"/>
                  </a:schemeClr>
                </a:solidFill>
                <a:latin typeface="Times New Roman" panose="02020603050405020304" pitchFamily="18" charset="0"/>
                <a:cs typeface="Times New Roman" panose="02020603050405020304" pitchFamily="18" charset="0"/>
              </a:rPr>
              <a:t>Papildu finansējums valsts atbalstam lauksaimniecībā</a:t>
            </a:r>
            <a:endParaRPr lang="lv-LV" sz="27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xmlns="" id="{2286DFD3-F517-4C20-9E59-5F8992D59214}"/>
              </a:ext>
            </a:extLst>
          </p:cNvPr>
          <p:cNvSpPr>
            <a:spLocks noGrp="1"/>
          </p:cNvSpPr>
          <p:nvPr>
            <p:ph type="sldNum" sz="quarter" idx="13"/>
          </p:nvPr>
        </p:nvSpPr>
        <p:spPr>
          <a:xfrm>
            <a:off x="11379200" y="6324600"/>
            <a:ext cx="406400" cy="304800"/>
          </a:xfrm>
        </p:spPr>
        <p:txBody>
          <a:bodyPr/>
          <a:lstStyle/>
          <a:p>
            <a:pPr>
              <a:defRPr/>
            </a:pPr>
            <a:fld id="{B8719ED3-7948-4C12-A114-DC93F50FCF9D}" type="slidenum">
              <a:rPr lang="en-US" altLang="en-US" smtClean="0"/>
              <a:pPr>
                <a:defRPr/>
              </a:pPr>
              <a:t>39</a:t>
            </a:fld>
            <a:endParaRPr lang="en-US" altLang="en-US"/>
          </a:p>
        </p:txBody>
      </p:sp>
      <p:graphicFrame>
        <p:nvGraphicFramePr>
          <p:cNvPr id="5" name="Table 4">
            <a:extLst>
              <a:ext uri="{FF2B5EF4-FFF2-40B4-BE49-F238E27FC236}">
                <a16:creationId xmlns:a16="http://schemas.microsoft.com/office/drawing/2014/main" xmlns="" id="{790E717A-356D-43A8-B1A9-762CB440EBD3}"/>
              </a:ext>
            </a:extLst>
          </p:cNvPr>
          <p:cNvGraphicFramePr>
            <a:graphicFrameLocks noGrp="1"/>
          </p:cNvGraphicFramePr>
          <p:nvPr>
            <p:extLst>
              <p:ext uri="{D42A27DB-BD31-4B8C-83A1-F6EECF244321}">
                <p14:modId xmlns:p14="http://schemas.microsoft.com/office/powerpoint/2010/main" val="3115910688"/>
              </p:ext>
            </p:extLst>
          </p:nvPr>
        </p:nvGraphicFramePr>
        <p:xfrm>
          <a:off x="2558642" y="2118496"/>
          <a:ext cx="7655145" cy="1738522"/>
        </p:xfrm>
        <a:graphic>
          <a:graphicData uri="http://schemas.openxmlformats.org/drawingml/2006/table">
            <a:tbl>
              <a:tblPr firstRow="1" firstCol="1" bandRow="1">
                <a:tableStyleId>{912C8C85-51F0-491E-9774-3900AFEF0FD7}</a:tableStyleId>
              </a:tblPr>
              <a:tblGrid>
                <a:gridCol w="3984771">
                  <a:extLst>
                    <a:ext uri="{9D8B030D-6E8A-4147-A177-3AD203B41FA5}">
                      <a16:colId xmlns:a16="http://schemas.microsoft.com/office/drawing/2014/main" xmlns="" val="1694772094"/>
                    </a:ext>
                  </a:extLst>
                </a:gridCol>
                <a:gridCol w="1082180">
                  <a:extLst>
                    <a:ext uri="{9D8B030D-6E8A-4147-A177-3AD203B41FA5}">
                      <a16:colId xmlns:a16="http://schemas.microsoft.com/office/drawing/2014/main" xmlns="" val="1655710770"/>
                    </a:ext>
                  </a:extLst>
                </a:gridCol>
                <a:gridCol w="1291904">
                  <a:extLst>
                    <a:ext uri="{9D8B030D-6E8A-4147-A177-3AD203B41FA5}">
                      <a16:colId xmlns:a16="http://schemas.microsoft.com/office/drawing/2014/main" xmlns="" val="2206335074"/>
                    </a:ext>
                  </a:extLst>
                </a:gridCol>
                <a:gridCol w="1296290">
                  <a:extLst>
                    <a:ext uri="{9D8B030D-6E8A-4147-A177-3AD203B41FA5}">
                      <a16:colId xmlns:a16="http://schemas.microsoft.com/office/drawing/2014/main" xmlns="" val="778652323"/>
                    </a:ext>
                  </a:extLst>
                </a:gridCol>
              </a:tblGrid>
              <a:tr h="355030">
                <a:tc>
                  <a:txBody>
                    <a:bodyPr/>
                    <a:lstStyle/>
                    <a:p>
                      <a:pPr>
                        <a:lnSpc>
                          <a:spcPct val="107000"/>
                        </a:lnSpc>
                      </a:pPr>
                      <a:endParaRPr lang="lv-LV" sz="1600" dirty="0">
                        <a:effectLst/>
                        <a:latin typeface="Times New Roman" panose="02020603050405020304" pitchFamily="18"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lv-LV" sz="1600" dirty="0">
                          <a:effectLst/>
                          <a:latin typeface="Times New Roman" panose="02020603050405020304" pitchFamily="18" charset="0"/>
                          <a:cs typeface="Times New Roman" panose="02020603050405020304" pitchFamily="18" charset="0"/>
                        </a:rPr>
                        <a:t>2020</a:t>
                      </a:r>
                      <a:endParaRPr lang="lv-LV"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lv-LV" sz="1600" dirty="0">
                          <a:effectLst/>
                          <a:latin typeface="Times New Roman" panose="02020603050405020304" pitchFamily="18" charset="0"/>
                          <a:cs typeface="Times New Roman" panose="02020603050405020304" pitchFamily="18" charset="0"/>
                        </a:rPr>
                        <a:t>2021</a:t>
                      </a:r>
                      <a:endParaRPr lang="lv-LV"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lv-LV" sz="1600" dirty="0">
                          <a:effectLst/>
                          <a:latin typeface="Times New Roman" panose="02020603050405020304" pitchFamily="18" charset="0"/>
                          <a:cs typeface="Times New Roman" panose="02020603050405020304" pitchFamily="18" charset="0"/>
                        </a:rPr>
                        <a:t>Starpība</a:t>
                      </a:r>
                      <a:endParaRPr lang="lv-LV"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xmlns="" val="973989533"/>
                  </a:ext>
                </a:extLst>
              </a:tr>
              <a:tr h="281967">
                <a:tc>
                  <a:txBody>
                    <a:bodyPr/>
                    <a:lstStyle/>
                    <a:p>
                      <a:pPr>
                        <a:lnSpc>
                          <a:spcPct val="107000"/>
                        </a:lnSpc>
                        <a:spcAft>
                          <a:spcPts val="800"/>
                        </a:spcAft>
                      </a:pPr>
                      <a:r>
                        <a:rPr lang="lv-LV" sz="1600" b="0" kern="1200" dirty="0">
                          <a:solidFill>
                            <a:schemeClr val="tx1"/>
                          </a:solidFill>
                          <a:effectLst/>
                          <a:latin typeface="Times New Roman" panose="02020603050405020304" pitchFamily="18" charset="0"/>
                          <a:ea typeface="+mn-ea"/>
                          <a:cs typeface="Times New Roman" panose="02020603050405020304" pitchFamily="18" charset="0"/>
                        </a:rPr>
                        <a:t>Kredītprocentu</a:t>
                      </a:r>
                      <a:r>
                        <a:rPr lang="lv-LV" sz="1600" b="0" dirty="0">
                          <a:effectLst/>
                          <a:latin typeface="Times New Roman" panose="02020603050405020304" pitchFamily="18" charset="0"/>
                          <a:cs typeface="Times New Roman" panose="02020603050405020304" pitchFamily="18" charset="0"/>
                        </a:rPr>
                        <a:t> daļējai dzēšanai</a:t>
                      </a:r>
                      <a:endParaRPr lang="lv-LV"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solidFill>
                      <a:schemeClr val="accent6">
                        <a:lumMod val="20000"/>
                        <a:lumOff val="80000"/>
                      </a:schemeClr>
                    </a:solidFill>
                  </a:tcPr>
                </a:tc>
                <a:tc>
                  <a:txBody>
                    <a:bodyPr/>
                    <a:lstStyle/>
                    <a:p>
                      <a:pPr algn="ctr" rtl="0" fontAlgn="ctr"/>
                      <a:r>
                        <a:rPr lang="lv-LV" sz="1600" b="0" u="none" strike="noStrike" dirty="0">
                          <a:effectLst/>
                          <a:latin typeface="Times New Roman" panose="02020603050405020304" pitchFamily="18" charset="0"/>
                          <a:cs typeface="Times New Roman" panose="02020603050405020304" pitchFamily="18" charset="0"/>
                        </a:rPr>
                        <a:t>10 074 071*</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rtl="0" fontAlgn="ctr"/>
                      <a:r>
                        <a:rPr lang="lv-LV" sz="1600" b="1" u="none" strike="noStrike" dirty="0">
                          <a:effectLst/>
                          <a:latin typeface="Times New Roman" panose="02020603050405020304" pitchFamily="18" charset="0"/>
                          <a:cs typeface="Times New Roman" panose="02020603050405020304" pitchFamily="18" charset="0"/>
                        </a:rPr>
                        <a:t>0 ?</a:t>
                      </a:r>
                      <a:endParaRPr lang="lv-LV"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rtl="0" fontAlgn="ctr"/>
                      <a:r>
                        <a:rPr lang="lv-LV" sz="1600" b="0" u="none" strike="noStrike" dirty="0">
                          <a:effectLst/>
                          <a:latin typeface="Times New Roman" panose="02020603050405020304" pitchFamily="18" charset="0"/>
                          <a:cs typeface="Times New Roman" panose="02020603050405020304" pitchFamily="18" charset="0"/>
                        </a:rPr>
                        <a:t>-10 074 071</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xmlns="" val="3421912571"/>
                  </a:ext>
                </a:extLst>
              </a:tr>
              <a:tr h="650783">
                <a:tc>
                  <a:txBody>
                    <a:bodyPr/>
                    <a:lstStyle/>
                    <a:p>
                      <a:pPr>
                        <a:lnSpc>
                          <a:spcPct val="107000"/>
                        </a:lnSpc>
                        <a:spcAft>
                          <a:spcPts val="800"/>
                        </a:spcAft>
                      </a:pPr>
                      <a:r>
                        <a:rPr lang="lv-LV" sz="1600" b="0" dirty="0">
                          <a:effectLst/>
                          <a:latin typeface="Times New Roman" panose="02020603050405020304" pitchFamily="18" charset="0"/>
                          <a:cs typeface="Times New Roman" panose="02020603050405020304" pitchFamily="18" charset="0"/>
                        </a:rPr>
                        <a:t>L/s izmantojamiem zinātnes pētījumiem un l/s zinātnisko institūciju materiāli tehniskās bāzes pilnveidošanai </a:t>
                      </a:r>
                      <a:endParaRPr lang="lv-LV"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noFill/>
                  </a:tcPr>
                </a:tc>
                <a:tc>
                  <a:txBody>
                    <a:bodyPr/>
                    <a:lstStyle/>
                    <a:p>
                      <a:pPr algn="ctr" rtl="0" fontAlgn="ctr"/>
                      <a:r>
                        <a:rPr lang="lv-LV" sz="1600" b="0" u="none" strike="noStrike" dirty="0">
                          <a:effectLst/>
                          <a:latin typeface="Times New Roman" panose="02020603050405020304" pitchFamily="18" charset="0"/>
                          <a:cs typeface="Times New Roman" panose="02020603050405020304" pitchFamily="18" charset="0"/>
                        </a:rPr>
                        <a:t>3 000 000</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rtl="0" fontAlgn="ctr"/>
                      <a:r>
                        <a:rPr lang="lv-LV" sz="1600" b="1" u="none" strike="noStrike" dirty="0">
                          <a:effectLst/>
                          <a:latin typeface="Times New Roman" panose="02020603050405020304" pitchFamily="18" charset="0"/>
                          <a:cs typeface="Times New Roman" panose="02020603050405020304" pitchFamily="18" charset="0"/>
                        </a:rPr>
                        <a:t>3 000 000</a:t>
                      </a:r>
                      <a:endParaRPr lang="lv-LV"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tc>
                  <a:txBody>
                    <a:bodyPr/>
                    <a:lstStyle/>
                    <a:p>
                      <a:pPr algn="ctr" rtl="0" fontAlgn="ctr"/>
                      <a:r>
                        <a:rPr lang="lv-LV" sz="1600" b="0" u="none" strike="noStrike" dirty="0">
                          <a:effectLst/>
                          <a:latin typeface="Times New Roman" panose="02020603050405020304" pitchFamily="18" charset="0"/>
                          <a:cs typeface="Times New Roman" panose="02020603050405020304" pitchFamily="18" charset="0"/>
                        </a:rPr>
                        <a:t>0</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xmlns="" val="664837254"/>
                  </a:ext>
                </a:extLst>
              </a:tr>
              <a:tr h="326825">
                <a:tc>
                  <a:txBody>
                    <a:bodyPr/>
                    <a:lstStyle/>
                    <a:p>
                      <a:pPr>
                        <a:lnSpc>
                          <a:spcPct val="107000"/>
                        </a:lnSpc>
                        <a:spcAft>
                          <a:spcPts val="800"/>
                        </a:spcAft>
                      </a:pPr>
                      <a:r>
                        <a:rPr lang="lv-LV" sz="1600" b="0" dirty="0">
                          <a:effectLst/>
                          <a:latin typeface="Times New Roman" panose="02020603050405020304" pitchFamily="18" charset="0"/>
                          <a:cs typeface="Times New Roman" panose="02020603050405020304" pitchFamily="18" charset="0"/>
                        </a:rPr>
                        <a:t>Mazo l/s ražotāju ienākumu valsts atbalstam </a:t>
                      </a:r>
                      <a:endParaRPr lang="lv-LV"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solidFill>
                      <a:schemeClr val="accent6">
                        <a:lumMod val="20000"/>
                        <a:lumOff val="80000"/>
                      </a:schemeClr>
                    </a:solidFill>
                  </a:tcPr>
                </a:tc>
                <a:tc>
                  <a:txBody>
                    <a:bodyPr/>
                    <a:lstStyle/>
                    <a:p>
                      <a:pPr algn="ctr" rtl="0" fontAlgn="ctr"/>
                      <a:r>
                        <a:rPr lang="lv-LV" sz="1600" b="0" u="none" strike="noStrike" dirty="0">
                          <a:effectLst/>
                          <a:latin typeface="Times New Roman" panose="02020603050405020304" pitchFamily="18" charset="0"/>
                          <a:cs typeface="Times New Roman" panose="02020603050405020304" pitchFamily="18" charset="0"/>
                        </a:rPr>
                        <a:t>4 000 000</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rtl="0" fontAlgn="ctr"/>
                      <a:r>
                        <a:rPr lang="lv-LV" sz="1600" b="1" u="none" strike="noStrike" dirty="0">
                          <a:effectLst/>
                          <a:latin typeface="Times New Roman" panose="02020603050405020304" pitchFamily="18" charset="0"/>
                          <a:cs typeface="Times New Roman" panose="02020603050405020304" pitchFamily="18" charset="0"/>
                        </a:rPr>
                        <a:t>3 000 000</a:t>
                      </a:r>
                      <a:endParaRPr lang="lv-LV"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rtl="0" fontAlgn="ctr"/>
                      <a:r>
                        <a:rPr lang="lv-LV" sz="1600" b="0" u="none" strike="noStrike" dirty="0">
                          <a:effectLst/>
                          <a:latin typeface="Times New Roman" panose="02020603050405020304" pitchFamily="18" charset="0"/>
                          <a:cs typeface="Times New Roman" panose="02020603050405020304" pitchFamily="18" charset="0"/>
                        </a:rPr>
                        <a:t>-1 000 000</a:t>
                      </a:r>
                      <a:endParaRPr lang="lv-LV"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xmlns="" val="1401177952"/>
                  </a:ext>
                </a:extLst>
              </a:tr>
            </a:tbl>
          </a:graphicData>
        </a:graphic>
      </p:graphicFrame>
      <p:sp>
        <p:nvSpPr>
          <p:cNvPr id="23" name="Rectangle: Rounded Corners 22">
            <a:extLst>
              <a:ext uri="{FF2B5EF4-FFF2-40B4-BE49-F238E27FC236}">
                <a16:creationId xmlns:a16="http://schemas.microsoft.com/office/drawing/2014/main" xmlns="" id="{04DA2DE0-B297-4903-AD3F-73F1CAA967B3}"/>
              </a:ext>
            </a:extLst>
          </p:cNvPr>
          <p:cNvSpPr/>
          <p:nvPr/>
        </p:nvSpPr>
        <p:spPr>
          <a:xfrm>
            <a:off x="2558641" y="4247296"/>
            <a:ext cx="7655145" cy="446057"/>
          </a:xfrm>
          <a:prstGeom prst="roundRect">
            <a:avLst/>
          </a:prstGeom>
        </p:spPr>
        <p:style>
          <a:lnRef idx="2">
            <a:schemeClr val="accent6"/>
          </a:lnRef>
          <a:fillRef idx="1">
            <a:schemeClr val="lt1"/>
          </a:fillRef>
          <a:effectRef idx="0">
            <a:schemeClr val="accent6"/>
          </a:effectRef>
          <a:fontRef idx="minor">
            <a:schemeClr val="dk1"/>
          </a:fontRef>
        </p:style>
        <p:txBody>
          <a:bodyPr/>
          <a:lstStyle/>
          <a:p>
            <a:r>
              <a:rPr lang="lv-LV" sz="1400" dirty="0">
                <a:latin typeface="Times New Roman" panose="02020603050405020304" pitchFamily="18" charset="0"/>
                <a:cs typeface="Times New Roman" panose="02020603050405020304" pitchFamily="18" charset="0"/>
              </a:rPr>
              <a:t>*</a:t>
            </a:r>
            <a:r>
              <a:rPr lang="lv-LV" sz="1000" dirty="0">
                <a:solidFill>
                  <a:schemeClr val="tx1"/>
                </a:solidFill>
              </a:rPr>
              <a:t> </a:t>
            </a:r>
            <a:r>
              <a:rPr lang="lv-LV" sz="1400" i="1" dirty="0">
                <a:solidFill>
                  <a:schemeClr val="tx1"/>
                </a:solidFill>
                <a:latin typeface="Times New Roman" panose="02020603050405020304" pitchFamily="18" charset="0"/>
                <a:cs typeface="Times New Roman" panose="02020603050405020304" pitchFamily="18" charset="0"/>
              </a:rPr>
              <a:t>t.sk. papildu 5 </a:t>
            </a:r>
            <a:r>
              <a:rPr lang="lv-LV" sz="1400" i="1" dirty="0" err="1">
                <a:solidFill>
                  <a:schemeClr val="tx1"/>
                </a:solidFill>
                <a:latin typeface="Times New Roman" panose="02020603050405020304" pitchFamily="18" charset="0"/>
                <a:cs typeface="Times New Roman" panose="02020603050405020304" pitchFamily="18" charset="0"/>
              </a:rPr>
              <a:t>milj.euro</a:t>
            </a:r>
            <a:r>
              <a:rPr lang="lv-LV" sz="1400" i="1" dirty="0">
                <a:solidFill>
                  <a:schemeClr val="tx1"/>
                </a:solidFill>
                <a:latin typeface="Times New Roman" panose="02020603050405020304" pitchFamily="18" charset="0"/>
                <a:cs typeface="Times New Roman" panose="02020603050405020304" pitchFamily="18" charset="0"/>
              </a:rPr>
              <a:t> no COVID-19 krīzes pārvarēšanas finansējuma</a:t>
            </a:r>
          </a:p>
        </p:txBody>
      </p:sp>
    </p:spTree>
    <p:extLst>
      <p:ext uri="{BB962C8B-B14F-4D97-AF65-F5344CB8AC3E}">
        <p14:creationId xmlns:p14="http://schemas.microsoft.com/office/powerpoint/2010/main" val="1024185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a:extLst>
              <a:ext uri="{FF2B5EF4-FFF2-40B4-BE49-F238E27FC236}">
                <a16:creationId xmlns:a16="http://schemas.microsoft.com/office/drawing/2014/main" xmlns="" id="{8F6D72D0-08E5-445E-9637-26DD53EE404C}"/>
              </a:ext>
            </a:extLst>
          </p:cNvPr>
          <p:cNvSpPr>
            <a:spLocks noGrp="1"/>
          </p:cNvSpPr>
          <p:nvPr>
            <p:ph type="body" sz="quarter" idx="10"/>
          </p:nvPr>
        </p:nvSpPr>
        <p:spPr/>
        <p:txBody>
          <a:bodyPr/>
          <a:lstStyle/>
          <a:p>
            <a:r>
              <a:rPr lang="lv-LV" dirty="0"/>
              <a:t>Avots: LAD; ZM</a:t>
            </a:r>
          </a:p>
        </p:txBody>
      </p:sp>
      <p:sp>
        <p:nvSpPr>
          <p:cNvPr id="3" name="Teksta vietturis 2">
            <a:extLst>
              <a:ext uri="{FF2B5EF4-FFF2-40B4-BE49-F238E27FC236}">
                <a16:creationId xmlns:a16="http://schemas.microsoft.com/office/drawing/2014/main" xmlns="" id="{9D9E5BA2-0966-4F72-9160-51A81CFF5063}"/>
              </a:ext>
            </a:extLst>
          </p:cNvPr>
          <p:cNvSpPr>
            <a:spLocks noGrp="1"/>
          </p:cNvSpPr>
          <p:nvPr>
            <p:ph type="body" sz="quarter" idx="12"/>
          </p:nvPr>
        </p:nvSpPr>
        <p:spPr/>
        <p:txBody>
          <a:bodyPr/>
          <a:lstStyle/>
          <a:p>
            <a:r>
              <a:rPr lang="lv-LV" dirty="0"/>
              <a:t>Piezīme: 2020.g.dati provizoriski</a:t>
            </a:r>
          </a:p>
        </p:txBody>
      </p:sp>
      <p:graphicFrame>
        <p:nvGraphicFramePr>
          <p:cNvPr id="4" name="Diagramma 3">
            <a:extLst>
              <a:ext uri="{FF2B5EF4-FFF2-40B4-BE49-F238E27FC236}">
                <a16:creationId xmlns:a16="http://schemas.microsoft.com/office/drawing/2014/main" xmlns="" id="{B85910E8-9AF6-44DF-ACAF-DA1A01F9886D}"/>
              </a:ext>
            </a:extLst>
          </p:cNvPr>
          <p:cNvGraphicFramePr>
            <a:graphicFrameLocks/>
          </p:cNvGraphicFramePr>
          <p:nvPr>
            <p:extLst>
              <p:ext uri="{D42A27DB-BD31-4B8C-83A1-F6EECF244321}">
                <p14:modId xmlns:p14="http://schemas.microsoft.com/office/powerpoint/2010/main" val="1248748828"/>
              </p:ext>
            </p:extLst>
          </p:nvPr>
        </p:nvGraphicFramePr>
        <p:xfrm>
          <a:off x="556437" y="1940441"/>
          <a:ext cx="4993758" cy="39499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ma 4">
            <a:extLst>
              <a:ext uri="{FF2B5EF4-FFF2-40B4-BE49-F238E27FC236}">
                <a16:creationId xmlns:a16="http://schemas.microsoft.com/office/drawing/2014/main" xmlns="" id="{FBABBF68-2446-4D02-8A1B-23BEB984658C}"/>
              </a:ext>
            </a:extLst>
          </p:cNvPr>
          <p:cNvGraphicFramePr>
            <a:graphicFrameLocks/>
          </p:cNvGraphicFramePr>
          <p:nvPr>
            <p:extLst>
              <p:ext uri="{D42A27DB-BD31-4B8C-83A1-F6EECF244321}">
                <p14:modId xmlns:p14="http://schemas.microsoft.com/office/powerpoint/2010/main" val="2935763448"/>
              </p:ext>
            </p:extLst>
          </p:nvPr>
        </p:nvGraphicFramePr>
        <p:xfrm>
          <a:off x="6061739" y="2333846"/>
          <a:ext cx="5758121" cy="3535326"/>
        </p:xfrm>
        <a:graphic>
          <a:graphicData uri="http://schemas.openxmlformats.org/drawingml/2006/chart">
            <c:chart xmlns:c="http://schemas.openxmlformats.org/drawingml/2006/chart" xmlns:r="http://schemas.openxmlformats.org/officeDocument/2006/relationships" r:id="rId3"/>
          </a:graphicData>
        </a:graphic>
      </p:graphicFrame>
      <p:sp>
        <p:nvSpPr>
          <p:cNvPr id="6" name="Virsraksts 1">
            <a:extLst>
              <a:ext uri="{FF2B5EF4-FFF2-40B4-BE49-F238E27FC236}">
                <a16:creationId xmlns:a16="http://schemas.microsoft.com/office/drawing/2014/main" xmlns="" id="{E5F31296-CC45-40E8-8278-F25FF8EB82F5}"/>
              </a:ext>
            </a:extLst>
          </p:cNvPr>
          <p:cNvSpPr txBox="1">
            <a:spLocks/>
          </p:cNvSpPr>
          <p:nvPr/>
        </p:nvSpPr>
        <p:spPr>
          <a:xfrm>
            <a:off x="3454400" y="381000"/>
            <a:ext cx="8128000" cy="1036642"/>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a:t>BLA kultūraugu veidu izmaiņu tendences 2014-2020</a:t>
            </a:r>
            <a:br>
              <a:rPr lang="lv-LV"/>
            </a:br>
            <a:r>
              <a:rPr lang="lv-LV"/>
              <a:t>(ELFLA)</a:t>
            </a:r>
            <a:br>
              <a:rPr lang="lv-LV"/>
            </a:br>
            <a:endParaRPr lang="lv-LV" dirty="0"/>
          </a:p>
        </p:txBody>
      </p:sp>
    </p:spTree>
    <p:extLst>
      <p:ext uri="{BB962C8B-B14F-4D97-AF65-F5344CB8AC3E}">
        <p14:creationId xmlns:p14="http://schemas.microsoft.com/office/powerpoint/2010/main" val="2551649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ACF251-C8DD-41B2-B876-C55C3A759479}"/>
              </a:ext>
            </a:extLst>
          </p:cNvPr>
          <p:cNvSpPr>
            <a:spLocks noGrp="1"/>
          </p:cNvSpPr>
          <p:nvPr>
            <p:ph type="title"/>
          </p:nvPr>
        </p:nvSpPr>
        <p:spPr>
          <a:xfrm>
            <a:off x="1868882" y="741726"/>
            <a:ext cx="8128000" cy="608901"/>
          </a:xfrm>
        </p:spPr>
        <p:txBody>
          <a:bodyPr>
            <a:normAutofit fontScale="90000"/>
          </a:bodyPr>
          <a:lstStyle/>
          <a:p>
            <a:pPr algn="ctr"/>
            <a:r>
              <a:rPr lang="lv-LV" sz="3000" dirty="0">
                <a:solidFill>
                  <a:schemeClr val="accent6">
                    <a:lumMod val="50000"/>
                  </a:schemeClr>
                </a:solidFill>
                <a:latin typeface="Times New Roman" panose="02020603050405020304" pitchFamily="18" charset="0"/>
                <a:cs typeface="Times New Roman" panose="02020603050405020304" pitchFamily="18" charset="0"/>
              </a:rPr>
              <a:t>Samazinātā 5% PVN likme</a:t>
            </a:r>
            <a:r>
              <a:rPr lang="lv-LV" dirty="0"/>
              <a:t/>
            </a:r>
            <a:br>
              <a:rPr lang="lv-LV" dirty="0"/>
            </a:br>
            <a:endParaRPr lang="lv-LV" dirty="0"/>
          </a:p>
        </p:txBody>
      </p:sp>
      <p:sp>
        <p:nvSpPr>
          <p:cNvPr id="6" name="Rectangle: Rounded Corners 5">
            <a:extLst>
              <a:ext uri="{FF2B5EF4-FFF2-40B4-BE49-F238E27FC236}">
                <a16:creationId xmlns:a16="http://schemas.microsoft.com/office/drawing/2014/main" xmlns="" id="{C0576DAF-BDBB-4E38-AE2C-B60ADB47BEC9}"/>
              </a:ext>
            </a:extLst>
          </p:cNvPr>
          <p:cNvSpPr/>
          <p:nvPr/>
        </p:nvSpPr>
        <p:spPr>
          <a:xfrm>
            <a:off x="1296098" y="4874005"/>
            <a:ext cx="9806731" cy="15771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spcAft>
                <a:spcPts val="600"/>
              </a:spcAft>
            </a:pPr>
            <a:r>
              <a:rPr lang="lv-LV" sz="1600" dirty="0">
                <a:latin typeface="Times New Roman" panose="02020603050405020304" pitchFamily="18" charset="0"/>
                <a:cs typeface="Times New Roman" panose="02020603050405020304" pitchFamily="18" charset="0"/>
              </a:rPr>
              <a:t>Tā kā ar Ministru kabineta 2019.gada 7.maija rīkojuma Nr.210 “Par Valdības rīcības plānu Deklarācijas par Artura Krišjāņa Kariņa vadītā Ministru kabineta iecerēto darbību īstenošanai” uzdevumu Nr.070 </a:t>
            </a:r>
            <a:r>
              <a:rPr lang="lv-LV" sz="1600" b="1" dirty="0">
                <a:latin typeface="Times New Roman" panose="02020603050405020304" pitchFamily="18" charset="0"/>
                <a:cs typeface="Times New Roman" panose="02020603050405020304" pitchFamily="18" charset="0"/>
              </a:rPr>
              <a:t>valdība ir apņēmusies izvērtēt iespējas ieviest samazināto PVN likmi svaigai gaļai, svaigām zivīm, olām un piena produktiem, </a:t>
            </a:r>
            <a:r>
              <a:rPr lang="lv-LV" sz="1600" dirty="0">
                <a:latin typeface="Times New Roman" panose="02020603050405020304" pitchFamily="18" charset="0"/>
                <a:cs typeface="Times New Roman" panose="02020603050405020304" pitchFamily="18" charset="0"/>
              </a:rPr>
              <a:t>tad par PVN samazinātās 5% likmes piemērošanu arī tādiem pārtikas produktiem kā </a:t>
            </a:r>
            <a:r>
              <a:rPr lang="lv-LV" sz="1600" b="1" dirty="0">
                <a:latin typeface="Times New Roman" panose="02020603050405020304" pitchFamily="18" charset="0"/>
                <a:cs typeface="Times New Roman" panose="02020603050405020304" pitchFamily="18" charset="0"/>
              </a:rPr>
              <a:t>svaigai gaļai, svaigām zivīm, olām un piena pamatproduktiem ir jāturpina diskusijas 2022.gada valsts budžeta izstrādes kontekstā. </a:t>
            </a:r>
          </a:p>
        </p:txBody>
      </p:sp>
      <p:sp>
        <p:nvSpPr>
          <p:cNvPr id="3" name="Rectangle: Rounded Corners 2">
            <a:extLst>
              <a:ext uri="{FF2B5EF4-FFF2-40B4-BE49-F238E27FC236}">
                <a16:creationId xmlns:a16="http://schemas.microsoft.com/office/drawing/2014/main" xmlns="" id="{34EEB115-FA07-494C-A21F-C90DD44BDE77}"/>
              </a:ext>
            </a:extLst>
          </p:cNvPr>
          <p:cNvSpPr/>
          <p:nvPr/>
        </p:nvSpPr>
        <p:spPr>
          <a:xfrm>
            <a:off x="5360565" y="2188263"/>
            <a:ext cx="4947107" cy="1996628"/>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lv-LV" sz="2000" b="1" dirty="0">
                <a:solidFill>
                  <a:schemeClr val="accent6">
                    <a:lumMod val="75000"/>
                  </a:schemeClr>
                </a:solidFill>
                <a:latin typeface="Times New Roman" panose="02020603050405020304" pitchFamily="18" charset="0"/>
                <a:cs typeface="Times New Roman" panose="02020603050405020304" pitchFamily="18" charset="0"/>
              </a:rPr>
              <a:t>Valdība ir atbalstījusi ZM priekšlikumu par PVN samazinātās 5% likmes saglabāšanu augļiem, ogām un dārzeņiem līdz 2023.gada 31.decembrim</a:t>
            </a:r>
            <a:endParaRPr lang="lv-LV" sz="20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34DC52DF-22FF-4E25-8155-ED2460565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628" y="2188262"/>
            <a:ext cx="3203631" cy="1996629"/>
          </a:xfrm>
          <a:prstGeom prst="rect">
            <a:avLst/>
          </a:prstGeom>
        </p:spPr>
      </p:pic>
    </p:spTree>
    <p:extLst>
      <p:ext uri="{BB962C8B-B14F-4D97-AF65-F5344CB8AC3E}">
        <p14:creationId xmlns:p14="http://schemas.microsoft.com/office/powerpoint/2010/main" val="1293028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ED24AD-F24E-4A9C-A0E0-856F6377A03C}"/>
              </a:ext>
            </a:extLst>
          </p:cNvPr>
          <p:cNvSpPr>
            <a:spLocks noGrp="1"/>
          </p:cNvSpPr>
          <p:nvPr>
            <p:ph type="title"/>
          </p:nvPr>
        </p:nvSpPr>
        <p:spPr>
          <a:xfrm>
            <a:off x="2221220" y="555938"/>
            <a:ext cx="8128000" cy="1036642"/>
          </a:xfrm>
        </p:spPr>
        <p:txBody>
          <a:bodyPr/>
          <a:lstStyle/>
          <a:p>
            <a:pPr algn="ctr">
              <a:spcBef>
                <a:spcPts val="0"/>
              </a:spcBef>
            </a:pPr>
            <a:r>
              <a:rPr lang="lv-LV" sz="2700" dirty="0">
                <a:solidFill>
                  <a:schemeClr val="accent6">
                    <a:lumMod val="50000"/>
                  </a:schemeClr>
                </a:solidFill>
                <a:latin typeface="Times New Roman" panose="02020603050405020304" pitchFamily="18" charset="0"/>
                <a:cs typeface="Times New Roman" panose="02020603050405020304" pitchFamily="18" charset="0"/>
              </a:rPr>
              <a:t>Plānotās darbaspēka nodokļu izmaiņas 2021.gādā</a:t>
            </a:r>
          </a:p>
        </p:txBody>
      </p:sp>
      <p:graphicFrame>
        <p:nvGraphicFramePr>
          <p:cNvPr id="9" name="Table 8">
            <a:extLst>
              <a:ext uri="{FF2B5EF4-FFF2-40B4-BE49-F238E27FC236}">
                <a16:creationId xmlns:a16="http://schemas.microsoft.com/office/drawing/2014/main" xmlns="" id="{0A459C8D-094C-4CBB-9A2B-453BFF8A4485}"/>
              </a:ext>
            </a:extLst>
          </p:cNvPr>
          <p:cNvGraphicFramePr>
            <a:graphicFrameLocks noGrp="1"/>
          </p:cNvGraphicFramePr>
          <p:nvPr>
            <p:extLst>
              <p:ext uri="{D42A27DB-BD31-4B8C-83A1-F6EECF244321}">
                <p14:modId xmlns:p14="http://schemas.microsoft.com/office/powerpoint/2010/main" val="554807863"/>
              </p:ext>
            </p:extLst>
          </p:nvPr>
        </p:nvGraphicFramePr>
        <p:xfrm>
          <a:off x="2032000" y="1592580"/>
          <a:ext cx="8127999" cy="3032760"/>
        </p:xfrm>
        <a:graphic>
          <a:graphicData uri="http://schemas.openxmlformats.org/drawingml/2006/table">
            <a:tbl>
              <a:tblPr firstRow="1" bandRow="1">
                <a:tableStyleId>{E8B1032C-EA38-4F05-BA0D-38AFFFC7BED3}</a:tableStyleId>
              </a:tblPr>
              <a:tblGrid>
                <a:gridCol w="3227896">
                  <a:extLst>
                    <a:ext uri="{9D8B030D-6E8A-4147-A177-3AD203B41FA5}">
                      <a16:colId xmlns:a16="http://schemas.microsoft.com/office/drawing/2014/main" xmlns="" val="345788218"/>
                    </a:ext>
                  </a:extLst>
                </a:gridCol>
                <a:gridCol w="2558643">
                  <a:extLst>
                    <a:ext uri="{9D8B030D-6E8A-4147-A177-3AD203B41FA5}">
                      <a16:colId xmlns:a16="http://schemas.microsoft.com/office/drawing/2014/main" xmlns="" val="3210679741"/>
                    </a:ext>
                  </a:extLst>
                </a:gridCol>
                <a:gridCol w="2341460">
                  <a:extLst>
                    <a:ext uri="{9D8B030D-6E8A-4147-A177-3AD203B41FA5}">
                      <a16:colId xmlns:a16="http://schemas.microsoft.com/office/drawing/2014/main" xmlns="" val="4155230957"/>
                    </a:ext>
                  </a:extLst>
                </a:gridCol>
              </a:tblGrid>
              <a:tr h="370840">
                <a:tc>
                  <a:txBody>
                    <a:bodyPr/>
                    <a:lstStyle/>
                    <a:p>
                      <a:endParaRPr lang="lv-LV" dirty="0">
                        <a:latin typeface="Times New Roman" panose="02020603050405020304" pitchFamily="18" charset="0"/>
                        <a:cs typeface="Times New Roman" panose="02020603050405020304" pitchFamily="18" charset="0"/>
                      </a:endParaRPr>
                    </a:p>
                  </a:txBody>
                  <a:tcPr/>
                </a:tc>
                <a:tc>
                  <a:txBody>
                    <a:bodyPr/>
                    <a:lstStyle/>
                    <a:p>
                      <a:pPr algn="ctr"/>
                      <a:r>
                        <a:rPr lang="lv-LV" dirty="0">
                          <a:latin typeface="Times New Roman" panose="02020603050405020304" pitchFamily="18" charset="0"/>
                          <a:cs typeface="Times New Roman" panose="02020603050405020304" pitchFamily="18" charset="0"/>
                        </a:rPr>
                        <a:t>2020</a:t>
                      </a:r>
                    </a:p>
                  </a:txBody>
                  <a:tcPr/>
                </a:tc>
                <a:tc>
                  <a:txBody>
                    <a:bodyPr/>
                    <a:lstStyle/>
                    <a:p>
                      <a:pPr algn="ctr"/>
                      <a:r>
                        <a:rPr lang="lv-LV" dirty="0">
                          <a:solidFill>
                            <a:schemeClr val="accent1">
                              <a:lumMod val="75000"/>
                            </a:schemeClr>
                          </a:solidFill>
                          <a:latin typeface="Times New Roman" panose="02020603050405020304" pitchFamily="18" charset="0"/>
                          <a:cs typeface="Times New Roman" panose="02020603050405020304" pitchFamily="18" charset="0"/>
                        </a:rPr>
                        <a:t>2021</a:t>
                      </a:r>
                    </a:p>
                  </a:txBody>
                  <a:tcPr/>
                </a:tc>
                <a:extLst>
                  <a:ext uri="{0D108BD9-81ED-4DB2-BD59-A6C34878D82A}">
                    <a16:rowId xmlns:a16="http://schemas.microsoft.com/office/drawing/2014/main" xmlns="" val="2385718869"/>
                  </a:ext>
                </a:extLst>
              </a:tr>
              <a:tr h="370840">
                <a:tc>
                  <a:txBody>
                    <a:bodyPr/>
                    <a:lstStyle/>
                    <a:p>
                      <a:r>
                        <a:rPr lang="lv-LV" dirty="0">
                          <a:latin typeface="Times New Roman" panose="02020603050405020304" pitchFamily="18" charset="0"/>
                          <a:cs typeface="Times New Roman" panose="02020603050405020304" pitchFamily="18" charset="0"/>
                        </a:rPr>
                        <a:t>Minimālā mēnešalga</a:t>
                      </a:r>
                    </a:p>
                  </a:txBody>
                  <a:tcPr/>
                </a:tc>
                <a:tc>
                  <a:txBody>
                    <a:bodyPr/>
                    <a:lstStyle/>
                    <a:p>
                      <a:pPr algn="ctr"/>
                      <a:r>
                        <a:rPr lang="lv-LV" dirty="0">
                          <a:latin typeface="Times New Roman" panose="02020603050405020304" pitchFamily="18" charset="0"/>
                          <a:cs typeface="Times New Roman" panose="02020603050405020304" pitchFamily="18" charset="0"/>
                        </a:rPr>
                        <a:t>430</a:t>
                      </a:r>
                    </a:p>
                  </a:txBody>
                  <a:tcPr/>
                </a:tc>
                <a:tc>
                  <a:txBody>
                    <a:bodyPr/>
                    <a:lstStyle/>
                    <a:p>
                      <a:pPr algn="ctr"/>
                      <a:r>
                        <a:rPr lang="lv-LV" b="1" dirty="0">
                          <a:solidFill>
                            <a:schemeClr val="accent1">
                              <a:lumMod val="75000"/>
                            </a:schemeClr>
                          </a:solidFill>
                          <a:latin typeface="Times New Roman" panose="02020603050405020304" pitchFamily="18" charset="0"/>
                          <a:cs typeface="Times New Roman" panose="02020603050405020304" pitchFamily="18" charset="0"/>
                        </a:rPr>
                        <a:t>500</a:t>
                      </a:r>
                    </a:p>
                  </a:txBody>
                  <a:tcPr/>
                </a:tc>
                <a:extLst>
                  <a:ext uri="{0D108BD9-81ED-4DB2-BD59-A6C34878D82A}">
                    <a16:rowId xmlns:a16="http://schemas.microsoft.com/office/drawing/2014/main" xmlns="" val="3621761492"/>
                  </a:ext>
                </a:extLst>
              </a:tr>
              <a:tr h="370840">
                <a:tc>
                  <a:txBody>
                    <a:bodyPr/>
                    <a:lstStyle/>
                    <a:p>
                      <a:r>
                        <a:rPr lang="lv-LV" dirty="0">
                          <a:latin typeface="Times New Roman" panose="02020603050405020304" pitchFamily="18" charset="0"/>
                          <a:cs typeface="Times New Roman" panose="02020603050405020304" pitchFamily="18" charset="0"/>
                        </a:rPr>
                        <a:t>VSAOI likme</a:t>
                      </a:r>
                    </a:p>
                  </a:txBody>
                  <a:tcPr/>
                </a:tc>
                <a:tc>
                  <a:txBody>
                    <a:bodyPr/>
                    <a:lstStyle/>
                    <a:p>
                      <a:pPr algn="ctr"/>
                      <a:r>
                        <a:rPr lang="lv-LV" dirty="0">
                          <a:latin typeface="Times New Roman" panose="02020603050405020304" pitchFamily="18" charset="0"/>
                          <a:cs typeface="Times New Roman" panose="02020603050405020304" pitchFamily="18" charset="0"/>
                        </a:rPr>
                        <a:t>35,09%</a:t>
                      </a:r>
                    </a:p>
                  </a:txBody>
                  <a:tcPr/>
                </a:tc>
                <a:tc>
                  <a:txBody>
                    <a:bodyPr/>
                    <a:lstStyle/>
                    <a:p>
                      <a:pPr algn="ctr"/>
                      <a:r>
                        <a:rPr lang="lv-LV" b="1" dirty="0">
                          <a:solidFill>
                            <a:schemeClr val="accent1">
                              <a:lumMod val="75000"/>
                            </a:schemeClr>
                          </a:solidFill>
                          <a:latin typeface="Times New Roman" panose="02020603050405020304" pitchFamily="18" charset="0"/>
                          <a:cs typeface="Times New Roman" panose="02020603050405020304" pitchFamily="18" charset="0"/>
                        </a:rPr>
                        <a:t>34,09%</a:t>
                      </a:r>
                    </a:p>
                  </a:txBody>
                  <a:tcPr/>
                </a:tc>
                <a:extLst>
                  <a:ext uri="{0D108BD9-81ED-4DB2-BD59-A6C34878D82A}">
                    <a16:rowId xmlns:a16="http://schemas.microsoft.com/office/drawing/2014/main" xmlns="" val="1531406933"/>
                  </a:ext>
                </a:extLst>
              </a:tr>
              <a:tr h="370840">
                <a:tc>
                  <a:txBody>
                    <a:bodyPr/>
                    <a:lstStyle/>
                    <a:p>
                      <a:r>
                        <a:rPr lang="lv-LV" dirty="0">
                          <a:latin typeface="Times New Roman" panose="02020603050405020304" pitchFamily="18" charset="0"/>
                          <a:cs typeface="Times New Roman" panose="02020603050405020304" pitchFamily="18" charset="0"/>
                        </a:rPr>
                        <a:t>Ienākums līdz kuram piemēro diferencēto NM</a:t>
                      </a:r>
                    </a:p>
                  </a:txBody>
                  <a:tcPr/>
                </a:tc>
                <a:tc>
                  <a:txBody>
                    <a:bodyPr/>
                    <a:lstStyle/>
                    <a:p>
                      <a:pPr algn="ctr"/>
                      <a:r>
                        <a:rPr lang="lv-LV" dirty="0">
                          <a:latin typeface="Times New Roman" panose="02020603050405020304" pitchFamily="18" charset="0"/>
                          <a:cs typeface="Times New Roman" panose="02020603050405020304" pitchFamily="18" charset="0"/>
                        </a:rPr>
                        <a:t>1200</a:t>
                      </a:r>
                    </a:p>
                  </a:txBody>
                  <a:tcPr/>
                </a:tc>
                <a:tc>
                  <a:txBody>
                    <a:bodyPr/>
                    <a:lstStyle/>
                    <a:p>
                      <a:pPr algn="ctr"/>
                      <a:r>
                        <a:rPr lang="lv-LV" b="1" dirty="0">
                          <a:solidFill>
                            <a:schemeClr val="accent1">
                              <a:lumMod val="75000"/>
                            </a:schemeClr>
                          </a:solidFill>
                          <a:latin typeface="Times New Roman" panose="02020603050405020304" pitchFamily="18" charset="0"/>
                          <a:cs typeface="Times New Roman" panose="02020603050405020304" pitchFamily="18" charset="0"/>
                        </a:rPr>
                        <a:t>1800</a:t>
                      </a:r>
                    </a:p>
                  </a:txBody>
                  <a:tcPr/>
                </a:tc>
                <a:extLst>
                  <a:ext uri="{0D108BD9-81ED-4DB2-BD59-A6C34878D82A}">
                    <a16:rowId xmlns:a16="http://schemas.microsoft.com/office/drawing/2014/main" xmlns="" val="1136055293"/>
                  </a:ext>
                </a:extLst>
              </a:tr>
              <a:tr h="370840">
                <a:tc>
                  <a:txBody>
                    <a:bodyPr/>
                    <a:lstStyle/>
                    <a:p>
                      <a:r>
                        <a:rPr lang="lv-LV" dirty="0">
                          <a:latin typeface="Times New Roman" panose="02020603050405020304" pitchFamily="18" charset="0"/>
                          <a:cs typeface="Times New Roman" panose="02020603050405020304" pitchFamily="18" charset="0"/>
                        </a:rPr>
                        <a:t>Minimālais VSAOI maksājums par darba ņēmējiem</a:t>
                      </a:r>
                    </a:p>
                  </a:txBody>
                  <a:tcPr/>
                </a:tc>
                <a:tc>
                  <a:txBody>
                    <a:bodyPr/>
                    <a:lstStyle/>
                    <a:p>
                      <a:pPr algn="ctr"/>
                      <a:r>
                        <a:rPr lang="lv-LV" dirty="0">
                          <a:latin typeface="Times New Roman" panose="02020603050405020304" pitchFamily="18" charset="0"/>
                          <a:cs typeface="Times New Roman" panose="02020603050405020304" pitchFamily="18" charset="0"/>
                        </a:rPr>
                        <a:t>nav</a:t>
                      </a:r>
                    </a:p>
                  </a:txBody>
                  <a:tcPr/>
                </a:tc>
                <a:tc>
                  <a:txBody>
                    <a:bodyPr/>
                    <a:lstStyle/>
                    <a:p>
                      <a:pPr algn="ctr"/>
                      <a:r>
                        <a:rPr lang="lv-LV" b="1" dirty="0">
                          <a:solidFill>
                            <a:schemeClr val="accent1">
                              <a:lumMod val="75000"/>
                            </a:schemeClr>
                          </a:solidFill>
                          <a:latin typeface="Times New Roman" panose="02020603050405020304" pitchFamily="18" charset="0"/>
                          <a:cs typeface="Times New Roman" panose="02020603050405020304" pitchFamily="18" charset="0"/>
                        </a:rPr>
                        <a:t>≈170 </a:t>
                      </a:r>
                      <a:r>
                        <a:rPr lang="lv-LV" b="1" i="1" dirty="0" err="1">
                          <a:solidFill>
                            <a:schemeClr val="accent1">
                              <a:lumMod val="75000"/>
                            </a:schemeClr>
                          </a:solidFill>
                          <a:latin typeface="Times New Roman" panose="02020603050405020304" pitchFamily="18" charset="0"/>
                          <a:cs typeface="Times New Roman" panose="02020603050405020304" pitchFamily="18" charset="0"/>
                        </a:rPr>
                        <a:t>euro</a:t>
                      </a:r>
                      <a:r>
                        <a:rPr lang="lv-LV" b="1" dirty="0">
                          <a:solidFill>
                            <a:schemeClr val="accent1">
                              <a:lumMod val="75000"/>
                            </a:schemeClr>
                          </a:solidFill>
                          <a:latin typeface="Times New Roman" panose="02020603050405020304" pitchFamily="18" charset="0"/>
                          <a:cs typeface="Times New Roman" panose="02020603050405020304" pitchFamily="18" charset="0"/>
                        </a:rPr>
                        <a:t> mēnesī</a:t>
                      </a:r>
                    </a:p>
                  </a:txBody>
                  <a:tcPr/>
                </a:tc>
                <a:extLst>
                  <a:ext uri="{0D108BD9-81ED-4DB2-BD59-A6C34878D82A}">
                    <a16:rowId xmlns:a16="http://schemas.microsoft.com/office/drawing/2014/main" xmlns="" val="42455412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latin typeface="Times New Roman" panose="02020603050405020304" pitchFamily="18" charset="0"/>
                          <a:cs typeface="Times New Roman" panose="02020603050405020304" pitchFamily="18" charset="0"/>
                        </a:rPr>
                        <a:t>VSAOI pensiju apdrošināšanai pašnodarbinātām personām</a:t>
                      </a:r>
                    </a:p>
                  </a:txBody>
                  <a:tcPr/>
                </a:tc>
                <a:tc>
                  <a:txBody>
                    <a:bodyPr/>
                    <a:lstStyle/>
                    <a:p>
                      <a:pPr algn="ctr"/>
                      <a:r>
                        <a:rPr lang="lv-LV" dirty="0">
                          <a:latin typeface="Times New Roman" panose="02020603050405020304" pitchFamily="18" charset="0"/>
                          <a:cs typeface="Times New Roman" panose="02020603050405020304" pitchFamily="18" charset="0"/>
                        </a:rPr>
                        <a:t>5%</a:t>
                      </a:r>
                    </a:p>
                  </a:txBody>
                  <a:tcPr/>
                </a:tc>
                <a:tc>
                  <a:txBody>
                    <a:bodyPr/>
                    <a:lstStyle/>
                    <a:p>
                      <a:pPr algn="ctr"/>
                      <a:r>
                        <a:rPr lang="lv-LV" b="1" dirty="0">
                          <a:solidFill>
                            <a:schemeClr val="accent1">
                              <a:lumMod val="75000"/>
                            </a:schemeClr>
                          </a:solidFill>
                          <a:latin typeface="Times New Roman" panose="02020603050405020304" pitchFamily="18" charset="0"/>
                          <a:cs typeface="Times New Roman" panose="02020603050405020304" pitchFamily="18" charset="0"/>
                        </a:rPr>
                        <a:t>10%</a:t>
                      </a:r>
                    </a:p>
                  </a:txBody>
                  <a:tcPr/>
                </a:tc>
                <a:extLst>
                  <a:ext uri="{0D108BD9-81ED-4DB2-BD59-A6C34878D82A}">
                    <a16:rowId xmlns:a16="http://schemas.microsoft.com/office/drawing/2014/main" xmlns="" val="2004204946"/>
                  </a:ext>
                </a:extLst>
              </a:tr>
            </a:tbl>
          </a:graphicData>
        </a:graphic>
      </p:graphicFrame>
    </p:spTree>
    <p:extLst>
      <p:ext uri="{BB962C8B-B14F-4D97-AF65-F5344CB8AC3E}">
        <p14:creationId xmlns:p14="http://schemas.microsoft.com/office/powerpoint/2010/main" val="3718647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43C353-3D4B-4814-8835-891BA52A4292}"/>
              </a:ext>
            </a:extLst>
          </p:cNvPr>
          <p:cNvSpPr>
            <a:spLocks noGrp="1"/>
          </p:cNvSpPr>
          <p:nvPr>
            <p:ph type="title"/>
          </p:nvPr>
        </p:nvSpPr>
        <p:spPr>
          <a:xfrm>
            <a:off x="4068194" y="741932"/>
            <a:ext cx="4055612" cy="504325"/>
          </a:xfrm>
        </p:spPr>
        <p:txBody>
          <a:bodyPr>
            <a:normAutofit/>
          </a:bodyPr>
          <a:lstStyle/>
          <a:p>
            <a:pPr algn="ctr"/>
            <a:r>
              <a:rPr lang="lv-LV" i="1" dirty="0">
                <a:solidFill>
                  <a:schemeClr val="accent6">
                    <a:lumMod val="50000"/>
                  </a:schemeClr>
                </a:solidFill>
                <a:latin typeface="Calibri" panose="020F0502020204030204" pitchFamily="34" charset="0"/>
              </a:rPr>
              <a:t>Paldies un veiksmīgu rudeni!</a:t>
            </a:r>
            <a:endParaRPr lang="lv-LV" i="1" dirty="0"/>
          </a:p>
        </p:txBody>
      </p:sp>
      <p:pic>
        <p:nvPicPr>
          <p:cNvPr id="4" name="Attēls 3" descr="Attēls, kurā ir ārtelpa, koks, augs, zāle&#10;&#10;Apraksts ģenerēts automātiski">
            <a:extLst>
              <a:ext uri="{FF2B5EF4-FFF2-40B4-BE49-F238E27FC236}">
                <a16:creationId xmlns:a16="http://schemas.microsoft.com/office/drawing/2014/main" xmlns="" id="{8D67F95A-0326-46D0-9010-FCC38B8A9C3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446243" y="1468318"/>
            <a:ext cx="9675845" cy="4395587"/>
          </a:xfrm>
          <a:prstGeom prst="rect">
            <a:avLst/>
          </a:prstGeom>
        </p:spPr>
      </p:pic>
      <p:sp>
        <p:nvSpPr>
          <p:cNvPr id="5" name="TextBox 4">
            <a:extLst>
              <a:ext uri="{FF2B5EF4-FFF2-40B4-BE49-F238E27FC236}">
                <a16:creationId xmlns:a16="http://schemas.microsoft.com/office/drawing/2014/main" xmlns="" id="{FCFDBBD5-16FD-42C1-9CF1-9BDB471C3EBC}"/>
              </a:ext>
            </a:extLst>
          </p:cNvPr>
          <p:cNvSpPr txBox="1"/>
          <p:nvPr/>
        </p:nvSpPr>
        <p:spPr>
          <a:xfrm>
            <a:off x="1446244" y="7494915"/>
            <a:ext cx="9675845" cy="230832"/>
          </a:xfrm>
          <a:prstGeom prst="rect">
            <a:avLst/>
          </a:prstGeom>
          <a:noFill/>
        </p:spPr>
        <p:txBody>
          <a:bodyPr wrap="square" rtlCol="0">
            <a:spAutoFit/>
          </a:bodyPr>
          <a:lstStyle/>
          <a:p>
            <a:r>
              <a:rPr lang="lv-LV" sz="900">
                <a:hlinkClick r:id="rId3" tooltip="https://www.flickr.com/photos/janitors/29940655423"/>
              </a:rPr>
              <a:t>Šis fotoattēls</a:t>
            </a:r>
            <a:r>
              <a:rPr lang="lv-LV" sz="900"/>
              <a:t>, autors: Nezināms autors, licencēts saskaņā ar licenci </a:t>
            </a:r>
            <a:r>
              <a:rPr lang="lv-LV" sz="900">
                <a:hlinkClick r:id="rId4" tooltip="https://creativecommons.org/licenses/by/3.0/"/>
              </a:rPr>
              <a:t>CC BY</a:t>
            </a:r>
            <a:endParaRPr lang="lv-LV" sz="900"/>
          </a:p>
        </p:txBody>
      </p:sp>
    </p:spTree>
    <p:extLst>
      <p:ext uri="{BB962C8B-B14F-4D97-AF65-F5344CB8AC3E}">
        <p14:creationId xmlns:p14="http://schemas.microsoft.com/office/powerpoint/2010/main" val="131794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a vietturis 3">
            <a:extLst>
              <a:ext uri="{FF2B5EF4-FFF2-40B4-BE49-F238E27FC236}">
                <a16:creationId xmlns:a16="http://schemas.microsoft.com/office/drawing/2014/main" xmlns="" id="{B28F98AD-3F5C-49E2-A29F-CC5F680E0D83}"/>
              </a:ext>
            </a:extLst>
          </p:cNvPr>
          <p:cNvSpPr>
            <a:spLocks noGrp="1"/>
          </p:cNvSpPr>
          <p:nvPr>
            <p:ph type="body" sz="quarter" idx="10"/>
          </p:nvPr>
        </p:nvSpPr>
        <p:spPr>
          <a:xfrm>
            <a:off x="2440763" y="6324600"/>
            <a:ext cx="2641600" cy="304800"/>
          </a:xfrm>
        </p:spPr>
        <p:txBody>
          <a:bodyPr/>
          <a:lstStyle/>
          <a:p>
            <a:r>
              <a:rPr lang="lv-LV" dirty="0"/>
              <a:t>Avots; AREI (2019)</a:t>
            </a:r>
          </a:p>
        </p:txBody>
      </p:sp>
      <p:sp>
        <p:nvSpPr>
          <p:cNvPr id="5" name="Teksta vietturis 4">
            <a:extLst>
              <a:ext uri="{FF2B5EF4-FFF2-40B4-BE49-F238E27FC236}">
                <a16:creationId xmlns:a16="http://schemas.microsoft.com/office/drawing/2014/main" xmlns="" id="{02EA1C7D-102B-4DF3-B578-BA4F3269E3F6}"/>
              </a:ext>
            </a:extLst>
          </p:cNvPr>
          <p:cNvSpPr>
            <a:spLocks noGrp="1"/>
          </p:cNvSpPr>
          <p:nvPr>
            <p:ph type="body" sz="quarter" idx="12"/>
          </p:nvPr>
        </p:nvSpPr>
        <p:spPr/>
        <p:txBody>
          <a:bodyPr/>
          <a:lstStyle/>
          <a:p>
            <a:endParaRPr lang="lv-LV" dirty="0"/>
          </a:p>
        </p:txBody>
      </p:sp>
      <p:pic>
        <p:nvPicPr>
          <p:cNvPr id="6" name="Chart 1">
            <a:extLst>
              <a:ext uri="{FF2B5EF4-FFF2-40B4-BE49-F238E27FC236}">
                <a16:creationId xmlns:a16="http://schemas.microsoft.com/office/drawing/2014/main" xmlns="" id="{C22FD861-8834-48F2-BEA8-2AF1F9C4EDB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0763" y="1425096"/>
            <a:ext cx="8123274" cy="488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Virsraksts 1">
            <a:extLst>
              <a:ext uri="{FF2B5EF4-FFF2-40B4-BE49-F238E27FC236}">
                <a16:creationId xmlns:a16="http://schemas.microsoft.com/office/drawing/2014/main" xmlns="" id="{8666276D-1AB0-4D50-9ECB-B3497DAED16E}"/>
              </a:ext>
            </a:extLst>
          </p:cNvPr>
          <p:cNvSpPr>
            <a:spLocks noGrp="1"/>
          </p:cNvSpPr>
          <p:nvPr>
            <p:ph type="title"/>
          </p:nvPr>
        </p:nvSpPr>
        <p:spPr>
          <a:xfrm>
            <a:off x="2838891" y="119451"/>
            <a:ext cx="8463518" cy="1039498"/>
          </a:xfrm>
        </p:spPr>
        <p:txBody>
          <a:bodyPr>
            <a:normAutofit fontScale="90000"/>
          </a:bodyPr>
          <a:lstStyle/>
          <a:p>
            <a:pPr algn="just"/>
            <a:r>
              <a:rPr lang="lv-LV" dirty="0"/>
              <a:t>Bioloģiskajai lauksaimniecībai ir raksturīga daudznozaru ražošana, un, ilgstoši lopkopības nozarē dominē piensaimniecība. </a:t>
            </a:r>
            <a:br>
              <a:rPr lang="lv-LV" dirty="0"/>
            </a:br>
            <a:endParaRPr lang="lv-LV" dirty="0"/>
          </a:p>
        </p:txBody>
      </p:sp>
    </p:spTree>
    <p:extLst>
      <p:ext uri="{BB962C8B-B14F-4D97-AF65-F5344CB8AC3E}">
        <p14:creationId xmlns:p14="http://schemas.microsoft.com/office/powerpoint/2010/main" val="1055645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xmlns="" id="{64ED5A74-4B8C-47C4-89E5-D37D3C3A2F08}"/>
              </a:ext>
            </a:extLst>
          </p:cNvPr>
          <p:cNvSpPr>
            <a:spLocks noGrp="1"/>
          </p:cNvSpPr>
          <p:nvPr>
            <p:ph idx="1"/>
          </p:nvPr>
        </p:nvSpPr>
        <p:spPr>
          <a:xfrm>
            <a:off x="3104705" y="602495"/>
            <a:ext cx="7166345" cy="5286169"/>
          </a:xfrm>
        </p:spPr>
        <p:txBody>
          <a:bodyPr>
            <a:normAutofit lnSpcReduction="10000"/>
          </a:bodyPr>
          <a:lstStyle/>
          <a:p>
            <a:r>
              <a:rPr lang="lv-LV" sz="2800" b="1" u="sng" dirty="0"/>
              <a:t>2019. gadā kopējais skaits:</a:t>
            </a:r>
          </a:p>
          <a:p>
            <a:endParaRPr lang="lv-LV" sz="2800" b="1" u="sng" dirty="0"/>
          </a:p>
          <a:p>
            <a:pPr marL="342900" indent="-342900">
              <a:buFont typeface="Arial" panose="020B0604020202020204" pitchFamily="34" charset="0"/>
              <a:buChar char="•"/>
            </a:pPr>
            <a:r>
              <a:rPr lang="lv-LV" sz="2400" dirty="0"/>
              <a:t>liellopiem bija 99 041:</a:t>
            </a:r>
          </a:p>
          <a:p>
            <a:pPr marL="1028700" lvl="1" indent="-342900"/>
            <a:r>
              <a:rPr lang="lv-LV" sz="2400" dirty="0"/>
              <a:t>no tiem 31 536 – gaļas liellopi; </a:t>
            </a:r>
          </a:p>
          <a:p>
            <a:pPr marL="1028700" lvl="1" indent="-342900"/>
            <a:r>
              <a:rPr lang="lv-LV" sz="2400" dirty="0"/>
              <a:t>18 117 – piena govis;</a:t>
            </a:r>
          </a:p>
          <a:p>
            <a:pPr marL="1028700" lvl="1" indent="-342900"/>
            <a:r>
              <a:rPr lang="lv-LV" sz="2400" dirty="0"/>
              <a:t>49 388 – citi liellopi, </a:t>
            </a:r>
          </a:p>
          <a:p>
            <a:pPr marL="342900" indent="-342900">
              <a:buFont typeface="Arial" panose="020B0604020202020204" pitchFamily="34" charset="0"/>
              <a:buChar char="•"/>
            </a:pPr>
            <a:r>
              <a:rPr lang="lv-LV" sz="2400" dirty="0"/>
              <a:t>aitām – 37 759,</a:t>
            </a:r>
          </a:p>
          <a:p>
            <a:pPr marL="342900" indent="-342900">
              <a:buFont typeface="Arial" panose="020B0604020202020204" pitchFamily="34" charset="0"/>
              <a:buChar char="•"/>
            </a:pPr>
            <a:r>
              <a:rPr lang="lv-LV" sz="2400" dirty="0"/>
              <a:t>kazām – 2624,</a:t>
            </a:r>
          </a:p>
          <a:p>
            <a:pPr marL="342900" indent="-342900">
              <a:buFont typeface="Arial" panose="020B0604020202020204" pitchFamily="34" charset="0"/>
              <a:buChar char="•"/>
            </a:pPr>
            <a:r>
              <a:rPr lang="lv-LV" sz="2400" dirty="0"/>
              <a:t>cūkām – 1925, </a:t>
            </a:r>
          </a:p>
          <a:p>
            <a:pPr marL="342900" indent="-342900">
              <a:buFont typeface="Arial" panose="020B0604020202020204" pitchFamily="34" charset="0"/>
              <a:buChar char="•"/>
            </a:pPr>
            <a:r>
              <a:rPr lang="lv-LV" sz="2400" dirty="0"/>
              <a:t>mājputniem – 45 296, </a:t>
            </a:r>
          </a:p>
          <a:p>
            <a:pPr marL="342900" indent="-342900">
              <a:buFont typeface="Arial" panose="020B0604020202020204" pitchFamily="34" charset="0"/>
              <a:buChar char="•"/>
            </a:pPr>
            <a:r>
              <a:rPr lang="lv-LV" sz="2400" dirty="0"/>
              <a:t>trušiem – 5218, </a:t>
            </a:r>
          </a:p>
          <a:p>
            <a:pPr marL="342900" indent="-342900">
              <a:buFont typeface="Arial" panose="020B0604020202020204" pitchFamily="34" charset="0"/>
              <a:buChar char="•"/>
            </a:pPr>
            <a:r>
              <a:rPr lang="lv-LV" sz="2400" dirty="0"/>
              <a:t>bišu stropiem – 24 279.</a:t>
            </a:r>
          </a:p>
        </p:txBody>
      </p:sp>
      <p:sp>
        <p:nvSpPr>
          <p:cNvPr id="4" name="Teksta vietturis 3">
            <a:extLst>
              <a:ext uri="{FF2B5EF4-FFF2-40B4-BE49-F238E27FC236}">
                <a16:creationId xmlns:a16="http://schemas.microsoft.com/office/drawing/2014/main" xmlns="" id="{177E8671-84B3-48E9-B11E-7816DD3779CE}"/>
              </a:ext>
            </a:extLst>
          </p:cNvPr>
          <p:cNvSpPr>
            <a:spLocks noGrp="1"/>
          </p:cNvSpPr>
          <p:nvPr>
            <p:ph type="body" sz="quarter" idx="10"/>
          </p:nvPr>
        </p:nvSpPr>
        <p:spPr/>
        <p:txBody>
          <a:bodyPr/>
          <a:lstStyle/>
          <a:p>
            <a:r>
              <a:rPr lang="lv-LV" dirty="0"/>
              <a:t>Avots: ZM; LDC</a:t>
            </a:r>
          </a:p>
        </p:txBody>
      </p:sp>
      <p:sp>
        <p:nvSpPr>
          <p:cNvPr id="5" name="Teksta vietturis 4">
            <a:extLst>
              <a:ext uri="{FF2B5EF4-FFF2-40B4-BE49-F238E27FC236}">
                <a16:creationId xmlns:a16="http://schemas.microsoft.com/office/drawing/2014/main" xmlns="" id="{951944BF-CA59-4DEC-909A-B238ECAA02B6}"/>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2201478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7CFF4F1E-5397-48FE-83C8-83D29CAE9390}"/>
              </a:ext>
            </a:extLst>
          </p:cNvPr>
          <p:cNvSpPr>
            <a:spLocks noGrp="1"/>
          </p:cNvSpPr>
          <p:nvPr>
            <p:ph type="title"/>
          </p:nvPr>
        </p:nvSpPr>
        <p:spPr>
          <a:xfrm>
            <a:off x="2721935" y="381000"/>
            <a:ext cx="8860465" cy="990600"/>
          </a:xfrm>
        </p:spPr>
        <p:txBody>
          <a:bodyPr>
            <a:normAutofit fontScale="90000"/>
          </a:bodyPr>
          <a:lstStyle/>
          <a:p>
            <a:pPr algn="ctr"/>
            <a:r>
              <a:rPr lang="lv-LV" dirty="0">
                <a:solidFill>
                  <a:srgbClr val="C00000"/>
                </a:solidFill>
              </a:rPr>
              <a:t>2019. gadā </a:t>
            </a:r>
            <a:r>
              <a:rPr lang="lv-LV" dirty="0"/>
              <a:t>sertificētā LIZ platība bija 290 tūkst. ha jeb aptuveni </a:t>
            </a:r>
            <a:r>
              <a:rPr lang="lv-LV" dirty="0">
                <a:solidFill>
                  <a:srgbClr val="C00000"/>
                </a:solidFill>
              </a:rPr>
              <a:t>14 %</a:t>
            </a:r>
            <a:r>
              <a:rPr lang="lv-LV" dirty="0"/>
              <a:t> no kopējās </a:t>
            </a:r>
            <a:r>
              <a:rPr lang="lv-LV" dirty="0">
                <a:solidFill>
                  <a:srgbClr val="C00000"/>
                </a:solidFill>
              </a:rPr>
              <a:t>LIZ</a:t>
            </a:r>
            <a:r>
              <a:rPr lang="lv-LV" dirty="0"/>
              <a:t> platības valstī</a:t>
            </a:r>
          </a:p>
        </p:txBody>
      </p:sp>
      <p:sp>
        <p:nvSpPr>
          <p:cNvPr id="3" name="Satura vietturis 2">
            <a:extLst>
              <a:ext uri="{FF2B5EF4-FFF2-40B4-BE49-F238E27FC236}">
                <a16:creationId xmlns:a16="http://schemas.microsoft.com/office/drawing/2014/main" xmlns="" id="{7971EFE2-3C3C-4BF6-98D2-84CBAAACA4C0}"/>
              </a:ext>
            </a:extLst>
          </p:cNvPr>
          <p:cNvSpPr>
            <a:spLocks noGrp="1"/>
          </p:cNvSpPr>
          <p:nvPr>
            <p:ph idx="1"/>
          </p:nvPr>
        </p:nvSpPr>
        <p:spPr>
          <a:xfrm>
            <a:off x="1467293" y="1752601"/>
            <a:ext cx="10115107" cy="4373573"/>
          </a:xfrm>
        </p:spPr>
        <p:txBody>
          <a:bodyPr>
            <a:normAutofit/>
          </a:bodyPr>
          <a:lstStyle/>
          <a:p>
            <a:r>
              <a:rPr lang="lv-LV" sz="2400" dirty="0"/>
              <a:t>Kopējā bioloģiskās lauksaimniecības sistēmā (ieskaitot 1. un 2. pārejas periodu):</a:t>
            </a:r>
          </a:p>
          <a:p>
            <a:pPr marL="342900" indent="-342900">
              <a:buFont typeface="Arial" panose="020B0604020202020204" pitchFamily="34" charset="0"/>
              <a:buChar char="•"/>
            </a:pPr>
            <a:r>
              <a:rPr lang="lv-LV" sz="2400" dirty="0"/>
              <a:t>graudaugu platības 2019. gadā aizņēma 58 523ha, dominējot auzām – 23 531ha un kviešiem – 15 525ha. </a:t>
            </a:r>
          </a:p>
          <a:p>
            <a:pPr marL="342900" indent="-342900">
              <a:buFont typeface="Arial" panose="020B0604020202020204" pitchFamily="34" charset="0"/>
              <a:buChar char="•"/>
            </a:pPr>
            <a:r>
              <a:rPr lang="lv-LV" sz="2400" dirty="0"/>
              <a:t>kartupeļu platības -1418 ha. </a:t>
            </a:r>
          </a:p>
          <a:p>
            <a:pPr marL="342900" indent="-342900">
              <a:buFont typeface="Arial" panose="020B0604020202020204" pitchFamily="34" charset="0"/>
              <a:buChar char="•"/>
            </a:pPr>
            <a:r>
              <a:rPr lang="lv-LV" sz="2400" dirty="0"/>
              <a:t>atklātā lauka dārzeņi – 423ha, no kuriem vislielākā platība bija ķirbjiem (137ha).</a:t>
            </a:r>
          </a:p>
          <a:p>
            <a:pPr marL="342900" indent="-342900">
              <a:buFont typeface="Arial" panose="020B0604020202020204" pitchFamily="34" charset="0"/>
              <a:buChar char="•"/>
            </a:pPr>
            <a:r>
              <a:rPr lang="lv-LV" sz="2400" dirty="0"/>
              <a:t>augļu dārzi un ogulāji auga 3053ha lielā platībā, dominējot upenēm (925ha), ābelēm (712 ha), smiltsērkšķiem (398 ha).</a:t>
            </a:r>
          </a:p>
        </p:txBody>
      </p:sp>
      <p:sp>
        <p:nvSpPr>
          <p:cNvPr id="4" name="Teksta vietturis 3">
            <a:extLst>
              <a:ext uri="{FF2B5EF4-FFF2-40B4-BE49-F238E27FC236}">
                <a16:creationId xmlns:a16="http://schemas.microsoft.com/office/drawing/2014/main" xmlns="" id="{470ED2A9-0B22-4973-A841-987DBA9A596D}"/>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xmlns="" id="{CEF26A13-4293-4DAC-873E-C5D1BB4DA142}"/>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40833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B4300BA6-75B1-4A19-926D-663FCA0BC34E}"/>
              </a:ext>
            </a:extLst>
          </p:cNvPr>
          <p:cNvSpPr>
            <a:spLocks noGrp="1"/>
          </p:cNvSpPr>
          <p:nvPr>
            <p:ph type="title"/>
          </p:nvPr>
        </p:nvSpPr>
        <p:spPr/>
        <p:txBody>
          <a:bodyPr>
            <a:noAutofit/>
          </a:bodyPr>
          <a:lstStyle/>
          <a:p>
            <a:pPr algn="just"/>
            <a:r>
              <a:rPr lang="lv-LV" sz="1800" b="0" dirty="0"/>
              <a:t>Lai gan pieaug bioloģisko lauksaimnieku skaits un to apsaimniekotā platība, tālākā bioloģisko produktu pārstrādē nonāk tikai daļa no visas saražotās primārās lauksaimniecības produkcijas. Turklāt daļa produkcijas tiek pārstrādāta kā konvencionālā produkcija</a:t>
            </a:r>
          </a:p>
        </p:txBody>
      </p:sp>
      <p:pic>
        <p:nvPicPr>
          <p:cNvPr id="6" name="Picture 11">
            <a:extLst>
              <a:ext uri="{FF2B5EF4-FFF2-40B4-BE49-F238E27FC236}">
                <a16:creationId xmlns:a16="http://schemas.microsoft.com/office/drawing/2014/main" xmlns="" id="{B226DBE8-F578-48CC-859D-3C83118C5133}"/>
              </a:ext>
            </a:extLst>
          </p:cNvPr>
          <p:cNvPicPr>
            <a:picLocks noGrp="1"/>
          </p:cNvPicPr>
          <p:nvPr>
            <p:ph idx="1"/>
          </p:nvPr>
        </p:nvPicPr>
        <p:blipFill rotWithShape="1">
          <a:blip r:embed="rId2"/>
          <a:srcRect l="16956" t="17121" r="20059" b="12067"/>
          <a:stretch/>
        </p:blipFill>
        <p:spPr bwMode="auto">
          <a:xfrm>
            <a:off x="3206765" y="1765362"/>
            <a:ext cx="8375635" cy="47926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5284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2C667E52-95A5-423D-AB59-0292AED63A84}"/>
              </a:ext>
            </a:extLst>
          </p:cNvPr>
          <p:cNvSpPr>
            <a:spLocks noGrp="1"/>
          </p:cNvSpPr>
          <p:nvPr>
            <p:ph type="title"/>
          </p:nvPr>
        </p:nvSpPr>
        <p:spPr/>
        <p:txBody>
          <a:bodyPr>
            <a:normAutofit fontScale="90000"/>
          </a:bodyPr>
          <a:lstStyle/>
          <a:p>
            <a:r>
              <a:rPr lang="lv-LV" dirty="0"/>
              <a:t>Bioloģisko produktu kopvērtība un tās īpatsvars </a:t>
            </a:r>
            <a:br>
              <a:rPr lang="lv-LV" dirty="0"/>
            </a:br>
            <a:endParaRPr lang="lv-LV" dirty="0"/>
          </a:p>
        </p:txBody>
      </p:sp>
      <p:sp>
        <p:nvSpPr>
          <p:cNvPr id="4" name="Teksta vietturis 3">
            <a:extLst>
              <a:ext uri="{FF2B5EF4-FFF2-40B4-BE49-F238E27FC236}">
                <a16:creationId xmlns:a16="http://schemas.microsoft.com/office/drawing/2014/main" xmlns="" id="{308C35DD-B1EB-4E07-9494-4F78D01BA340}"/>
              </a:ext>
            </a:extLst>
          </p:cNvPr>
          <p:cNvSpPr>
            <a:spLocks noGrp="1"/>
          </p:cNvSpPr>
          <p:nvPr>
            <p:ph type="body" sz="quarter" idx="10"/>
          </p:nvPr>
        </p:nvSpPr>
        <p:spPr/>
        <p:txBody>
          <a:bodyPr/>
          <a:lstStyle/>
          <a:p>
            <a:endParaRPr lang="lv-LV" dirty="0"/>
          </a:p>
        </p:txBody>
      </p:sp>
      <p:sp>
        <p:nvSpPr>
          <p:cNvPr id="5" name="Teksta vietturis 4">
            <a:extLst>
              <a:ext uri="{FF2B5EF4-FFF2-40B4-BE49-F238E27FC236}">
                <a16:creationId xmlns:a16="http://schemas.microsoft.com/office/drawing/2014/main" xmlns="" id="{40CA16E6-280B-48DB-B7FC-9E88CEDC4523}"/>
              </a:ext>
            </a:extLst>
          </p:cNvPr>
          <p:cNvSpPr>
            <a:spLocks noGrp="1"/>
          </p:cNvSpPr>
          <p:nvPr>
            <p:ph type="body" sz="quarter" idx="12"/>
          </p:nvPr>
        </p:nvSpPr>
        <p:spPr/>
        <p:txBody>
          <a:bodyPr/>
          <a:lstStyle/>
          <a:p>
            <a:endParaRPr lang="lv-LV"/>
          </a:p>
        </p:txBody>
      </p:sp>
      <p:sp>
        <p:nvSpPr>
          <p:cNvPr id="8" name="Satura vietturis 7">
            <a:extLst>
              <a:ext uri="{FF2B5EF4-FFF2-40B4-BE49-F238E27FC236}">
                <a16:creationId xmlns:a16="http://schemas.microsoft.com/office/drawing/2014/main" xmlns="" id="{0CCEBD0E-08F2-446A-BA9A-398EF8AB949B}"/>
              </a:ext>
            </a:extLst>
          </p:cNvPr>
          <p:cNvSpPr>
            <a:spLocks noGrp="1"/>
          </p:cNvSpPr>
          <p:nvPr>
            <p:ph idx="1"/>
          </p:nvPr>
        </p:nvSpPr>
        <p:spPr/>
        <p:txBody>
          <a:bodyPr/>
          <a:lstStyle/>
          <a:p>
            <a:endParaRPr lang="lv-LV"/>
          </a:p>
        </p:txBody>
      </p:sp>
      <p:pic>
        <p:nvPicPr>
          <p:cNvPr id="9" name="Attēls 8">
            <a:extLst>
              <a:ext uri="{FF2B5EF4-FFF2-40B4-BE49-F238E27FC236}">
                <a16:creationId xmlns:a16="http://schemas.microsoft.com/office/drawing/2014/main" xmlns="" id="{62D3AE67-2ED9-4375-A0F5-510C48F1625E}"/>
              </a:ext>
            </a:extLst>
          </p:cNvPr>
          <p:cNvPicPr>
            <a:picLocks noChangeAspect="1"/>
          </p:cNvPicPr>
          <p:nvPr/>
        </p:nvPicPr>
        <p:blipFill>
          <a:blip r:embed="rId2"/>
          <a:stretch>
            <a:fillRect/>
          </a:stretch>
        </p:blipFill>
        <p:spPr>
          <a:xfrm>
            <a:off x="3172488" y="976312"/>
            <a:ext cx="7496419" cy="4905375"/>
          </a:xfrm>
          <a:prstGeom prst="rect">
            <a:avLst/>
          </a:prstGeom>
        </p:spPr>
      </p:pic>
    </p:spTree>
    <p:extLst>
      <p:ext uri="{BB962C8B-B14F-4D97-AF65-F5344CB8AC3E}">
        <p14:creationId xmlns:p14="http://schemas.microsoft.com/office/powerpoint/2010/main" val="1806597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7607</TotalTime>
  <Words>2923</Words>
  <Application>Microsoft Office PowerPoint</Application>
  <PresentationFormat>Custom</PresentationFormat>
  <Paragraphs>552</Paragraphs>
  <Slides>42</Slides>
  <Notes>7</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Prezentācijas saturs:</vt:lpstr>
      <vt:lpstr>PowerPoint Presentation</vt:lpstr>
      <vt:lpstr>PowerPoint Presentation</vt:lpstr>
      <vt:lpstr>Bioloģiskajai lauksaimniecībai ir raksturīga daudznozaru ražošana, un, ilgstoši lopkopības nozarē dominē piensaimniecība.  </vt:lpstr>
      <vt:lpstr>PowerPoint Presentation</vt:lpstr>
      <vt:lpstr>2019. gadā sertificētā LIZ platība bija 290 tūkst. ha jeb aptuveni 14 % no kopējās LIZ platības valstī</vt:lpstr>
      <vt:lpstr>Lai gan pieaug bioloģisko lauksaimnieku skaits un to apsaimniekotā platība, tālākā bioloģisko produktu pārstrādē nonāk tikai daļa no visas saražotās primārās lauksaimniecības produkcijas. Turklāt daļa produkcijas tiek pārstrādāta kā konvencionālā produkcija</vt:lpstr>
      <vt:lpstr>Bioloģisko produktu kopvērtība un tās īpatsvars  </vt:lpstr>
      <vt:lpstr>2019. gadā bioloģisko produktu īpatsvars nepārsniedza 5 % no kopējās saražotās lauksaimniecības produkcijas, taču bija izņēmums – medus (19,7%) un piens (9%)</vt:lpstr>
      <vt:lpstr>Kā tad ar līdzšinējo un turpmāko atbalstu?</vt:lpstr>
      <vt:lpstr>PowerPoint Presentation</vt:lpstr>
      <vt:lpstr>Lauku attīstības pasākumi  pārejas periodā 2021.- 2022. gadā</vt:lpstr>
      <vt:lpstr>PowerPoint Presentation</vt:lpstr>
      <vt:lpstr>Ieguldījumi lauku saimniecībās pārejas periodā papildus nosacījumi</vt:lpstr>
      <vt:lpstr>Atbalsts pārstrādei pārejas periodā – 22 milj.EUR</vt:lpstr>
      <vt:lpstr>PowerPoint Presentation</vt:lpstr>
      <vt:lpstr>PowerPoint Presentation</vt:lpstr>
      <vt:lpstr> LEADER apakšpasākums  «Darbību īstenošana saskaņā ar sabiedrības virzītas vietējās attīstības stratēģiju"  </vt:lpstr>
      <vt:lpstr>PowerPoint Presentation</vt:lpstr>
      <vt:lpstr>Tiešie maksājumi pārejas periodā  2021.- 2022. gadā  (*šobrīd indikatīvi, balstoties uz Padomes vienošanos)</vt:lpstr>
      <vt:lpstr>PowerPoint Presentation</vt:lpstr>
      <vt:lpstr>PowerPoint Presentation</vt:lpstr>
      <vt:lpstr>PowerPoint Presentation</vt:lpstr>
      <vt:lpstr>PowerPoint Presentation</vt:lpstr>
      <vt:lpstr>Platību maksājumi 2023-2027 (indikatīvs ekoshēmu un agrovides atbalsta pasākumu saraksts red:11.06.2020) </vt:lpstr>
      <vt:lpstr>PowerPoint Presentation</vt:lpstr>
      <vt:lpstr>PowerPoint Presentation</vt:lpstr>
      <vt:lpstr>PowerPoint Presentation</vt:lpstr>
      <vt:lpstr>PowerPoint Presentation</vt:lpstr>
      <vt:lpstr>PowerPoint Presentation</vt:lpstr>
      <vt:lpstr>PowerPoint Presentation</vt:lpstr>
      <vt:lpstr>…. Vēl īss ieskats 3 slaidos par BIO regulas izmaiņām no 2022…</vt:lpstr>
      <vt:lpstr>«PASKAIDROJUMA RAKSTS» Eiropas Parlamenta un Padomes regulai  </vt:lpstr>
      <vt:lpstr>PowerPoint Presentation</vt:lpstr>
      <vt:lpstr>Svarīgākās lietas, kas mainās «jaunajā regulā»</vt:lpstr>
      <vt:lpstr>Jautājumi par  sākuma daļā dzirdēto?</vt:lpstr>
      <vt:lpstr>PowerPoint Presentation</vt:lpstr>
      <vt:lpstr>Papildu finansējums valsts atbalstam lauksaimniecībā</vt:lpstr>
      <vt:lpstr>Samazinātā 5% PVN likme </vt:lpstr>
      <vt:lpstr>Plānotās darbaspēka nodokļu izmaiņas 2021.gādā</vt:lpstr>
      <vt:lpstr>Paldies un veiksmīgu rudeni!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Agrita Karlapa</dc:creator>
  <cp:lastModifiedBy>User</cp:lastModifiedBy>
  <cp:revision>102</cp:revision>
  <cp:lastPrinted>2020-09-30T13:22:12Z</cp:lastPrinted>
  <dcterms:created xsi:type="dcterms:W3CDTF">2020-09-23T12:04:10Z</dcterms:created>
  <dcterms:modified xsi:type="dcterms:W3CDTF">2020-11-09T11:06:14Z</dcterms:modified>
</cp:coreProperties>
</file>