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26"/>
  </p:notesMasterIdLst>
  <p:handoutMasterIdLst>
    <p:handoutMasterId r:id="rId27"/>
  </p:handoutMasterIdLst>
  <p:sldIdLst>
    <p:sldId id="280" r:id="rId3"/>
    <p:sldId id="418" r:id="rId4"/>
    <p:sldId id="331" r:id="rId5"/>
    <p:sldId id="423" r:id="rId6"/>
    <p:sldId id="333" r:id="rId7"/>
    <p:sldId id="421" r:id="rId8"/>
    <p:sldId id="410" r:id="rId9"/>
    <p:sldId id="419" r:id="rId10"/>
    <p:sldId id="425" r:id="rId11"/>
    <p:sldId id="422" r:id="rId12"/>
    <p:sldId id="384" r:id="rId13"/>
    <p:sldId id="400" r:id="rId14"/>
    <p:sldId id="379" r:id="rId15"/>
    <p:sldId id="340" r:id="rId16"/>
    <p:sldId id="387" r:id="rId17"/>
    <p:sldId id="390" r:id="rId18"/>
    <p:sldId id="329" r:id="rId19"/>
    <p:sldId id="311" r:id="rId20"/>
    <p:sldId id="330" r:id="rId21"/>
    <p:sldId id="420" r:id="rId22"/>
    <p:sldId id="427" r:id="rId23"/>
    <p:sldId id="313" r:id="rId24"/>
    <p:sldId id="273" r:id="rId25"/>
  </p:sldIdLst>
  <p:sldSz cx="9144000" cy="6858000" type="screen4x3"/>
  <p:notesSz cx="6789738" cy="99298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Vidējs stils 2 - izcēlum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660"/>
  </p:normalViewPr>
  <p:slideViewPr>
    <p:cSldViewPr snapToGrid="0">
      <p:cViewPr>
        <p:scale>
          <a:sx n="81" d="100"/>
          <a:sy n="81" d="100"/>
        </p:scale>
        <p:origin x="-822" y="-36"/>
      </p:cViewPr>
      <p:guideLst>
        <p:guide orient="horz" pos="2160"/>
        <p:guide pos="2880"/>
      </p:guideLst>
    </p:cSldViewPr>
  </p:slideViewPr>
  <p:notesTextViewPr>
    <p:cViewPr>
      <p:scale>
        <a:sx n="1" d="1"/>
        <a:sy n="1" d="1"/>
      </p:scale>
      <p:origin x="0" y="0"/>
    </p:cViewPr>
  </p:notesTextViewPr>
  <p:sorterViewPr>
    <p:cViewPr>
      <p:scale>
        <a:sx n="120" d="100"/>
        <a:sy n="120" d="100"/>
      </p:scale>
      <p:origin x="0" y="-4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fs-01\users$\Maruta.Grinberga\Desktop\Prezentacija_KLP%20nakotne_Baltic%20beach\Prezent_KLP_nakotne_LLKC_30.11.17.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fs-01\users$\Baiba.Konecnija\Desktop\prezent&#257;cijas\latvijas%20lauksaimniec&#299;ba%20-%20prezent&#257;cija%203%20valod&#257;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s-01\users$\Maruta.Grinberga\Desktop\Prezentacija_KLP%20nakotne_Baltic%20beach\DatiMinistrijai_281117_strukt.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192.168.0.225\Dati\Dati\CSP\EL%20aprekiniem\Saimniec_Pagasti_Novadi_SI_LLV.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fs-01\users$\Maruta.Grinberga\Desktop\Prezentacija_KLP%20nakotne_Baltic%20beach\LS-izlaid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fs-01\users$\Maruta.Grinberga\Desktop\Prezentacija_KLP%20nakotne_Baltic%20beach\LS-izlaide.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192.168.0.225\Dati\Ex-post%20LAP2007-2013\Atskaitem\Tabulu%20grafiki.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oleObject" Target="file:///\\fs-01\users$\Maruta.Grinberga\Desktop\Prezentacija_KLP%20nakotne_Baltic%20beach\Prezent_KLP_nakotne_LLKC_30.1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87418257381703E-2"/>
          <c:y val="2.0812276202482487E-2"/>
          <c:w val="0.90959590695244275"/>
          <c:h val="0.85223718879800214"/>
        </c:manualLayout>
      </c:layout>
      <c:barChart>
        <c:barDir val="col"/>
        <c:grouping val="stacked"/>
        <c:varyColors val="0"/>
        <c:ser>
          <c:idx val="0"/>
          <c:order val="0"/>
          <c:tx>
            <c:strRef>
              <c:f>Atbalsts2000_2016!$A$15</c:f>
              <c:strCache>
                <c:ptCount val="1"/>
                <c:pt idx="0">
                  <c:v>Tiešmaksājumi</c:v>
                </c:pt>
              </c:strCache>
            </c:strRef>
          </c:tx>
          <c:spPr>
            <a:solidFill>
              <a:srgbClr val="FFC000"/>
            </a:solidFill>
            <a:ln>
              <a:noFill/>
            </a:ln>
            <a:effectLst/>
          </c:spPr>
          <c:invertIfNegative val="0"/>
          <c:cat>
            <c:strRef>
              <c:f>Atbalsts2000_2016!$B$14:$R$14</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Atbalsts2000_2016!$B$15:$R$15</c:f>
              <c:numCache>
                <c:formatCode>General</c:formatCode>
                <c:ptCount val="17"/>
                <c:pt idx="4" formatCode="#,##0">
                  <c:v>68175321.995890751</c:v>
                </c:pt>
                <c:pt idx="5" formatCode="#,##0">
                  <c:v>87606698.311335742</c:v>
                </c:pt>
                <c:pt idx="6" formatCode="#,##0">
                  <c:v>112187373.33595143</c:v>
                </c:pt>
                <c:pt idx="7" formatCode="#,##0">
                  <c:v>127612464.81238012</c:v>
                </c:pt>
                <c:pt idx="8" formatCode="#,##0">
                  <c:v>147151150.24957171</c:v>
                </c:pt>
                <c:pt idx="9" formatCode="#,##0">
                  <c:v>160752437.37941161</c:v>
                </c:pt>
                <c:pt idx="10" formatCode="#,##0">
                  <c:v>176336549.02362537</c:v>
                </c:pt>
                <c:pt idx="11" formatCode="#,##0">
                  <c:v>184135597.50655943</c:v>
                </c:pt>
                <c:pt idx="12" formatCode="#,##0">
                  <c:v>184109310.43363443</c:v>
                </c:pt>
                <c:pt idx="13" formatCode="#,##0">
                  <c:v>281002175.2721954</c:v>
                </c:pt>
                <c:pt idx="14" formatCode="#,##0">
                  <c:v>192734742.88</c:v>
                </c:pt>
                <c:pt idx="15" formatCode="#,##0">
                  <c:v>197816446.21000001</c:v>
                </c:pt>
                <c:pt idx="16" formatCode="#,##0">
                  <c:v>215840371.96000001</c:v>
                </c:pt>
              </c:numCache>
            </c:numRef>
          </c:val>
          <c:extLst xmlns:c16r2="http://schemas.microsoft.com/office/drawing/2015/06/chart">
            <c:ext xmlns:c16="http://schemas.microsoft.com/office/drawing/2014/chart" uri="{C3380CC4-5D6E-409C-BE32-E72D297353CC}">
              <c16:uniqueId val="{00000000-FA6F-4A7D-8F4D-1927E8DD50F6}"/>
            </c:ext>
          </c:extLst>
        </c:ser>
        <c:ser>
          <c:idx val="1"/>
          <c:order val="1"/>
          <c:tx>
            <c:strRef>
              <c:f>Atbalsts2000_2016!$A$16</c:f>
              <c:strCache>
                <c:ptCount val="1"/>
                <c:pt idx="0">
                  <c:v>SAPARD, struktūrf.,ELFLA</c:v>
                </c:pt>
              </c:strCache>
            </c:strRef>
          </c:tx>
          <c:spPr>
            <a:solidFill>
              <a:schemeClr val="accent2"/>
            </a:solidFill>
            <a:ln>
              <a:noFill/>
            </a:ln>
            <a:effectLst/>
          </c:spPr>
          <c:invertIfNegative val="0"/>
          <c:cat>
            <c:strRef>
              <c:f>Atbalsts2000_2016!$B$14:$R$14</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Atbalsts2000_2016!$B$16:$R$16</c:f>
              <c:numCache>
                <c:formatCode>General</c:formatCode>
                <c:ptCount val="17"/>
                <c:pt idx="2" formatCode="#,##0">
                  <c:v>5035897.6329104556</c:v>
                </c:pt>
                <c:pt idx="3" formatCode="#,##0">
                  <c:v>29594377.664327465</c:v>
                </c:pt>
                <c:pt idx="4" formatCode="#,##0">
                  <c:v>96281906.477481633</c:v>
                </c:pt>
                <c:pt idx="5" formatCode="#,##0">
                  <c:v>174120480.24769354</c:v>
                </c:pt>
                <c:pt idx="6" formatCode="#,##0">
                  <c:v>165544511.69885203</c:v>
                </c:pt>
                <c:pt idx="7" formatCode="#,##0">
                  <c:v>134705715.96063769</c:v>
                </c:pt>
                <c:pt idx="8" formatCode="#,##0">
                  <c:v>152183080.91587412</c:v>
                </c:pt>
                <c:pt idx="9" formatCode="#,##0">
                  <c:v>144340266.19085836</c:v>
                </c:pt>
                <c:pt idx="10" formatCode="#,##0">
                  <c:v>227994459.33716941</c:v>
                </c:pt>
                <c:pt idx="11" formatCode="#,##0">
                  <c:v>236581711.3454935</c:v>
                </c:pt>
                <c:pt idx="12" formatCode="#,##0">
                  <c:v>275481589.60888225</c:v>
                </c:pt>
                <c:pt idx="13" formatCode="#,##0">
                  <c:v>320801347.62252522</c:v>
                </c:pt>
                <c:pt idx="14" formatCode="#,##0">
                  <c:v>193629601.04999998</c:v>
                </c:pt>
                <c:pt idx="15" formatCode="#,##0">
                  <c:v>164248321.28</c:v>
                </c:pt>
                <c:pt idx="16" formatCode="#,##0">
                  <c:v>199730257.47999999</c:v>
                </c:pt>
              </c:numCache>
            </c:numRef>
          </c:val>
          <c:extLst xmlns:c16r2="http://schemas.microsoft.com/office/drawing/2015/06/chart">
            <c:ext xmlns:c16="http://schemas.microsoft.com/office/drawing/2014/chart" uri="{C3380CC4-5D6E-409C-BE32-E72D297353CC}">
              <c16:uniqueId val="{00000001-FA6F-4A7D-8F4D-1927E8DD50F6}"/>
            </c:ext>
          </c:extLst>
        </c:ser>
        <c:ser>
          <c:idx val="2"/>
          <c:order val="2"/>
          <c:tx>
            <c:strRef>
              <c:f>Atbalsts2000_2016!$A$17</c:f>
              <c:strCache>
                <c:ptCount val="1"/>
                <c:pt idx="0">
                  <c:v>Pārējais ,t.sk. valsts atbalsts</c:v>
                </c:pt>
              </c:strCache>
            </c:strRef>
          </c:tx>
          <c:spPr>
            <a:solidFill>
              <a:schemeClr val="accent3"/>
            </a:solidFill>
            <a:ln>
              <a:noFill/>
            </a:ln>
            <a:effectLst/>
          </c:spPr>
          <c:invertIfNegative val="0"/>
          <c:dLbls>
            <c:dLbl>
              <c:idx val="0"/>
              <c:layout>
                <c:manualLayout>
                  <c:x val="0"/>
                  <c:y val="-4.84359079158384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A6F-4A7D-8F4D-1927E8DD50F6}"/>
                </c:ext>
              </c:extLst>
            </c:dLbl>
            <c:dLbl>
              <c:idx val="1"/>
              <c:layout>
                <c:manualLayout>
                  <c:x val="1.9811788013868068E-3"/>
                  <c:y val="-5.38176754620427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A6F-4A7D-8F4D-1927E8DD50F6}"/>
                </c:ext>
              </c:extLst>
            </c:dLbl>
            <c:dLbl>
              <c:idx val="2"/>
              <c:layout>
                <c:manualLayout>
                  <c:x val="1.9811788013868251E-3"/>
                  <c:y val="-5.919944300824713E-2"/>
                </c:manualLayout>
              </c:layout>
              <c:tx>
                <c:rich>
                  <a:bodyPr/>
                  <a:lstStyle/>
                  <a:p>
                    <a:r>
                      <a:rPr lang="en-US"/>
                      <a:t>46,6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A6F-4A7D-8F4D-1927E8DD50F6}"/>
                </c:ext>
              </c:extLst>
            </c:dLbl>
            <c:dLbl>
              <c:idx val="3"/>
              <c:layout>
                <c:manualLayout>
                  <c:x val="-3.632119177325169E-17"/>
                  <c:y val="-5.6508559235144987E-2"/>
                </c:manualLayout>
              </c:layout>
              <c:tx>
                <c:rich>
                  <a:bodyPr/>
                  <a:lstStyle/>
                  <a:p>
                    <a:r>
                      <a:rPr lang="en-US"/>
                      <a:t>78,1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A6F-4A7D-8F4D-1927E8DD50F6}"/>
                </c:ext>
              </c:extLst>
            </c:dLbl>
            <c:dLbl>
              <c:idx val="4"/>
              <c:layout>
                <c:manualLayout>
                  <c:x val="0"/>
                  <c:y val="-6.1890326781349266E-2"/>
                </c:manualLayout>
              </c:layout>
              <c:tx>
                <c:rich>
                  <a:bodyPr/>
                  <a:lstStyle/>
                  <a:p>
                    <a:r>
                      <a:rPr lang="en-US"/>
                      <a:t>194,0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FA6F-4A7D-8F4D-1927E8DD50F6}"/>
                </c:ext>
              </c:extLst>
            </c:dLbl>
            <c:dLbl>
              <c:idx val="5"/>
              <c:layout>
                <c:manualLayout>
                  <c:x val="1.9811788013868251E-3"/>
                  <c:y val="-6.1890326781349168E-2"/>
                </c:manualLayout>
              </c:layout>
              <c:tx>
                <c:rich>
                  <a:bodyPr/>
                  <a:lstStyle/>
                  <a:p>
                    <a:r>
                      <a:rPr lang="en-US"/>
                      <a:t>296,3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A6F-4A7D-8F4D-1927E8DD50F6}"/>
                </c:ext>
              </c:extLst>
            </c:dLbl>
            <c:dLbl>
              <c:idx val="6"/>
              <c:layout>
                <c:manualLayout>
                  <c:x val="0"/>
                  <c:y val="-8.0726513193064134E-2"/>
                </c:manualLayout>
              </c:layout>
              <c:tx>
                <c:rich>
                  <a:bodyPr/>
                  <a:lstStyle/>
                  <a:p>
                    <a:r>
                      <a:rPr lang="en-US"/>
                      <a:t>362,4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FA6F-4A7D-8F4D-1927E8DD50F6}"/>
                </c:ext>
              </c:extLst>
            </c:dLbl>
            <c:dLbl>
              <c:idx val="7"/>
              <c:layout>
                <c:manualLayout>
                  <c:x val="-1.9811788013868251E-3"/>
                  <c:y val="-6.9962978100655576E-2"/>
                </c:manualLayout>
              </c:layout>
              <c:tx>
                <c:rich>
                  <a:bodyPr/>
                  <a:lstStyle/>
                  <a:p>
                    <a:r>
                      <a:rPr lang="en-US"/>
                      <a:t>311,7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FA6F-4A7D-8F4D-1927E8DD50F6}"/>
                </c:ext>
              </c:extLst>
            </c:dLbl>
            <c:dLbl>
              <c:idx val="8"/>
              <c:layout>
                <c:manualLayout>
                  <c:x val="-3.962357602773723E-3"/>
                  <c:y val="-8.3417396966166318E-2"/>
                </c:manualLayout>
              </c:layout>
              <c:tx>
                <c:rich>
                  <a:bodyPr/>
                  <a:lstStyle/>
                  <a:p>
                    <a:r>
                      <a:rPr lang="en-US"/>
                      <a:t>380,4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FA6F-4A7D-8F4D-1927E8DD50F6}"/>
                </c:ext>
              </c:extLst>
            </c:dLbl>
            <c:dLbl>
              <c:idx val="9"/>
              <c:layout>
                <c:manualLayout>
                  <c:x val="0"/>
                  <c:y val="-8.0726513193064175E-2"/>
                </c:manualLayout>
              </c:layout>
              <c:tx>
                <c:rich>
                  <a:bodyPr/>
                  <a:lstStyle/>
                  <a:p>
                    <a:r>
                      <a:rPr lang="en-US"/>
                      <a:t>383,7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FA6F-4A7D-8F4D-1927E8DD50F6}"/>
                </c:ext>
              </c:extLst>
            </c:dLbl>
            <c:dLbl>
              <c:idx val="10"/>
              <c:layout>
                <c:manualLayout>
                  <c:x val="-7.264238354650338E-17"/>
                  <c:y val="-8.0726513193064134E-2"/>
                </c:manualLayout>
              </c:layout>
              <c:tx>
                <c:rich>
                  <a:bodyPr/>
                  <a:lstStyle/>
                  <a:p>
                    <a:r>
                      <a:rPr lang="en-US"/>
                      <a:t>477,0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FA6F-4A7D-8F4D-1927E8DD50F6}"/>
                </c:ext>
              </c:extLst>
            </c:dLbl>
            <c:dLbl>
              <c:idx val="11"/>
              <c:layout>
                <c:manualLayout>
                  <c:x val="0"/>
                  <c:y val="-7.2653861873757719E-2"/>
                </c:manualLayout>
              </c:layout>
              <c:tx>
                <c:rich>
                  <a:bodyPr/>
                  <a:lstStyle/>
                  <a:p>
                    <a:r>
                      <a:rPr lang="en-US"/>
                      <a:t>476,7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FA6F-4A7D-8F4D-1927E8DD50F6}"/>
                </c:ext>
              </c:extLst>
            </c:dLbl>
            <c:dLbl>
              <c:idx val="12"/>
              <c:layout>
                <c:manualLayout>
                  <c:x val="-1.4528476709300676E-16"/>
                  <c:y val="-6.458121055445136E-2"/>
                </c:manualLayout>
              </c:layout>
              <c:tx>
                <c:rich>
                  <a:bodyPr/>
                  <a:lstStyle/>
                  <a:p>
                    <a:r>
                      <a:rPr lang="en-US"/>
                      <a:t>483,5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FA6F-4A7D-8F4D-1927E8DD50F6}"/>
                </c:ext>
              </c:extLst>
            </c:dLbl>
            <c:dLbl>
              <c:idx val="13"/>
              <c:layout>
                <c:manualLayout>
                  <c:x val="-1.4528476709300676E-16"/>
                  <c:y val="-5.1126791688940618E-2"/>
                </c:manualLayout>
              </c:layout>
              <c:tx>
                <c:rich>
                  <a:bodyPr/>
                  <a:lstStyle/>
                  <a:p>
                    <a:r>
                      <a:rPr lang="en-US"/>
                      <a:t>636,0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FA6F-4A7D-8F4D-1927E8DD50F6}"/>
                </c:ext>
              </c:extLst>
            </c:dLbl>
            <c:dLbl>
              <c:idx val="14"/>
              <c:layout>
                <c:manualLayout>
                  <c:x val="1.9811788013866798E-3"/>
                  <c:y val="-6.4581210554451304E-2"/>
                </c:manualLayout>
              </c:layout>
              <c:tx>
                <c:rich>
                  <a:bodyPr/>
                  <a:lstStyle/>
                  <a:p>
                    <a:r>
                      <a:rPr lang="en-US"/>
                      <a:t>441,3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FA6F-4A7D-8F4D-1927E8DD50F6}"/>
                </c:ext>
              </c:extLst>
            </c:dLbl>
            <c:dLbl>
              <c:idx val="15"/>
              <c:layout>
                <c:manualLayout>
                  <c:x val="0"/>
                  <c:y val="-7.5344745646859862E-2"/>
                </c:manualLayout>
              </c:layout>
              <c:tx>
                <c:rich>
                  <a:bodyPr/>
                  <a:lstStyle/>
                  <a:p>
                    <a:r>
                      <a:rPr lang="en-US"/>
                      <a:t>426,1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FA6F-4A7D-8F4D-1927E8DD50F6}"/>
                </c:ext>
              </c:extLst>
            </c:dLbl>
            <c:dLbl>
              <c:idx val="16"/>
              <c:layout>
                <c:manualLayout>
                  <c:x val="0"/>
                  <c:y val="-3.4981489050327837E-2"/>
                </c:manualLayout>
              </c:layout>
              <c:tx>
                <c:rich>
                  <a:bodyPr/>
                  <a:lstStyle/>
                  <a:p>
                    <a:r>
                      <a:rPr lang="en-US"/>
                      <a:t>428,1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FA6F-4A7D-8F4D-1927E8DD50F6}"/>
                </c:ext>
              </c:extLst>
            </c:dLbl>
            <c:numFmt formatCode="#,##0.0" sourceLinked="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Atbalsts2000_2016!$B$14:$R$14</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Atbalsts2000_2016!$B$17:$R$17</c:f>
              <c:numCache>
                <c:formatCode>#,##0</c:formatCode>
                <c:ptCount val="17"/>
                <c:pt idx="0">
                  <c:v>28353851.144842658</c:v>
                </c:pt>
                <c:pt idx="1">
                  <c:v>29709847.980375752</c:v>
                </c:pt>
                <c:pt idx="2">
                  <c:v>41612436.753348015</c:v>
                </c:pt>
                <c:pt idx="3">
                  <c:v>48489817.929323114</c:v>
                </c:pt>
                <c:pt idx="4">
                  <c:v>29521158.103824113</c:v>
                </c:pt>
                <c:pt idx="5">
                  <c:v>34611827.76421307</c:v>
                </c:pt>
                <c:pt idx="6">
                  <c:v>84668369.246617839</c:v>
                </c:pt>
                <c:pt idx="7">
                  <c:v>49396037.800012529</c:v>
                </c:pt>
                <c:pt idx="8">
                  <c:v>81089237.710656136</c:v>
                </c:pt>
                <c:pt idx="9">
                  <c:v>78586897.769506156</c:v>
                </c:pt>
                <c:pt idx="10">
                  <c:v>72660595.372251719</c:v>
                </c:pt>
                <c:pt idx="11">
                  <c:v>55980385.128712989</c:v>
                </c:pt>
                <c:pt idx="12">
                  <c:v>23861357.490850937</c:v>
                </c:pt>
                <c:pt idx="13">
                  <c:v>34174172.870387755</c:v>
                </c:pt>
                <c:pt idx="14">
                  <c:v>54917203.230000004</c:v>
                </c:pt>
                <c:pt idx="15">
                  <c:v>64028247.060000002</c:v>
                </c:pt>
                <c:pt idx="16">
                  <c:v>12525841.59</c:v>
                </c:pt>
              </c:numCache>
            </c:numRef>
          </c:val>
          <c:extLst xmlns:c16r2="http://schemas.microsoft.com/office/drawing/2015/06/chart">
            <c:ext xmlns:c16="http://schemas.microsoft.com/office/drawing/2014/chart" uri="{C3380CC4-5D6E-409C-BE32-E72D297353CC}">
              <c16:uniqueId val="{00000013-FA6F-4A7D-8F4D-1927E8DD50F6}"/>
            </c:ext>
          </c:extLst>
        </c:ser>
        <c:dLbls>
          <c:showLegendKey val="0"/>
          <c:showVal val="0"/>
          <c:showCatName val="0"/>
          <c:showSerName val="0"/>
          <c:showPercent val="0"/>
          <c:showBubbleSize val="0"/>
        </c:dLbls>
        <c:gapWidth val="150"/>
        <c:overlap val="100"/>
        <c:axId val="34144256"/>
        <c:axId val="34145792"/>
      </c:barChart>
      <c:catAx>
        <c:axId val="3414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34145792"/>
        <c:crosses val="autoZero"/>
        <c:auto val="1"/>
        <c:lblAlgn val="ctr"/>
        <c:lblOffset val="100"/>
        <c:noMultiLvlLbl val="0"/>
      </c:catAx>
      <c:valAx>
        <c:axId val="34145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4144256"/>
        <c:crosses val="autoZero"/>
        <c:crossBetween val="between"/>
        <c:dispUnits>
          <c:builtInUnit val="millions"/>
          <c:dispUnitsLbl>
            <c:layout>
              <c:manualLayout>
                <c:xMode val="edge"/>
                <c:yMode val="edge"/>
                <c:x val="4.7153720795479774E-3"/>
                <c:y val="2.8478962166541791E-2"/>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FFC000"/>
              </a:solidFill>
              <a:ln w="19050">
                <a:solidFill>
                  <a:srgbClr val="FFC000"/>
                </a:solidFill>
              </a:ln>
              <a:effectLst/>
            </c:spPr>
            <c:extLst xmlns:c16r2="http://schemas.microsoft.com/office/drawing/2015/06/chart">
              <c:ext xmlns:c16="http://schemas.microsoft.com/office/drawing/2014/chart" uri="{C3380CC4-5D6E-409C-BE32-E72D297353CC}">
                <c16:uniqueId val="{00000001-84AA-4120-A421-02AFBC1B5281}"/>
              </c:ext>
            </c:extLst>
          </c:dPt>
          <c:dPt>
            <c:idx val="1"/>
            <c:bubble3D val="0"/>
            <c:spPr>
              <a:solidFill>
                <a:srgbClr val="92D050"/>
              </a:solidFill>
              <a:ln w="19050">
                <a:solidFill>
                  <a:srgbClr val="92D050"/>
                </a:solidFill>
              </a:ln>
              <a:effectLst/>
            </c:spPr>
            <c:extLst xmlns:c16r2="http://schemas.microsoft.com/office/drawing/2015/06/chart">
              <c:ext xmlns:c16="http://schemas.microsoft.com/office/drawing/2014/chart" uri="{C3380CC4-5D6E-409C-BE32-E72D297353CC}">
                <c16:uniqueId val="{00000003-84AA-4120-A421-02AFBC1B5281}"/>
              </c:ext>
            </c:extLst>
          </c:dPt>
          <c:dPt>
            <c:idx val="2"/>
            <c:bubble3D val="0"/>
            <c:spPr>
              <a:solidFill>
                <a:srgbClr val="A6A6A6"/>
              </a:solidFill>
              <a:ln w="19050">
                <a:solidFill>
                  <a:srgbClr val="A6A6A6"/>
                </a:solidFill>
              </a:ln>
              <a:effectLst/>
            </c:spPr>
            <c:extLst xmlns:c16r2="http://schemas.microsoft.com/office/drawing/2015/06/chart">
              <c:ext xmlns:c16="http://schemas.microsoft.com/office/drawing/2014/chart" uri="{C3380CC4-5D6E-409C-BE32-E72D297353CC}">
                <c16:uniqueId val="{00000005-84AA-4120-A421-02AFBC1B5281}"/>
              </c:ext>
            </c:extLst>
          </c:dPt>
          <c:cat>
            <c:strRef>
              <c:f>('4'!$B$6:$B$7,'4'!$B$15)</c:f>
              <c:strCache>
                <c:ptCount val="3"/>
                <c:pt idx="0">
                  <c:v>Lauksaimniecībā izmantojamā zeme</c:v>
                </c:pt>
                <c:pt idx="1">
                  <c:v>Mežs</c:v>
                </c:pt>
                <c:pt idx="2">
                  <c:v>Pārējās zemes</c:v>
                </c:pt>
              </c:strCache>
            </c:strRef>
          </c:cat>
          <c:val>
            <c:numRef>
              <c:f>('4'!$D$6:$D$7,'4'!$D$15)</c:f>
              <c:numCache>
                <c:formatCode>#,##0</c:formatCode>
                <c:ptCount val="3"/>
                <c:pt idx="0">
                  <c:v>2352614.7999999998</c:v>
                </c:pt>
                <c:pt idx="1">
                  <c:v>3045640.4</c:v>
                </c:pt>
                <c:pt idx="2">
                  <c:v>1050011.5999999999</c:v>
                </c:pt>
              </c:numCache>
            </c:numRef>
          </c:val>
          <c:extLst xmlns:c16r2="http://schemas.microsoft.com/office/drawing/2015/06/chart">
            <c:ext xmlns:c16="http://schemas.microsoft.com/office/drawing/2014/chart" uri="{C3380CC4-5D6E-409C-BE32-E72D297353CC}">
              <c16:uniqueId val="{00000006-84AA-4120-A421-02AFBC1B5281}"/>
            </c:ext>
          </c:extLst>
        </c:ser>
        <c:dLbls>
          <c:showLegendKey val="0"/>
          <c:showVal val="0"/>
          <c:showCatName val="0"/>
          <c:showSerName val="0"/>
          <c:showPercent val="0"/>
          <c:showBubbleSize val="0"/>
          <c:showLeaderLines val="1"/>
        </c:dLbls>
        <c:firstSliceAng val="10"/>
        <c:holeSize val="68"/>
      </c:doughnutChart>
      <c:spPr>
        <a:noFill/>
        <a:ln>
          <a:noFill/>
        </a:ln>
        <a:effectLst/>
      </c:spPr>
    </c:plotArea>
    <c:plotVisOnly val="1"/>
    <c:dispBlanksAs val="gap"/>
    <c:showDLblsOverMax val="0"/>
  </c:chart>
  <c:spPr>
    <a:noFill/>
    <a:ln>
      <a:noFill/>
    </a:ln>
    <a:effectLst/>
  </c:spPr>
  <c:txPr>
    <a:bodyPr/>
    <a:lstStyle/>
    <a:p>
      <a:pPr>
        <a:defRPr/>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01300422041465E-2"/>
          <c:y val="7.7213405879863486E-2"/>
          <c:w val="0.8862841246640577"/>
          <c:h val="0.82862917122356528"/>
        </c:manualLayout>
      </c:layout>
      <c:barChart>
        <c:barDir val="col"/>
        <c:grouping val="clustered"/>
        <c:varyColors val="0"/>
        <c:ser>
          <c:idx val="0"/>
          <c:order val="0"/>
          <c:tx>
            <c:strRef>
              <c:f>Lapa1!$A$13</c:f>
              <c:strCache>
                <c:ptCount val="1"/>
                <c:pt idx="0">
                  <c:v>% no kopējā saimn.sk.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Lapa1!$B$12:$H$12</c:f>
              <c:strCache>
                <c:ptCount val="7"/>
                <c:pt idx="0">
                  <c:v>līdz 3,9</c:v>
                </c:pt>
                <c:pt idx="1">
                  <c:v>4,0‑14,9</c:v>
                </c:pt>
                <c:pt idx="2">
                  <c:v>15,0‑24,9</c:v>
                </c:pt>
                <c:pt idx="3">
                  <c:v>25,0‑49,9</c:v>
                </c:pt>
                <c:pt idx="4">
                  <c:v>50,0‑99,9</c:v>
                </c:pt>
                <c:pt idx="5">
                  <c:v>100,0‑499,9</c:v>
                </c:pt>
                <c:pt idx="6">
                  <c:v>500,0 un vairāk</c:v>
                </c:pt>
              </c:strCache>
            </c:strRef>
          </c:cat>
          <c:val>
            <c:numRef>
              <c:f>Lapa1!$B$13:$H$13</c:f>
              <c:numCache>
                <c:formatCode>0.0</c:formatCode>
                <c:ptCount val="7"/>
                <c:pt idx="0" formatCode="#\ ##0.0">
                  <c:v>63.912602061973601</c:v>
                </c:pt>
                <c:pt idx="1">
                  <c:v>21.234610269829695</c:v>
                </c:pt>
                <c:pt idx="2">
                  <c:v>4.8432070696237828</c:v>
                </c:pt>
                <c:pt idx="3">
                  <c:v>4.5514992921796571</c:v>
                </c:pt>
                <c:pt idx="4">
                  <c:v>2.5653125134056882</c:v>
                </c:pt>
                <c:pt idx="5">
                  <c:v>2.4423376660517926</c:v>
                </c:pt>
                <c:pt idx="6">
                  <c:v>0.45043112693578141</c:v>
                </c:pt>
              </c:numCache>
            </c:numRef>
          </c:val>
          <c:extLst xmlns:c16r2="http://schemas.microsoft.com/office/drawing/2015/06/chart">
            <c:ext xmlns:c16="http://schemas.microsoft.com/office/drawing/2014/chart" uri="{C3380CC4-5D6E-409C-BE32-E72D297353CC}">
              <c16:uniqueId val="{00000000-4B7A-4BE5-9214-F85B917CBA53}"/>
            </c:ext>
          </c:extLst>
        </c:ser>
        <c:ser>
          <c:idx val="1"/>
          <c:order val="1"/>
          <c:tx>
            <c:strRef>
              <c:f>Lapa1!$A$14</c:f>
              <c:strCache>
                <c:ptCount val="1"/>
                <c:pt idx="0">
                  <c:v>% no izmantotās LIZ</c:v>
                </c:pt>
              </c:strCache>
            </c:strRef>
          </c:tx>
          <c:spPr>
            <a:solidFill>
              <a:schemeClr val="accent2"/>
            </a:solidFill>
          </c:spPr>
          <c:invertIfNegative val="0"/>
          <c:dLbls>
            <c:dLbl>
              <c:idx val="4"/>
              <c:layout>
                <c:manualLayout>
                  <c:x val="-1.0498687664041995E-2"/>
                  <c:y val="-2.87356321839080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B7A-4BE5-9214-F85B917CBA5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Lapa1!$B$12:$H$12</c:f>
              <c:strCache>
                <c:ptCount val="7"/>
                <c:pt idx="0">
                  <c:v>līdz 3,9</c:v>
                </c:pt>
                <c:pt idx="1">
                  <c:v>4,0‑14,9</c:v>
                </c:pt>
                <c:pt idx="2">
                  <c:v>15,0‑24,9</c:v>
                </c:pt>
                <c:pt idx="3">
                  <c:v>25,0‑49,9</c:v>
                </c:pt>
                <c:pt idx="4">
                  <c:v>50,0‑99,9</c:v>
                </c:pt>
                <c:pt idx="5">
                  <c:v>100,0‑499,9</c:v>
                </c:pt>
                <c:pt idx="6">
                  <c:v>500,0 un vairāk</c:v>
                </c:pt>
              </c:strCache>
            </c:strRef>
          </c:cat>
          <c:val>
            <c:numRef>
              <c:f>Lapa1!$B$14:$H$14</c:f>
              <c:numCache>
                <c:formatCode>0.0</c:formatCode>
                <c:ptCount val="7"/>
                <c:pt idx="0">
                  <c:v>16.714979798602347</c:v>
                </c:pt>
                <c:pt idx="1">
                  <c:v>12.146371957425057</c:v>
                </c:pt>
                <c:pt idx="2">
                  <c:v>5.9129162055037092</c:v>
                </c:pt>
                <c:pt idx="3">
                  <c:v>9.474017858853836</c:v>
                </c:pt>
                <c:pt idx="4">
                  <c:v>10.613644968140266</c:v>
                </c:pt>
                <c:pt idx="5">
                  <c:v>26.232968908855209</c:v>
                </c:pt>
                <c:pt idx="6">
                  <c:v>18.90510030261958</c:v>
                </c:pt>
              </c:numCache>
            </c:numRef>
          </c:val>
          <c:extLst xmlns:c16r2="http://schemas.microsoft.com/office/drawing/2015/06/chart">
            <c:ext xmlns:c16="http://schemas.microsoft.com/office/drawing/2014/chart" uri="{C3380CC4-5D6E-409C-BE32-E72D297353CC}">
              <c16:uniqueId val="{00000002-4B7A-4BE5-9214-F85B917CBA53}"/>
            </c:ext>
          </c:extLst>
        </c:ser>
        <c:ser>
          <c:idx val="2"/>
          <c:order val="2"/>
          <c:tx>
            <c:strRef>
              <c:f>Lapa1!$A$15</c:f>
              <c:strCache>
                <c:ptCount val="1"/>
                <c:pt idx="0">
                  <c:v>% no standarta izlaides</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Lapa1!$B$12:$H$12</c:f>
              <c:strCache>
                <c:ptCount val="7"/>
                <c:pt idx="0">
                  <c:v>līdz 3,9</c:v>
                </c:pt>
                <c:pt idx="1">
                  <c:v>4,0‑14,9</c:v>
                </c:pt>
                <c:pt idx="2">
                  <c:v>15,0‑24,9</c:v>
                </c:pt>
                <c:pt idx="3">
                  <c:v>25,0‑49,9</c:v>
                </c:pt>
                <c:pt idx="4">
                  <c:v>50,0‑99,9</c:v>
                </c:pt>
                <c:pt idx="5">
                  <c:v>100,0‑499,9</c:v>
                </c:pt>
                <c:pt idx="6">
                  <c:v>500,0 un vairāk</c:v>
                </c:pt>
              </c:strCache>
            </c:strRef>
          </c:cat>
          <c:val>
            <c:numRef>
              <c:f>Lapa1!$B$15:$H$15</c:f>
              <c:numCache>
                <c:formatCode>0.0</c:formatCode>
                <c:ptCount val="7"/>
                <c:pt idx="0">
                  <c:v>4.3047657603089711</c:v>
                </c:pt>
                <c:pt idx="1">
                  <c:v>9.3856095862374804</c:v>
                </c:pt>
                <c:pt idx="2">
                  <c:v>5.4057429638737045</c:v>
                </c:pt>
                <c:pt idx="3">
                  <c:v>9.1618770575164845</c:v>
                </c:pt>
                <c:pt idx="4">
                  <c:v>10.223853989608058</c:v>
                </c:pt>
                <c:pt idx="5">
                  <c:v>29.14936449468259</c:v>
                </c:pt>
                <c:pt idx="6">
                  <c:v>32.368786229790999</c:v>
                </c:pt>
              </c:numCache>
            </c:numRef>
          </c:val>
          <c:extLst xmlns:c16r2="http://schemas.microsoft.com/office/drawing/2015/06/chart">
            <c:ext xmlns:c16="http://schemas.microsoft.com/office/drawing/2014/chart" uri="{C3380CC4-5D6E-409C-BE32-E72D297353CC}">
              <c16:uniqueId val="{00000003-4B7A-4BE5-9214-F85B917CBA53}"/>
            </c:ext>
          </c:extLst>
        </c:ser>
        <c:dLbls>
          <c:showLegendKey val="0"/>
          <c:showVal val="0"/>
          <c:showCatName val="0"/>
          <c:showSerName val="0"/>
          <c:showPercent val="0"/>
          <c:showBubbleSize val="0"/>
        </c:dLbls>
        <c:gapWidth val="150"/>
        <c:axId val="40092032"/>
        <c:axId val="40093568"/>
      </c:barChart>
      <c:lineChart>
        <c:grouping val="standard"/>
        <c:varyColors val="0"/>
        <c:ser>
          <c:idx val="3"/>
          <c:order val="3"/>
          <c:tx>
            <c:strRef>
              <c:f>Lapa1!$A$16</c:f>
              <c:strCache>
                <c:ptCount val="1"/>
                <c:pt idx="0">
                  <c:v>Vidējie LIZ ha saimniecībā</c:v>
                </c:pt>
              </c:strCache>
            </c:strRef>
          </c:tx>
          <c:spPr>
            <a:ln w="19050">
              <a:noFill/>
            </a:ln>
          </c:spPr>
          <c:marker>
            <c:symbol val="diamond"/>
            <c:size val="9"/>
            <c:spPr>
              <a:solidFill>
                <a:srgbClr val="C00000"/>
              </a:solidFill>
              <a:ln>
                <a:solidFill>
                  <a:schemeClr val="accent3">
                    <a:lumMod val="50000"/>
                    <a:alpha val="98000"/>
                  </a:schemeClr>
                </a:solidFill>
              </a:ln>
            </c:spPr>
          </c:marker>
          <c:dLbls>
            <c:dLbl>
              <c:idx val="1"/>
              <c:layout>
                <c:manualLayout>
                  <c:x val="3.2078952839105492E-17"/>
                  <c:y val="-1.43678160919540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4B7A-4BE5-9214-F85B917CBA53}"/>
                </c:ext>
              </c:extLst>
            </c:dLbl>
            <c:dLbl>
              <c:idx val="4"/>
              <c:layout>
                <c:manualLayout>
                  <c:x val="-1.7497812773404609E-3"/>
                  <c:y val="8.620689655172413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B7A-4BE5-9214-F85B917CBA53}"/>
                </c:ext>
              </c:extLst>
            </c:dLbl>
            <c:dLbl>
              <c:idx val="6"/>
              <c:layout>
                <c:manualLayout>
                  <c:x val="-3.8495188101487311E-2"/>
                  <c:y val="4.31034482758620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4B7A-4BE5-9214-F85B917CBA5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Lapa1!$B$12:$H$12</c:f>
              <c:strCache>
                <c:ptCount val="7"/>
                <c:pt idx="0">
                  <c:v>līdz 3,9</c:v>
                </c:pt>
                <c:pt idx="1">
                  <c:v>4,0‑14,9</c:v>
                </c:pt>
                <c:pt idx="2">
                  <c:v>15,0‑24,9</c:v>
                </c:pt>
                <c:pt idx="3">
                  <c:v>25,0‑49,9</c:v>
                </c:pt>
                <c:pt idx="4">
                  <c:v>50,0‑99,9</c:v>
                </c:pt>
                <c:pt idx="5">
                  <c:v>100,0‑499,9</c:v>
                </c:pt>
                <c:pt idx="6">
                  <c:v>500,0 un vairāk</c:v>
                </c:pt>
              </c:strCache>
            </c:strRef>
          </c:cat>
          <c:val>
            <c:numRef>
              <c:f>Lapa1!$B$16:$H$16</c:f>
              <c:numCache>
                <c:formatCode>0.0</c:formatCode>
                <c:ptCount val="7"/>
                <c:pt idx="0">
                  <c:v>7.22</c:v>
                </c:pt>
                <c:pt idx="1">
                  <c:v>15.792794612794612</c:v>
                </c:pt>
                <c:pt idx="2">
                  <c:v>33.707410687924416</c:v>
                </c:pt>
                <c:pt idx="3">
                  <c:v>57.469368520263899</c:v>
                </c:pt>
                <c:pt idx="4">
                  <c:v>114.23021181716834</c:v>
                </c:pt>
                <c:pt idx="5">
                  <c:v>296.55035128805622</c:v>
                </c:pt>
                <c:pt idx="6">
                  <c:v>1158.7968253968254</c:v>
                </c:pt>
              </c:numCache>
            </c:numRef>
          </c:val>
          <c:smooth val="0"/>
          <c:extLst xmlns:c16r2="http://schemas.microsoft.com/office/drawing/2015/06/chart">
            <c:ext xmlns:c16="http://schemas.microsoft.com/office/drawing/2014/chart" uri="{C3380CC4-5D6E-409C-BE32-E72D297353CC}">
              <c16:uniqueId val="{00000007-4B7A-4BE5-9214-F85B917CBA53}"/>
            </c:ext>
          </c:extLst>
        </c:ser>
        <c:dLbls>
          <c:showLegendKey val="0"/>
          <c:showVal val="0"/>
          <c:showCatName val="0"/>
          <c:showSerName val="0"/>
          <c:showPercent val="0"/>
          <c:showBubbleSize val="0"/>
        </c:dLbls>
        <c:marker val="1"/>
        <c:smooth val="0"/>
        <c:axId val="40828928"/>
        <c:axId val="40830464"/>
      </c:lineChart>
      <c:catAx>
        <c:axId val="4009203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40093568"/>
        <c:crosses val="autoZero"/>
        <c:auto val="1"/>
        <c:lblAlgn val="ctr"/>
        <c:lblOffset val="100"/>
        <c:noMultiLvlLbl val="0"/>
      </c:catAx>
      <c:valAx>
        <c:axId val="40093568"/>
        <c:scaling>
          <c:orientation val="minMax"/>
          <c:max val="75"/>
          <c:min val="0"/>
        </c:scaling>
        <c:delete val="0"/>
        <c:axPos val="l"/>
        <c:majorGridlines>
          <c:spPr>
            <a:ln w="3175">
              <a:solidFill>
                <a:schemeClr val="bg1">
                  <a:lumMod val="95000"/>
                </a:schemeClr>
              </a:solidFill>
            </a:ln>
          </c:spPr>
        </c:majorGridlines>
        <c:title>
          <c:tx>
            <c:rich>
              <a:bodyPr rot="0" vert="horz"/>
              <a:lstStyle/>
              <a:p>
                <a:pPr algn="ctr">
                  <a:defRPr sz="1100" b="1" i="0" u="none" strike="noStrike" baseline="0">
                    <a:solidFill>
                      <a:srgbClr val="000000"/>
                    </a:solidFill>
                    <a:latin typeface="Calibri"/>
                    <a:ea typeface="Calibri"/>
                    <a:cs typeface="Calibri"/>
                  </a:defRPr>
                </a:pPr>
                <a:r>
                  <a:rPr lang="lv-LV"/>
                  <a:t>%</a:t>
                </a:r>
              </a:p>
            </c:rich>
          </c:tx>
          <c:layout>
            <c:manualLayout>
              <c:xMode val="edge"/>
              <c:yMode val="edge"/>
              <c:x val="1.2387820512820513E-2"/>
              <c:y val="4.5106884902212034E-2"/>
            </c:manualLayout>
          </c:layout>
          <c:overlay val="0"/>
        </c:title>
        <c:numFmt formatCode="#\ ##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40092032"/>
        <c:crosses val="autoZero"/>
        <c:crossBetween val="between"/>
      </c:valAx>
      <c:catAx>
        <c:axId val="40828928"/>
        <c:scaling>
          <c:orientation val="minMax"/>
        </c:scaling>
        <c:delete val="1"/>
        <c:axPos val="b"/>
        <c:numFmt formatCode="General" sourceLinked="1"/>
        <c:majorTickMark val="out"/>
        <c:minorTickMark val="none"/>
        <c:tickLblPos val="nextTo"/>
        <c:crossAx val="40830464"/>
        <c:crosses val="autoZero"/>
        <c:auto val="1"/>
        <c:lblAlgn val="ctr"/>
        <c:lblOffset val="100"/>
        <c:noMultiLvlLbl val="0"/>
      </c:catAx>
      <c:valAx>
        <c:axId val="40830464"/>
        <c:scaling>
          <c:orientation val="minMax"/>
          <c:max val="1325"/>
          <c:min val="0"/>
        </c:scaling>
        <c:delete val="0"/>
        <c:axPos val="r"/>
        <c:title>
          <c:tx>
            <c:rich>
              <a:bodyPr rot="0" vert="horz"/>
              <a:lstStyle/>
              <a:p>
                <a:pPr algn="ctr">
                  <a:defRPr sz="1000" b="1" i="0" u="none" strike="noStrike" baseline="0">
                    <a:solidFill>
                      <a:srgbClr val="000000"/>
                    </a:solidFill>
                    <a:latin typeface="Calibri"/>
                    <a:ea typeface="Calibri"/>
                    <a:cs typeface="Calibri"/>
                  </a:defRPr>
                </a:pPr>
                <a:r>
                  <a:rPr lang="lv-LV"/>
                  <a:t>ha</a:t>
                </a:r>
              </a:p>
            </c:rich>
          </c:tx>
          <c:layout>
            <c:manualLayout>
              <c:xMode val="edge"/>
              <c:yMode val="edge"/>
              <c:x val="0.9478270745003029"/>
              <c:y val="4.060052492647994E-2"/>
            </c:manualLayout>
          </c:layout>
          <c:overlay val="0"/>
        </c:title>
        <c:numFmt formatCode="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40828928"/>
        <c:crosses val="max"/>
        <c:crossBetween val="between"/>
      </c:valAx>
    </c:plotArea>
    <c:legend>
      <c:legendPos val="r"/>
      <c:layout>
        <c:manualLayout>
          <c:xMode val="edge"/>
          <c:yMode val="edge"/>
          <c:x val="0.30183236036348277"/>
          <c:y val="0.18565481473089243"/>
          <c:w val="0.30877622415492428"/>
          <c:h val="0.28702455358547807"/>
        </c:manualLayout>
      </c:layout>
      <c:overlay val="0"/>
      <c:spPr>
        <a:solidFill>
          <a:schemeClr val="bg1"/>
        </a:solidFill>
      </c:spPr>
      <c:txPr>
        <a:bodyPr/>
        <a:lstStyle/>
        <a:p>
          <a:pPr>
            <a:defRPr sz="1010" b="0" i="0" u="none" strike="noStrike" baseline="0">
              <a:solidFill>
                <a:srgbClr val="000000"/>
              </a:solidFill>
              <a:latin typeface="Calibri"/>
              <a:ea typeface="Calibri"/>
              <a:cs typeface="Calibri"/>
            </a:defRPr>
          </a:pPr>
          <a:endParaRPr lang="lv-LV"/>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lv-LV"/>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kopa2007_2013!$AE$4</c:f>
              <c:strCache>
                <c:ptCount val="1"/>
                <c:pt idx="0">
                  <c:v>Saimniec.skaita izmaiņas</c:v>
                </c:pt>
              </c:strCache>
            </c:strRef>
          </c:tx>
          <c:invertIfNegative val="0"/>
          <c:cat>
            <c:strRef>
              <c:f>kopa2007_2013!$AD$5:$AD$11</c:f>
              <c:strCache>
                <c:ptCount val="7"/>
                <c:pt idx="0">
                  <c:v>&lt;4000</c:v>
                </c:pt>
                <c:pt idx="1">
                  <c:v>4000 - 15000</c:v>
                </c:pt>
                <c:pt idx="2">
                  <c:v>15000- 25000</c:v>
                </c:pt>
                <c:pt idx="3">
                  <c:v>25000 - 50000</c:v>
                </c:pt>
                <c:pt idx="4">
                  <c:v>50000 - 100000</c:v>
                </c:pt>
                <c:pt idx="5">
                  <c:v>100000 - 500000</c:v>
                </c:pt>
                <c:pt idx="6">
                  <c:v>&gt; 500000</c:v>
                </c:pt>
              </c:strCache>
            </c:strRef>
          </c:cat>
          <c:val>
            <c:numRef>
              <c:f>kopa2007_2013!$AE$5:$AE$11</c:f>
            </c:numRef>
          </c:val>
          <c:extLst xmlns:c16r2="http://schemas.microsoft.com/office/drawing/2015/06/chart">
            <c:ext xmlns:c16="http://schemas.microsoft.com/office/drawing/2014/chart" uri="{C3380CC4-5D6E-409C-BE32-E72D297353CC}">
              <c16:uniqueId val="{00000000-B0E8-4929-A511-572DE3EA54BE}"/>
            </c:ext>
          </c:extLst>
        </c:ser>
        <c:ser>
          <c:idx val="1"/>
          <c:order val="1"/>
          <c:tx>
            <c:strRef>
              <c:f>kopa2007_2013!$AF$4</c:f>
              <c:strCache>
                <c:ptCount val="1"/>
                <c:pt idx="0">
                  <c:v>LIZ izmaiņas</c:v>
                </c:pt>
              </c:strCache>
            </c:strRef>
          </c:tx>
          <c:invertIfNegative val="0"/>
          <c:cat>
            <c:strRef>
              <c:f>kopa2007_2013!$AD$5:$AD$11</c:f>
              <c:strCache>
                <c:ptCount val="7"/>
                <c:pt idx="0">
                  <c:v>&lt;4000</c:v>
                </c:pt>
                <c:pt idx="1">
                  <c:v>4000 - 15000</c:v>
                </c:pt>
                <c:pt idx="2">
                  <c:v>15000- 25000</c:v>
                </c:pt>
                <c:pt idx="3">
                  <c:v>25000 - 50000</c:v>
                </c:pt>
                <c:pt idx="4">
                  <c:v>50000 - 100000</c:v>
                </c:pt>
                <c:pt idx="5">
                  <c:v>100000 - 500000</c:v>
                </c:pt>
                <c:pt idx="6">
                  <c:v>&gt; 500000</c:v>
                </c:pt>
              </c:strCache>
            </c:strRef>
          </c:cat>
          <c:val>
            <c:numRef>
              <c:f>kopa2007_2013!$AF$5:$AF$11</c:f>
            </c:numRef>
          </c:val>
          <c:extLst xmlns:c16r2="http://schemas.microsoft.com/office/drawing/2015/06/chart">
            <c:ext xmlns:c16="http://schemas.microsoft.com/office/drawing/2014/chart" uri="{C3380CC4-5D6E-409C-BE32-E72D297353CC}">
              <c16:uniqueId val="{00000001-B0E8-4929-A511-572DE3EA54BE}"/>
            </c:ext>
          </c:extLst>
        </c:ser>
        <c:ser>
          <c:idx val="2"/>
          <c:order val="2"/>
          <c:tx>
            <c:strRef>
              <c:f>kopa2007_2013!$AG$4</c:f>
              <c:strCache>
                <c:ptCount val="1"/>
                <c:pt idx="0">
                  <c:v>Saimniec.skaita izmaiņas</c:v>
                </c:pt>
              </c:strCache>
            </c:strRef>
          </c:tx>
          <c:invertIfNegative val="0"/>
          <c:dLbls>
            <c:dLbl>
              <c:idx val="0"/>
              <c:spPr/>
              <c:txPr>
                <a:bodyPr/>
                <a:lstStyle/>
                <a:p>
                  <a:pPr>
                    <a:defRPr sz="1600">
                      <a:solidFill>
                        <a:srgbClr val="FF0000"/>
                      </a:solidFill>
                    </a:defRPr>
                  </a:pPr>
                  <a:endParaRPr lang="lv-LV"/>
                </a:p>
              </c:txPr>
              <c:showLegendKey val="0"/>
              <c:showVal val="1"/>
              <c:showCatName val="0"/>
              <c:showSerName val="0"/>
              <c:showPercent val="0"/>
              <c:showBubbleSize val="0"/>
            </c:dLbl>
            <c:spPr>
              <a:noFill/>
              <a:ln>
                <a:noFill/>
              </a:ln>
              <a:effectLst/>
            </c:spPr>
            <c:txPr>
              <a:bodyPr/>
              <a:lstStyle/>
              <a:p>
                <a:pPr>
                  <a:defRPr sz="1600"/>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kopa2007_2013!$AD$5:$AD$11</c:f>
              <c:strCache>
                <c:ptCount val="7"/>
                <c:pt idx="0">
                  <c:v>&lt;4000</c:v>
                </c:pt>
                <c:pt idx="1">
                  <c:v>4000 - 15000</c:v>
                </c:pt>
                <c:pt idx="2">
                  <c:v>15000- 25000</c:v>
                </c:pt>
                <c:pt idx="3">
                  <c:v>25000 - 50000</c:v>
                </c:pt>
                <c:pt idx="4">
                  <c:v>50000 - 100000</c:v>
                </c:pt>
                <c:pt idx="5">
                  <c:v>100000 - 500000</c:v>
                </c:pt>
                <c:pt idx="6">
                  <c:v>&gt; 500000</c:v>
                </c:pt>
              </c:strCache>
            </c:strRef>
          </c:cat>
          <c:val>
            <c:numRef>
              <c:f>kopa2007_2013!$AG$5:$AG$11</c:f>
              <c:numCache>
                <c:formatCode>0%</c:formatCode>
                <c:ptCount val="7"/>
                <c:pt idx="0">
                  <c:v>-0.40907713333433687</c:v>
                </c:pt>
                <c:pt idx="1">
                  <c:v>2.0509200198210752E-2</c:v>
                </c:pt>
                <c:pt idx="2">
                  <c:v>0.44699432934468147</c:v>
                </c:pt>
                <c:pt idx="3">
                  <c:v>0.67050266647081702</c:v>
                </c:pt>
                <c:pt idx="4">
                  <c:v>0.8309389545427498</c:v>
                </c:pt>
                <c:pt idx="5">
                  <c:v>1.503747440427315</c:v>
                </c:pt>
                <c:pt idx="6">
                  <c:v>1.5588597476697066</c:v>
                </c:pt>
              </c:numCache>
            </c:numRef>
          </c:val>
          <c:extLst xmlns:c16r2="http://schemas.microsoft.com/office/drawing/2015/06/chart">
            <c:ext xmlns:c16="http://schemas.microsoft.com/office/drawing/2014/chart" uri="{C3380CC4-5D6E-409C-BE32-E72D297353CC}">
              <c16:uniqueId val="{00000003-B0E8-4929-A511-572DE3EA54BE}"/>
            </c:ext>
          </c:extLst>
        </c:ser>
        <c:ser>
          <c:idx val="3"/>
          <c:order val="3"/>
          <c:tx>
            <c:strRef>
              <c:f>kopa2007_2013!$AH$4</c:f>
              <c:strCache>
                <c:ptCount val="1"/>
                <c:pt idx="0">
                  <c:v>LIZ izmaiņas</c:v>
                </c:pt>
              </c:strCache>
            </c:strRef>
          </c:tx>
          <c:invertIfNegative val="0"/>
          <c:dLbls>
            <c:dLbl>
              <c:idx val="0"/>
              <c:tx>
                <c:rich>
                  <a:bodyPr/>
                  <a:lstStyle/>
                  <a:p>
                    <a:r>
                      <a:rPr lang="en-US"/>
                      <a:t>-</a:t>
                    </a:r>
                    <a:r>
                      <a:rPr lang="en-US">
                        <a:solidFill>
                          <a:srgbClr val="FF0000"/>
                        </a:solidFill>
                      </a:rPr>
                      <a:t>74,2</a:t>
                    </a:r>
                    <a:r>
                      <a:rPr lang="en-US"/>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B0E8-4929-A511-572DE3EA54BE}"/>
                </c:ext>
              </c:extLst>
            </c:dLbl>
            <c:dLbl>
              <c:idx val="1"/>
              <c:layout>
                <c:manualLayout>
                  <c:x val="0"/>
                  <c:y val="-2.1164315076102592E-2"/>
                </c:manualLayout>
              </c:layout>
              <c:spPr/>
              <c:txPr>
                <a:bodyPr/>
                <a:lstStyle/>
                <a:p>
                  <a:pPr>
                    <a:defRPr sz="1600">
                      <a:solidFill>
                        <a:srgbClr val="FF0000"/>
                      </a:solidFill>
                    </a:defRPr>
                  </a:pPr>
                  <a:endParaRPr lang="lv-LV"/>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0E8-4929-A511-572DE3EA54BE}"/>
                </c:ext>
              </c:extLst>
            </c:dLbl>
            <c:dLbl>
              <c:idx val="2"/>
              <c:layout>
                <c:manualLayout>
                  <c:x val="-1.4167012568594218E-3"/>
                  <c:y val="-1.8812724512091251E-2"/>
                </c:manualLayout>
              </c:layout>
              <c:spPr/>
              <c:txPr>
                <a:bodyPr/>
                <a:lstStyle/>
                <a:p>
                  <a:pPr>
                    <a:defRPr sz="1400">
                      <a:solidFill>
                        <a:srgbClr val="FF0000"/>
                      </a:solidFill>
                    </a:defRPr>
                  </a:pPr>
                  <a:endParaRPr lang="lv-LV"/>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B0E8-4929-A511-572DE3EA54BE}"/>
                </c:ext>
              </c:extLst>
            </c:dLbl>
            <c:spPr>
              <a:noFill/>
              <a:ln>
                <a:noFill/>
              </a:ln>
              <a:effectLst/>
            </c:spPr>
            <c:txPr>
              <a:bodyPr/>
              <a:lstStyle/>
              <a:p>
                <a:pPr>
                  <a:defRPr sz="1600"/>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kopa2007_2013!$AD$5:$AD$11</c:f>
              <c:strCache>
                <c:ptCount val="7"/>
                <c:pt idx="0">
                  <c:v>&lt;4000</c:v>
                </c:pt>
                <c:pt idx="1">
                  <c:v>4000 - 15000</c:v>
                </c:pt>
                <c:pt idx="2">
                  <c:v>15000- 25000</c:v>
                </c:pt>
                <c:pt idx="3">
                  <c:v>25000 - 50000</c:v>
                </c:pt>
                <c:pt idx="4">
                  <c:v>50000 - 100000</c:v>
                </c:pt>
                <c:pt idx="5">
                  <c:v>100000 - 500000</c:v>
                </c:pt>
                <c:pt idx="6">
                  <c:v>&gt; 500000</c:v>
                </c:pt>
              </c:strCache>
            </c:strRef>
          </c:cat>
          <c:val>
            <c:numRef>
              <c:f>kopa2007_2013!$AH$5:$AH$11</c:f>
              <c:numCache>
                <c:formatCode>0.0%</c:formatCode>
                <c:ptCount val="7"/>
                <c:pt idx="0">
                  <c:v>-0.74199288982657063</c:v>
                </c:pt>
                <c:pt idx="1">
                  <c:v>-0.19390754128005938</c:v>
                </c:pt>
                <c:pt idx="2">
                  <c:v>-1.0215290334811672E-2</c:v>
                </c:pt>
                <c:pt idx="3">
                  <c:v>0.16606103247536694</c:v>
                </c:pt>
                <c:pt idx="4">
                  <c:v>0.14046497223929341</c:v>
                </c:pt>
                <c:pt idx="5">
                  <c:v>0.40619165747975</c:v>
                </c:pt>
                <c:pt idx="6">
                  <c:v>0.61885167429122578</c:v>
                </c:pt>
              </c:numCache>
            </c:numRef>
          </c:val>
          <c:extLst xmlns:c16r2="http://schemas.microsoft.com/office/drawing/2015/06/chart">
            <c:ext xmlns:c16="http://schemas.microsoft.com/office/drawing/2014/chart" uri="{C3380CC4-5D6E-409C-BE32-E72D297353CC}">
              <c16:uniqueId val="{00000007-B0E8-4929-A511-572DE3EA54BE}"/>
            </c:ext>
          </c:extLst>
        </c:ser>
        <c:dLbls>
          <c:showLegendKey val="0"/>
          <c:showVal val="0"/>
          <c:showCatName val="0"/>
          <c:showSerName val="0"/>
          <c:showPercent val="0"/>
          <c:showBubbleSize val="0"/>
        </c:dLbls>
        <c:gapWidth val="75"/>
        <c:overlap val="-25"/>
        <c:axId val="81825792"/>
        <c:axId val="81827328"/>
      </c:barChart>
      <c:catAx>
        <c:axId val="81825792"/>
        <c:scaling>
          <c:orientation val="minMax"/>
        </c:scaling>
        <c:delete val="0"/>
        <c:axPos val="l"/>
        <c:numFmt formatCode="General" sourceLinked="0"/>
        <c:majorTickMark val="none"/>
        <c:minorTickMark val="none"/>
        <c:tickLblPos val="nextTo"/>
        <c:txPr>
          <a:bodyPr/>
          <a:lstStyle/>
          <a:p>
            <a:pPr>
              <a:defRPr sz="2000"/>
            </a:pPr>
            <a:endParaRPr lang="lv-LV"/>
          </a:p>
        </c:txPr>
        <c:crossAx val="81827328"/>
        <c:crosses val="autoZero"/>
        <c:auto val="1"/>
        <c:lblAlgn val="ctr"/>
        <c:lblOffset val="100"/>
        <c:noMultiLvlLbl val="0"/>
      </c:catAx>
      <c:valAx>
        <c:axId val="81827328"/>
        <c:scaling>
          <c:orientation val="minMax"/>
        </c:scaling>
        <c:delete val="0"/>
        <c:axPos val="b"/>
        <c:majorGridlines/>
        <c:numFmt formatCode="0%" sourceLinked="1"/>
        <c:majorTickMark val="none"/>
        <c:minorTickMark val="none"/>
        <c:tickLblPos val="nextTo"/>
        <c:spPr>
          <a:ln w="9525">
            <a:noFill/>
          </a:ln>
        </c:spPr>
        <c:crossAx val="81825792"/>
        <c:crosses val="autoZero"/>
        <c:crossBetween val="between"/>
      </c:valAx>
    </c:plotArea>
    <c:legend>
      <c:legendPos val="b"/>
      <c:overlay val="0"/>
      <c:txPr>
        <a:bodyPr/>
        <a:lstStyle/>
        <a:p>
          <a:pPr>
            <a:defRPr sz="2800"/>
          </a:pPr>
          <a:endParaRPr lang="lv-LV"/>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4731370064934"/>
          <c:y val="7.2616980674908641E-2"/>
          <c:w val="0.80310356062309218"/>
          <c:h val="0.7270016502099681"/>
        </c:manualLayout>
      </c:layout>
      <c:barChart>
        <c:barDir val="col"/>
        <c:grouping val="clustered"/>
        <c:varyColors val="0"/>
        <c:ser>
          <c:idx val="0"/>
          <c:order val="0"/>
          <c:tx>
            <c:strRef>
              <c:f>izlaide_ES_LV!$B$6</c:f>
              <c:strCache>
                <c:ptCount val="1"/>
                <c:pt idx="0">
                  <c:v>ES vidēji</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izlaide_ES_LV!$C$5:$D$5</c:f>
              <c:strCache>
                <c:ptCount val="2"/>
                <c:pt idx="0">
                  <c:v>2010.</c:v>
                </c:pt>
                <c:pt idx="1">
                  <c:v>2016.</c:v>
                </c:pt>
              </c:strCache>
            </c:strRef>
          </c:cat>
          <c:val>
            <c:numRef>
              <c:f>izlaide_ES_LV!$C$6:$D$6</c:f>
              <c:numCache>
                <c:formatCode>0.0</c:formatCode>
                <c:ptCount val="2"/>
                <c:pt idx="0">
                  <c:v>30</c:v>
                </c:pt>
                <c:pt idx="1">
                  <c:v>42.225282715076304</c:v>
                </c:pt>
              </c:numCache>
            </c:numRef>
          </c:val>
          <c:extLst xmlns:c16r2="http://schemas.microsoft.com/office/drawing/2015/06/chart">
            <c:ext xmlns:c16="http://schemas.microsoft.com/office/drawing/2014/chart" uri="{C3380CC4-5D6E-409C-BE32-E72D297353CC}">
              <c16:uniqueId val="{00000000-8CB4-47ED-B853-D59E634836C0}"/>
            </c:ext>
          </c:extLst>
        </c:ser>
        <c:ser>
          <c:idx val="1"/>
          <c:order val="1"/>
          <c:tx>
            <c:strRef>
              <c:f>izlaide_ES_LV!$B$7</c:f>
              <c:strCache>
                <c:ptCount val="1"/>
                <c:pt idx="0">
                  <c:v>LV vidēji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izlaide_ES_LV!$C$5:$D$5</c:f>
              <c:strCache>
                <c:ptCount val="2"/>
                <c:pt idx="0">
                  <c:v>2010.</c:v>
                </c:pt>
                <c:pt idx="1">
                  <c:v>2016.</c:v>
                </c:pt>
              </c:strCache>
            </c:strRef>
          </c:cat>
          <c:val>
            <c:numRef>
              <c:f>izlaide_ES_LV!$C$7:$D$7</c:f>
              <c:numCache>
                <c:formatCode>0.0</c:formatCode>
                <c:ptCount val="2"/>
                <c:pt idx="0">
                  <c:v>10</c:v>
                </c:pt>
                <c:pt idx="1">
                  <c:v>17.626229508196722</c:v>
                </c:pt>
              </c:numCache>
            </c:numRef>
          </c:val>
          <c:extLst xmlns:c16r2="http://schemas.microsoft.com/office/drawing/2015/06/chart">
            <c:ext xmlns:c16="http://schemas.microsoft.com/office/drawing/2014/chart" uri="{C3380CC4-5D6E-409C-BE32-E72D297353CC}">
              <c16:uniqueId val="{00000001-8CB4-47ED-B853-D59E634836C0}"/>
            </c:ext>
          </c:extLst>
        </c:ser>
        <c:dLbls>
          <c:showLegendKey val="0"/>
          <c:showVal val="0"/>
          <c:showCatName val="0"/>
          <c:showSerName val="0"/>
          <c:showPercent val="0"/>
          <c:showBubbleSize val="0"/>
        </c:dLbls>
        <c:gapWidth val="219"/>
        <c:overlap val="-27"/>
        <c:axId val="81885440"/>
        <c:axId val="81911808"/>
      </c:barChart>
      <c:catAx>
        <c:axId val="818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1911808"/>
        <c:crosses val="autoZero"/>
        <c:auto val="1"/>
        <c:lblAlgn val="ctr"/>
        <c:lblOffset val="100"/>
        <c:noMultiLvlLbl val="0"/>
      </c:catAx>
      <c:valAx>
        <c:axId val="8191180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188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solidFill>
        <a:schemeClr val="bg1">
          <a:lumMod val="75000"/>
        </a:schemeClr>
      </a:solidFill>
    </a:ln>
    <a:effectLst/>
  </c:spPr>
  <c:txPr>
    <a:bodyPr/>
    <a:lstStyle/>
    <a:p>
      <a:pPr>
        <a:defRPr/>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5027022331427"/>
          <c:y val="5.6518935259319558E-2"/>
          <c:w val="0.85686640233800571"/>
          <c:h val="0.73401454077280293"/>
        </c:manualLayout>
      </c:layout>
      <c:barChart>
        <c:barDir val="col"/>
        <c:grouping val="clustered"/>
        <c:varyColors val="0"/>
        <c:ser>
          <c:idx val="0"/>
          <c:order val="0"/>
          <c:tx>
            <c:strRef>
              <c:f>izlaide_ES_LV!$B$6</c:f>
              <c:strCache>
                <c:ptCount val="1"/>
                <c:pt idx="0">
                  <c:v>ES vidēji</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izlaide_ES_LV!$E$5:$F$5</c:f>
              <c:strCache>
                <c:ptCount val="2"/>
                <c:pt idx="0">
                  <c:v>2010.</c:v>
                </c:pt>
                <c:pt idx="1">
                  <c:v>2016.</c:v>
                </c:pt>
              </c:strCache>
            </c:strRef>
          </c:cat>
          <c:val>
            <c:numRef>
              <c:f>izlaide_ES_LV!$E$6:$F$6</c:f>
              <c:numCache>
                <c:formatCode>General</c:formatCode>
                <c:ptCount val="2"/>
                <c:pt idx="0">
                  <c:v>5.9</c:v>
                </c:pt>
                <c:pt idx="1">
                  <c:v>6.4</c:v>
                </c:pt>
              </c:numCache>
            </c:numRef>
          </c:val>
          <c:extLst xmlns:c16r2="http://schemas.microsoft.com/office/drawing/2015/06/chart">
            <c:ext xmlns:c16="http://schemas.microsoft.com/office/drawing/2014/chart" uri="{C3380CC4-5D6E-409C-BE32-E72D297353CC}">
              <c16:uniqueId val="{00000000-AC54-48E7-A509-31062F1684FB}"/>
            </c:ext>
          </c:extLst>
        </c:ser>
        <c:ser>
          <c:idx val="1"/>
          <c:order val="1"/>
          <c:tx>
            <c:strRef>
              <c:f>izlaide_ES_LV!$B$7</c:f>
              <c:strCache>
                <c:ptCount val="1"/>
                <c:pt idx="0">
                  <c:v>LV vidēji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izlaide_ES_LV!$E$5:$F$5</c:f>
              <c:strCache>
                <c:ptCount val="2"/>
                <c:pt idx="0">
                  <c:v>2010.</c:v>
                </c:pt>
                <c:pt idx="1">
                  <c:v>2016.</c:v>
                </c:pt>
              </c:strCache>
            </c:strRef>
          </c:cat>
          <c:val>
            <c:numRef>
              <c:f>izlaide_ES_LV!$E$7:$F$7</c:f>
              <c:numCache>
                <c:formatCode>General</c:formatCode>
                <c:ptCount val="2"/>
                <c:pt idx="0">
                  <c:v>3.4</c:v>
                </c:pt>
                <c:pt idx="1">
                  <c:v>3.9</c:v>
                </c:pt>
              </c:numCache>
            </c:numRef>
          </c:val>
          <c:extLst xmlns:c16r2="http://schemas.microsoft.com/office/drawing/2015/06/chart">
            <c:ext xmlns:c16="http://schemas.microsoft.com/office/drawing/2014/chart" uri="{C3380CC4-5D6E-409C-BE32-E72D297353CC}">
              <c16:uniqueId val="{00000001-AC54-48E7-A509-31062F1684FB}"/>
            </c:ext>
          </c:extLst>
        </c:ser>
        <c:dLbls>
          <c:showLegendKey val="0"/>
          <c:showVal val="0"/>
          <c:showCatName val="0"/>
          <c:showSerName val="0"/>
          <c:showPercent val="0"/>
          <c:showBubbleSize val="0"/>
        </c:dLbls>
        <c:gapWidth val="219"/>
        <c:overlap val="-27"/>
        <c:axId val="82986880"/>
        <c:axId val="82988416"/>
      </c:barChart>
      <c:catAx>
        <c:axId val="8298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82988416"/>
        <c:crosses val="autoZero"/>
        <c:auto val="1"/>
        <c:lblAlgn val="ctr"/>
        <c:lblOffset val="100"/>
        <c:noMultiLvlLbl val="0"/>
      </c:catAx>
      <c:valAx>
        <c:axId val="82988416"/>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298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solidFill>
        <a:schemeClr val="bg1">
          <a:lumMod val="75000"/>
        </a:schemeClr>
      </a:solidFill>
    </a:ln>
    <a:effectLst/>
  </c:spPr>
  <c:txPr>
    <a:bodyPr/>
    <a:lstStyle/>
    <a:p>
      <a:pPr>
        <a:defRPr/>
      </a:pPr>
      <a:endParaRPr lang="lv-LV"/>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dLbl>
              <c:idx val="0"/>
              <c:layout>
                <c:manualLayout>
                  <c:x val="-1.3010849432030321E-2"/>
                  <c:y val="2.9889558402635352E-2"/>
                </c:manualLayout>
              </c:layout>
              <c:spPr/>
              <c:txPr>
                <a:bodyPr/>
                <a:lstStyle/>
                <a:p>
                  <a:pPr>
                    <a:defRPr>
                      <a:solidFill>
                        <a:srgbClr val="FF0000"/>
                      </a:solidFill>
                    </a:defRPr>
                  </a:pPr>
                  <a:endParaRPr lang="lv-LV"/>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7F2-458D-AA4B-D5061BF9E2A1}"/>
                </c:ext>
              </c:extLst>
            </c:dLbl>
            <c:dLbl>
              <c:idx val="2"/>
              <c:layout>
                <c:manualLayout>
                  <c:x val="-3.9032548296090971E-2"/>
                  <c:y val="4.6192953894981834E-2"/>
                </c:manualLayout>
              </c:layout>
              <c:spPr/>
              <c:txPr>
                <a:bodyPr/>
                <a:lstStyle/>
                <a:p>
                  <a:pPr>
                    <a:defRPr>
                      <a:solidFill>
                        <a:srgbClr val="FF0000"/>
                      </a:solidFill>
                    </a:defRPr>
                  </a:pPr>
                  <a:endParaRPr lang="lv-LV"/>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7F2-458D-AA4B-D5061BF9E2A1}"/>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Sheet1!$N$3:$N$8</c:f>
              <c:strCache>
                <c:ptCount val="6"/>
                <c:pt idx="0">
                  <c:v>4 līdz 15 tūkst. EUR</c:v>
                </c:pt>
                <c:pt idx="1">
                  <c:v>15 līdz 25 tūkst. EUR</c:v>
                </c:pt>
                <c:pt idx="2">
                  <c:v>25 līdz 50 tūkst. EUR</c:v>
                </c:pt>
                <c:pt idx="3">
                  <c:v>50 līdz 100 tūkst. EUR</c:v>
                </c:pt>
                <c:pt idx="4">
                  <c:v>100 līdz 500 tūkst. EUR</c:v>
                </c:pt>
                <c:pt idx="5">
                  <c:v>virs 500 tūkst. EUR</c:v>
                </c:pt>
              </c:strCache>
            </c:strRef>
          </c:cat>
          <c:val>
            <c:numRef>
              <c:f>Sheet1!$O$3:$O$8</c:f>
              <c:numCache>
                <c:formatCode>0%</c:formatCode>
                <c:ptCount val="6"/>
                <c:pt idx="0">
                  <c:v>-0.10797600533214846</c:v>
                </c:pt>
                <c:pt idx="1">
                  <c:v>9.1866320769113663E-2</c:v>
                </c:pt>
                <c:pt idx="2">
                  <c:v>-0.15753915446821626</c:v>
                </c:pt>
                <c:pt idx="3">
                  <c:v>0.15377295651346518</c:v>
                </c:pt>
                <c:pt idx="4">
                  <c:v>0.4214001257597999</c:v>
                </c:pt>
                <c:pt idx="5">
                  <c:v>0.69667973253401361</c:v>
                </c:pt>
              </c:numCache>
            </c:numRef>
          </c:val>
          <c:extLst xmlns:c16r2="http://schemas.microsoft.com/office/drawing/2015/06/chart">
            <c:ext xmlns:c16="http://schemas.microsoft.com/office/drawing/2014/chart" uri="{C3380CC4-5D6E-409C-BE32-E72D297353CC}">
              <c16:uniqueId val="{00000002-D7F2-458D-AA4B-D5061BF9E2A1}"/>
            </c:ext>
          </c:extLst>
        </c:ser>
        <c:dLbls>
          <c:showLegendKey val="0"/>
          <c:showVal val="0"/>
          <c:showCatName val="0"/>
          <c:showSerName val="0"/>
          <c:showPercent val="0"/>
          <c:showBubbleSize val="0"/>
        </c:dLbls>
        <c:gapWidth val="150"/>
        <c:axId val="83125760"/>
        <c:axId val="83127296"/>
      </c:barChart>
      <c:catAx>
        <c:axId val="83125760"/>
        <c:scaling>
          <c:orientation val="minMax"/>
        </c:scaling>
        <c:delete val="0"/>
        <c:axPos val="l"/>
        <c:numFmt formatCode="General" sourceLinked="1"/>
        <c:majorTickMark val="out"/>
        <c:minorTickMark val="none"/>
        <c:tickLblPos val="nextTo"/>
        <c:crossAx val="83127296"/>
        <c:crosses val="autoZero"/>
        <c:auto val="1"/>
        <c:lblAlgn val="ctr"/>
        <c:lblOffset val="100"/>
        <c:noMultiLvlLbl val="0"/>
      </c:catAx>
      <c:valAx>
        <c:axId val="83127296"/>
        <c:scaling>
          <c:orientation val="minMax"/>
        </c:scaling>
        <c:delete val="0"/>
        <c:axPos val="b"/>
        <c:majorGridlines/>
        <c:numFmt formatCode="0%" sourceLinked="1"/>
        <c:majorTickMark val="out"/>
        <c:minorTickMark val="none"/>
        <c:tickLblPos val="nextTo"/>
        <c:crossAx val="83125760"/>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lv-LV"/>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v-LV"/>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'nodarb prognozes'!$O$35</c:f>
              <c:strCache>
                <c:ptCount val="1"/>
                <c:pt idx="0">
                  <c:v>Pastāvīgi nodarbinātie</c:v>
                </c:pt>
              </c:strCache>
            </c:strRef>
          </c:tx>
          <c:invertIfNegative val="0"/>
          <c:dLbls>
            <c:spPr>
              <a:noFill/>
              <a:ln>
                <a:noFill/>
              </a:ln>
              <a:effectLst/>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'nodarb prognozes'!$P$34:$AB$34</c:f>
              <c:strCache>
                <c:ptCount val="13"/>
                <c:pt idx="0">
                  <c:v>2010.</c:v>
                </c:pt>
                <c:pt idx="1">
                  <c:v>2012.</c:v>
                </c:pt>
                <c:pt idx="2">
                  <c:v>2014.</c:v>
                </c:pt>
                <c:pt idx="3">
                  <c:v>2016.</c:v>
                </c:pt>
                <c:pt idx="4">
                  <c:v>2018.</c:v>
                </c:pt>
                <c:pt idx="5">
                  <c:v>2020.</c:v>
                </c:pt>
                <c:pt idx="6">
                  <c:v>2021.</c:v>
                </c:pt>
                <c:pt idx="7">
                  <c:v>2022.</c:v>
                </c:pt>
                <c:pt idx="8">
                  <c:v>2023.</c:v>
                </c:pt>
                <c:pt idx="9">
                  <c:v>2024.</c:v>
                </c:pt>
                <c:pt idx="10">
                  <c:v>2025.</c:v>
                </c:pt>
                <c:pt idx="11">
                  <c:v>2026.</c:v>
                </c:pt>
                <c:pt idx="12">
                  <c:v>2027.</c:v>
                </c:pt>
              </c:strCache>
            </c:strRef>
          </c:cat>
          <c:val>
            <c:numRef>
              <c:f>'nodarb prognozes'!$P$35:$AB$35</c:f>
              <c:numCache>
                <c:formatCode>0</c:formatCode>
                <c:ptCount val="13"/>
                <c:pt idx="0">
                  <c:v>180.994</c:v>
                </c:pt>
                <c:pt idx="1">
                  <c:v>176</c:v>
                </c:pt>
                <c:pt idx="2">
                  <c:v>172</c:v>
                </c:pt>
                <c:pt idx="3">
                  <c:v>162</c:v>
                </c:pt>
                <c:pt idx="4">
                  <c:v>155</c:v>
                </c:pt>
                <c:pt idx="5">
                  <c:v>148</c:v>
                </c:pt>
                <c:pt idx="6">
                  <c:v>141</c:v>
                </c:pt>
                <c:pt idx="7">
                  <c:v>134</c:v>
                </c:pt>
                <c:pt idx="8">
                  <c:v>127</c:v>
                </c:pt>
                <c:pt idx="9">
                  <c:v>120</c:v>
                </c:pt>
                <c:pt idx="10">
                  <c:v>113</c:v>
                </c:pt>
                <c:pt idx="11">
                  <c:v>106</c:v>
                </c:pt>
                <c:pt idx="12">
                  <c:v>99</c:v>
                </c:pt>
              </c:numCache>
            </c:numRef>
          </c:val>
          <c:extLst xmlns:c16r2="http://schemas.microsoft.com/office/drawing/2015/06/chart">
            <c:ext xmlns:c16="http://schemas.microsoft.com/office/drawing/2014/chart" uri="{C3380CC4-5D6E-409C-BE32-E72D297353CC}">
              <c16:uniqueId val="{00000000-575B-4F94-A971-A008F46AA536}"/>
            </c:ext>
          </c:extLst>
        </c:ser>
        <c:ser>
          <c:idx val="1"/>
          <c:order val="1"/>
          <c:tx>
            <c:strRef>
              <c:f>'nodarb prognozes'!$O$36</c:f>
              <c:strCache>
                <c:ptCount val="1"/>
                <c:pt idx="0">
                  <c:v>Pilna laika nodarbinātie</c:v>
                </c:pt>
              </c:strCache>
            </c:strRef>
          </c:tx>
          <c:invertIfNegative val="0"/>
          <c:dLbls>
            <c:spPr>
              <a:noFill/>
              <a:ln>
                <a:noFill/>
              </a:ln>
              <a:effectLst/>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'nodarb prognozes'!$P$34:$AB$34</c:f>
              <c:strCache>
                <c:ptCount val="13"/>
                <c:pt idx="0">
                  <c:v>2010.</c:v>
                </c:pt>
                <c:pt idx="1">
                  <c:v>2012.</c:v>
                </c:pt>
                <c:pt idx="2">
                  <c:v>2014.</c:v>
                </c:pt>
                <c:pt idx="3">
                  <c:v>2016.</c:v>
                </c:pt>
                <c:pt idx="4">
                  <c:v>2018.</c:v>
                </c:pt>
                <c:pt idx="5">
                  <c:v>2020.</c:v>
                </c:pt>
                <c:pt idx="6">
                  <c:v>2021.</c:v>
                </c:pt>
                <c:pt idx="7">
                  <c:v>2022.</c:v>
                </c:pt>
                <c:pt idx="8">
                  <c:v>2023.</c:v>
                </c:pt>
                <c:pt idx="9">
                  <c:v>2024.</c:v>
                </c:pt>
                <c:pt idx="10">
                  <c:v>2025.</c:v>
                </c:pt>
                <c:pt idx="11">
                  <c:v>2026.</c:v>
                </c:pt>
                <c:pt idx="12">
                  <c:v>2027.</c:v>
                </c:pt>
              </c:strCache>
            </c:strRef>
          </c:cat>
          <c:val>
            <c:numRef>
              <c:f>'nodarb prognozes'!$P$36:$AB$36</c:f>
              <c:numCache>
                <c:formatCode>0</c:formatCode>
                <c:ptCount val="13"/>
                <c:pt idx="0">
                  <c:v>29.95</c:v>
                </c:pt>
                <c:pt idx="1">
                  <c:v>30</c:v>
                </c:pt>
                <c:pt idx="2">
                  <c:v>30</c:v>
                </c:pt>
                <c:pt idx="3">
                  <c:v>30</c:v>
                </c:pt>
                <c:pt idx="4">
                  <c:v>30</c:v>
                </c:pt>
                <c:pt idx="5">
                  <c:v>30</c:v>
                </c:pt>
                <c:pt idx="6">
                  <c:v>30</c:v>
                </c:pt>
                <c:pt idx="7">
                  <c:v>29</c:v>
                </c:pt>
                <c:pt idx="8">
                  <c:v>29</c:v>
                </c:pt>
                <c:pt idx="9">
                  <c:v>28</c:v>
                </c:pt>
                <c:pt idx="10">
                  <c:v>28</c:v>
                </c:pt>
                <c:pt idx="11">
                  <c:v>28</c:v>
                </c:pt>
                <c:pt idx="12">
                  <c:v>27</c:v>
                </c:pt>
              </c:numCache>
            </c:numRef>
          </c:val>
          <c:extLst xmlns:c16r2="http://schemas.microsoft.com/office/drawing/2015/06/chart">
            <c:ext xmlns:c16="http://schemas.microsoft.com/office/drawing/2014/chart" uri="{C3380CC4-5D6E-409C-BE32-E72D297353CC}">
              <c16:uniqueId val="{00000001-575B-4F94-A971-A008F46AA536}"/>
            </c:ext>
          </c:extLst>
        </c:ser>
        <c:ser>
          <c:idx val="2"/>
          <c:order val="2"/>
          <c:tx>
            <c:strRef>
              <c:f>'nodarb prognozes'!$O$37</c:f>
              <c:strCache>
                <c:ptCount val="1"/>
                <c:pt idx="0">
                  <c:v>Īpašnieki</c:v>
                </c:pt>
              </c:strCache>
            </c:strRef>
          </c:tx>
          <c:invertIfNegative val="0"/>
          <c:dLbls>
            <c:spPr>
              <a:noFill/>
              <a:ln>
                <a:noFill/>
              </a:ln>
              <a:effectLst/>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'nodarb prognozes'!$P$34:$AB$34</c:f>
              <c:strCache>
                <c:ptCount val="13"/>
                <c:pt idx="0">
                  <c:v>2010.</c:v>
                </c:pt>
                <c:pt idx="1">
                  <c:v>2012.</c:v>
                </c:pt>
                <c:pt idx="2">
                  <c:v>2014.</c:v>
                </c:pt>
                <c:pt idx="3">
                  <c:v>2016.</c:v>
                </c:pt>
                <c:pt idx="4">
                  <c:v>2018.</c:v>
                </c:pt>
                <c:pt idx="5">
                  <c:v>2020.</c:v>
                </c:pt>
                <c:pt idx="6">
                  <c:v>2021.</c:v>
                </c:pt>
                <c:pt idx="7">
                  <c:v>2022.</c:v>
                </c:pt>
                <c:pt idx="8">
                  <c:v>2023.</c:v>
                </c:pt>
                <c:pt idx="9">
                  <c:v>2024.</c:v>
                </c:pt>
                <c:pt idx="10">
                  <c:v>2025.</c:v>
                </c:pt>
                <c:pt idx="11">
                  <c:v>2026.</c:v>
                </c:pt>
                <c:pt idx="12">
                  <c:v>2027.</c:v>
                </c:pt>
              </c:strCache>
            </c:strRef>
          </c:cat>
          <c:val>
            <c:numRef>
              <c:f>'nodarb prognozes'!$P$37:$AB$37</c:f>
              <c:numCache>
                <c:formatCode>#,##0</c:formatCode>
                <c:ptCount val="13"/>
                <c:pt idx="0">
                  <c:v>82.896000000000001</c:v>
                </c:pt>
                <c:pt idx="1">
                  <c:v>82</c:v>
                </c:pt>
                <c:pt idx="2">
                  <c:v>80</c:v>
                </c:pt>
                <c:pt idx="3">
                  <c:v>76</c:v>
                </c:pt>
                <c:pt idx="4">
                  <c:v>72</c:v>
                </c:pt>
                <c:pt idx="5">
                  <c:v>69</c:v>
                </c:pt>
                <c:pt idx="6">
                  <c:v>66</c:v>
                </c:pt>
                <c:pt idx="7">
                  <c:v>63</c:v>
                </c:pt>
                <c:pt idx="8">
                  <c:v>60</c:v>
                </c:pt>
                <c:pt idx="9">
                  <c:v>57</c:v>
                </c:pt>
                <c:pt idx="10">
                  <c:v>54</c:v>
                </c:pt>
                <c:pt idx="11">
                  <c:v>51</c:v>
                </c:pt>
                <c:pt idx="12">
                  <c:v>48</c:v>
                </c:pt>
              </c:numCache>
            </c:numRef>
          </c:val>
          <c:extLst xmlns:c16r2="http://schemas.microsoft.com/office/drawing/2015/06/chart">
            <c:ext xmlns:c16="http://schemas.microsoft.com/office/drawing/2014/chart" uri="{C3380CC4-5D6E-409C-BE32-E72D297353CC}">
              <c16:uniqueId val="{00000002-575B-4F94-A971-A008F46AA536}"/>
            </c:ext>
          </c:extLst>
        </c:ser>
        <c:dLbls>
          <c:showLegendKey val="0"/>
          <c:showVal val="0"/>
          <c:showCatName val="0"/>
          <c:showSerName val="0"/>
          <c:showPercent val="0"/>
          <c:showBubbleSize val="0"/>
        </c:dLbls>
        <c:gapWidth val="150"/>
        <c:axId val="40983168"/>
        <c:axId val="41001344"/>
      </c:barChart>
      <c:catAx>
        <c:axId val="4098316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41001344"/>
        <c:crosses val="autoZero"/>
        <c:auto val="1"/>
        <c:lblAlgn val="ctr"/>
        <c:lblOffset val="100"/>
        <c:noMultiLvlLbl val="0"/>
      </c:catAx>
      <c:valAx>
        <c:axId val="41001344"/>
        <c:scaling>
          <c:orientation val="minMax"/>
        </c:scaling>
        <c:delete val="0"/>
        <c:axPos val="l"/>
        <c:majorGridlines/>
        <c:min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40983168"/>
        <c:crosses val="autoZero"/>
        <c:crossBetween val="between"/>
      </c:valAx>
    </c:plotArea>
    <c:legend>
      <c:legendPos val="r"/>
      <c:overlay val="0"/>
      <c:txPr>
        <a:bodyPr/>
        <a:lstStyle/>
        <a:p>
          <a:pPr>
            <a:defRPr sz="920" b="0" i="0" u="none" strike="noStrike" baseline="0">
              <a:solidFill>
                <a:srgbClr val="000000"/>
              </a:solidFill>
              <a:latin typeface="Calibri"/>
              <a:ea typeface="Calibri"/>
              <a:cs typeface="Calibri"/>
            </a:defRPr>
          </a:pPr>
          <a:endParaRPr lang="lv-LV"/>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11461-70EC-4F6C-BBB7-DF058B3A8D6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lv-LV"/>
        </a:p>
      </dgm:t>
    </dgm:pt>
    <dgm:pt modelId="{DBE5ED8C-3846-4B0B-8616-613A80DF7819}">
      <dgm:prSet phldrT="[Teksts]" custT="1"/>
      <dgm:spPr/>
      <dgm:t>
        <a:bodyPr/>
        <a:lstStyle/>
        <a:p>
          <a:r>
            <a:rPr lang="lv-LV" sz="3600" dirty="0" smtClean="0">
              <a:latin typeface="Segoe UI Semilight" panose="020B0402040204020203" pitchFamily="34" charset="0"/>
              <a:cs typeface="Segoe UI Semilight" panose="020B0402040204020203" pitchFamily="34" charset="0"/>
            </a:rPr>
            <a:t>2007</a:t>
          </a:r>
          <a:r>
            <a:rPr lang="lv-LV" sz="3600" dirty="0" smtClean="0"/>
            <a:t>.</a:t>
          </a:r>
          <a:endParaRPr lang="lv-LV" sz="3600" dirty="0"/>
        </a:p>
      </dgm:t>
    </dgm:pt>
    <dgm:pt modelId="{72C4D698-7505-4A00-BD16-695B13FA7A3E}" type="parTrans" cxnId="{98C7049F-0EA9-41CB-921A-511932455D4E}">
      <dgm:prSet/>
      <dgm:spPr/>
      <dgm:t>
        <a:bodyPr/>
        <a:lstStyle/>
        <a:p>
          <a:endParaRPr lang="lv-LV"/>
        </a:p>
      </dgm:t>
    </dgm:pt>
    <dgm:pt modelId="{221290BA-B607-418E-8B33-4F8DAA674D2C}" type="sibTrans" cxnId="{98C7049F-0EA9-41CB-921A-511932455D4E}">
      <dgm:prSet/>
      <dgm:spPr/>
      <dgm:t>
        <a:bodyPr/>
        <a:lstStyle/>
        <a:p>
          <a:endParaRPr lang="lv-LV"/>
        </a:p>
      </dgm:t>
    </dgm:pt>
    <dgm:pt modelId="{56470CD3-2E4E-4250-82A3-833CF64CE90C}">
      <dgm:prSet phldrT="[Teksts]"/>
      <dgm:spPr/>
      <dgm:t>
        <a:bodyPr/>
        <a:lstStyle/>
        <a:p>
          <a:r>
            <a:rPr lang="lv-LV" dirty="0" smtClean="0">
              <a:latin typeface="Segoe UI Semilight" panose="020B0402040204020203" pitchFamily="34" charset="0"/>
              <a:cs typeface="Segoe UI Semilight" panose="020B0402040204020203" pitchFamily="34" charset="0"/>
            </a:rPr>
            <a:t>Saimniecību skaits</a:t>
          </a:r>
        </a:p>
        <a:p>
          <a:r>
            <a:rPr lang="lv-LV" dirty="0" smtClean="0">
              <a:latin typeface="Segoe UI Semilight" panose="020B0402040204020203" pitchFamily="34" charset="0"/>
              <a:cs typeface="Segoe UI Semilight" panose="020B0402040204020203" pitchFamily="34" charset="0"/>
            </a:rPr>
            <a:t>113 382</a:t>
          </a:r>
          <a:endParaRPr lang="lv-LV" dirty="0">
            <a:latin typeface="Segoe UI Semilight" panose="020B0402040204020203" pitchFamily="34" charset="0"/>
            <a:cs typeface="Segoe UI Semilight" panose="020B0402040204020203" pitchFamily="34" charset="0"/>
          </a:endParaRPr>
        </a:p>
      </dgm:t>
    </dgm:pt>
    <dgm:pt modelId="{3D081EE1-BCBE-4DCB-AFC8-E38592800D74}" type="parTrans" cxnId="{13743FBA-5E62-4FC7-9DF9-58F742DC9303}">
      <dgm:prSet/>
      <dgm:spPr/>
      <dgm:t>
        <a:bodyPr/>
        <a:lstStyle/>
        <a:p>
          <a:endParaRPr lang="lv-LV"/>
        </a:p>
      </dgm:t>
    </dgm:pt>
    <dgm:pt modelId="{C0AEBCDA-89C6-417D-AFCA-622A93BD79EE}" type="sibTrans" cxnId="{13743FBA-5E62-4FC7-9DF9-58F742DC9303}">
      <dgm:prSet/>
      <dgm:spPr/>
      <dgm:t>
        <a:bodyPr/>
        <a:lstStyle/>
        <a:p>
          <a:endParaRPr lang="lv-LV"/>
        </a:p>
      </dgm:t>
    </dgm:pt>
    <dgm:pt modelId="{2DC19D6D-AD6D-461F-9B15-24D9E371E08F}">
      <dgm:prSet phldrT="[Teksts]"/>
      <dgm:spPr/>
      <dgm:t>
        <a:bodyPr/>
        <a:lstStyle/>
        <a:p>
          <a:r>
            <a:rPr lang="lv-LV" dirty="0" smtClean="0">
              <a:latin typeface="Segoe UI Semilight" panose="020B0402040204020203" pitchFamily="34" charset="0"/>
              <a:cs typeface="Segoe UI Semilight" panose="020B0402040204020203" pitchFamily="34" charset="0"/>
            </a:rPr>
            <a:t>Izmantotā LIZ</a:t>
          </a:r>
        </a:p>
        <a:p>
          <a:r>
            <a:rPr lang="lv-LV" dirty="0" smtClean="0">
              <a:latin typeface="Segoe UI Semilight" panose="020B0402040204020203" pitchFamily="34" charset="0"/>
              <a:cs typeface="Segoe UI Semilight" panose="020B0402040204020203" pitchFamily="34" charset="0"/>
            </a:rPr>
            <a:t>1 775,8 tūkst. ha</a:t>
          </a:r>
          <a:endParaRPr lang="lv-LV" dirty="0">
            <a:latin typeface="Segoe UI Semilight" panose="020B0402040204020203" pitchFamily="34" charset="0"/>
            <a:cs typeface="Segoe UI Semilight" panose="020B0402040204020203" pitchFamily="34" charset="0"/>
          </a:endParaRPr>
        </a:p>
      </dgm:t>
    </dgm:pt>
    <dgm:pt modelId="{95D0BF75-0F33-4050-92F9-060DFBFA938F}" type="parTrans" cxnId="{80CF564D-FD5F-4171-9E4F-34DFA198BCEB}">
      <dgm:prSet/>
      <dgm:spPr/>
      <dgm:t>
        <a:bodyPr/>
        <a:lstStyle/>
        <a:p>
          <a:endParaRPr lang="lv-LV"/>
        </a:p>
      </dgm:t>
    </dgm:pt>
    <dgm:pt modelId="{B53365B9-14D9-4C44-AC96-0ADE3B52436A}" type="sibTrans" cxnId="{80CF564D-FD5F-4171-9E4F-34DFA198BCEB}">
      <dgm:prSet/>
      <dgm:spPr/>
      <dgm:t>
        <a:bodyPr/>
        <a:lstStyle/>
        <a:p>
          <a:endParaRPr lang="lv-LV"/>
        </a:p>
      </dgm:t>
    </dgm:pt>
    <dgm:pt modelId="{D7F6D994-BECD-45FC-98EF-83E8CD3B32C5}">
      <dgm:prSet phldrT="[Teksts]" custT="1"/>
      <dgm:spPr/>
      <dgm:t>
        <a:bodyPr/>
        <a:lstStyle/>
        <a:p>
          <a:r>
            <a:rPr lang="lv-LV" sz="3600" dirty="0" smtClean="0">
              <a:latin typeface="Segoe UI Semilight" panose="020B0402040204020203" pitchFamily="34" charset="0"/>
              <a:cs typeface="Segoe UI Semilight" panose="020B0402040204020203" pitchFamily="34" charset="0"/>
            </a:rPr>
            <a:t>2016.</a:t>
          </a:r>
          <a:endParaRPr lang="lv-LV" sz="3600" dirty="0">
            <a:latin typeface="Segoe UI Semilight" panose="020B0402040204020203" pitchFamily="34" charset="0"/>
            <a:cs typeface="Segoe UI Semilight" panose="020B0402040204020203" pitchFamily="34" charset="0"/>
          </a:endParaRPr>
        </a:p>
      </dgm:t>
    </dgm:pt>
    <dgm:pt modelId="{D47B68BF-686E-4014-84AE-A8656D25EF68}" type="parTrans" cxnId="{9DF48C61-111B-45F2-B40C-03724D3F7314}">
      <dgm:prSet/>
      <dgm:spPr/>
      <dgm:t>
        <a:bodyPr/>
        <a:lstStyle/>
        <a:p>
          <a:endParaRPr lang="lv-LV"/>
        </a:p>
      </dgm:t>
    </dgm:pt>
    <dgm:pt modelId="{654B5512-3072-4FD7-9E01-18C97E2E2FD0}" type="sibTrans" cxnId="{9DF48C61-111B-45F2-B40C-03724D3F7314}">
      <dgm:prSet/>
      <dgm:spPr/>
      <dgm:t>
        <a:bodyPr/>
        <a:lstStyle/>
        <a:p>
          <a:endParaRPr lang="lv-LV"/>
        </a:p>
      </dgm:t>
    </dgm:pt>
    <dgm:pt modelId="{FFECD413-AD80-4D00-8B7A-81601A4F4CB2}">
      <dgm:prSet phldrT="[Teksts]"/>
      <dgm:spPr/>
      <dgm:t>
        <a:bodyPr/>
        <a:lstStyle/>
        <a:p>
          <a:r>
            <a:rPr lang="lv-LV" dirty="0" smtClean="0">
              <a:latin typeface="Segoe UI Semilight" panose="020B0402040204020203" pitchFamily="34" charset="0"/>
              <a:cs typeface="Segoe UI Semilight" panose="020B0402040204020203" pitchFamily="34" charset="0"/>
            </a:rPr>
            <a:t>Saimniecību skaits</a:t>
          </a:r>
        </a:p>
        <a:p>
          <a:r>
            <a:rPr lang="lv-LV" dirty="0" smtClean="0">
              <a:latin typeface="Segoe UI Semilight" panose="020B0402040204020203" pitchFamily="34" charset="0"/>
              <a:cs typeface="Segoe UI Semilight" panose="020B0402040204020203" pitchFamily="34" charset="0"/>
            </a:rPr>
            <a:t>69 933</a:t>
          </a:r>
          <a:endParaRPr lang="lv-LV" dirty="0">
            <a:latin typeface="Segoe UI Semilight" panose="020B0402040204020203" pitchFamily="34" charset="0"/>
            <a:cs typeface="Segoe UI Semilight" panose="020B0402040204020203" pitchFamily="34" charset="0"/>
          </a:endParaRPr>
        </a:p>
      </dgm:t>
    </dgm:pt>
    <dgm:pt modelId="{57054F7B-AEE0-4351-8ACA-3966C0491ACD}" type="parTrans" cxnId="{DA3C318D-E173-4E6F-A8E2-60DDF5BA44B2}">
      <dgm:prSet/>
      <dgm:spPr/>
      <dgm:t>
        <a:bodyPr/>
        <a:lstStyle/>
        <a:p>
          <a:endParaRPr lang="lv-LV"/>
        </a:p>
      </dgm:t>
    </dgm:pt>
    <dgm:pt modelId="{F1E1DD42-2B4E-4D32-8FA8-01BB9159F614}" type="sibTrans" cxnId="{DA3C318D-E173-4E6F-A8E2-60DDF5BA44B2}">
      <dgm:prSet/>
      <dgm:spPr/>
      <dgm:t>
        <a:bodyPr/>
        <a:lstStyle/>
        <a:p>
          <a:endParaRPr lang="lv-LV"/>
        </a:p>
      </dgm:t>
    </dgm:pt>
    <dgm:pt modelId="{B99DCE59-0BAC-4960-B26A-969BD628374C}">
      <dgm:prSet phldrT="[Teksts]"/>
      <dgm:spPr/>
      <dgm:t>
        <a:bodyPr/>
        <a:lstStyle/>
        <a:p>
          <a:r>
            <a:rPr lang="lv-LV" dirty="0" smtClean="0">
              <a:latin typeface="Segoe UI Semilight" panose="020B0402040204020203" pitchFamily="34" charset="0"/>
              <a:cs typeface="Segoe UI Semilight" panose="020B0402040204020203" pitchFamily="34" charset="0"/>
            </a:rPr>
            <a:t>Izmantotā LIZ</a:t>
          </a:r>
        </a:p>
        <a:p>
          <a:r>
            <a:rPr lang="lv-LV" dirty="0" smtClean="0">
              <a:latin typeface="Segoe UI Semilight" panose="020B0402040204020203" pitchFamily="34" charset="0"/>
              <a:cs typeface="Segoe UI Semilight" panose="020B0402040204020203" pitchFamily="34" charset="0"/>
            </a:rPr>
            <a:t>1 930,8 tūkst. ha</a:t>
          </a:r>
          <a:endParaRPr lang="lv-LV" dirty="0">
            <a:latin typeface="Segoe UI Semilight" panose="020B0402040204020203" pitchFamily="34" charset="0"/>
            <a:cs typeface="Segoe UI Semilight" panose="020B0402040204020203" pitchFamily="34" charset="0"/>
          </a:endParaRPr>
        </a:p>
      </dgm:t>
    </dgm:pt>
    <dgm:pt modelId="{C5BCB172-4289-4C80-8536-83894AB64C3A}" type="parTrans" cxnId="{896EB948-56C2-4C2F-AADF-8E11B918E307}">
      <dgm:prSet/>
      <dgm:spPr/>
      <dgm:t>
        <a:bodyPr/>
        <a:lstStyle/>
        <a:p>
          <a:endParaRPr lang="lv-LV"/>
        </a:p>
      </dgm:t>
    </dgm:pt>
    <dgm:pt modelId="{0F83C085-D28B-44D9-BFA0-C078045867EF}" type="sibTrans" cxnId="{896EB948-56C2-4C2F-AADF-8E11B918E307}">
      <dgm:prSet/>
      <dgm:spPr/>
      <dgm:t>
        <a:bodyPr/>
        <a:lstStyle/>
        <a:p>
          <a:endParaRPr lang="lv-LV"/>
        </a:p>
      </dgm:t>
    </dgm:pt>
    <dgm:pt modelId="{5DA57A41-5A00-4BF1-AFE4-60D343977BB6}">
      <dgm:prSet phldrT="[Teksts]"/>
      <dgm:spPr/>
      <dgm:t>
        <a:bodyPr/>
        <a:lstStyle/>
        <a:p>
          <a:r>
            <a:rPr lang="lv-LV" dirty="0" smtClean="0">
              <a:latin typeface="Segoe UI Semilight" panose="020B0402040204020203" pitchFamily="34" charset="0"/>
              <a:cs typeface="Segoe UI Semilight" panose="020B0402040204020203" pitchFamily="34" charset="0"/>
            </a:rPr>
            <a:t>Vidējais saimniecību lielums 15,7 ha LIZ</a:t>
          </a:r>
          <a:endParaRPr lang="lv-LV" dirty="0">
            <a:latin typeface="Segoe UI Semilight" panose="020B0402040204020203" pitchFamily="34" charset="0"/>
            <a:cs typeface="Segoe UI Semilight" panose="020B0402040204020203" pitchFamily="34" charset="0"/>
          </a:endParaRPr>
        </a:p>
      </dgm:t>
    </dgm:pt>
    <dgm:pt modelId="{0590432D-718F-45E4-8F37-B64B3E2EBAAD}" type="parTrans" cxnId="{A70D7362-D850-42BF-91B1-7A00EC13C5A0}">
      <dgm:prSet/>
      <dgm:spPr/>
      <dgm:t>
        <a:bodyPr/>
        <a:lstStyle/>
        <a:p>
          <a:endParaRPr lang="lv-LV"/>
        </a:p>
      </dgm:t>
    </dgm:pt>
    <dgm:pt modelId="{98C16F91-9090-4ABF-AF86-2F06807F8BCD}" type="sibTrans" cxnId="{A70D7362-D850-42BF-91B1-7A00EC13C5A0}">
      <dgm:prSet/>
      <dgm:spPr/>
      <dgm:t>
        <a:bodyPr/>
        <a:lstStyle/>
        <a:p>
          <a:endParaRPr lang="lv-LV"/>
        </a:p>
      </dgm:t>
    </dgm:pt>
    <dgm:pt modelId="{DF36DD8C-49B2-47D3-8D65-3DB2DCFAB171}">
      <dgm:prSet phldrT="[Teksts]"/>
      <dgm:spPr/>
      <dgm:t>
        <a:bodyPr/>
        <a:lstStyle/>
        <a:p>
          <a:r>
            <a:rPr lang="lv-LV" dirty="0" smtClean="0">
              <a:latin typeface="Segoe UI Semilight" panose="020B0402040204020203" pitchFamily="34" charset="0"/>
              <a:cs typeface="Segoe UI Semilight" panose="020B0402040204020203" pitchFamily="34" charset="0"/>
            </a:rPr>
            <a:t>Vidējais saimniecību lielums 27,6 ha LIZ</a:t>
          </a:r>
          <a:endParaRPr lang="lv-LV" dirty="0">
            <a:latin typeface="Segoe UI Semilight" panose="020B0402040204020203" pitchFamily="34" charset="0"/>
            <a:cs typeface="Segoe UI Semilight" panose="020B0402040204020203" pitchFamily="34" charset="0"/>
          </a:endParaRPr>
        </a:p>
      </dgm:t>
    </dgm:pt>
    <dgm:pt modelId="{285EA990-5DCB-44E9-A27B-F12D47470EE2}" type="parTrans" cxnId="{9C833E98-9C39-47BC-9BAA-C4B770DB2B83}">
      <dgm:prSet/>
      <dgm:spPr/>
      <dgm:t>
        <a:bodyPr/>
        <a:lstStyle/>
        <a:p>
          <a:endParaRPr lang="lv-LV"/>
        </a:p>
      </dgm:t>
    </dgm:pt>
    <dgm:pt modelId="{49C4CDB0-C73A-4D0B-AB29-5F4FFE962E14}" type="sibTrans" cxnId="{9C833E98-9C39-47BC-9BAA-C4B770DB2B83}">
      <dgm:prSet/>
      <dgm:spPr/>
      <dgm:t>
        <a:bodyPr/>
        <a:lstStyle/>
        <a:p>
          <a:endParaRPr lang="lv-LV"/>
        </a:p>
      </dgm:t>
    </dgm:pt>
    <dgm:pt modelId="{38A4E42A-43C3-443E-85F1-44F54A1D9669}" type="pres">
      <dgm:prSet presAssocID="{6EC11461-70EC-4F6C-BBB7-DF058B3A8D6A}" presName="theList" presStyleCnt="0">
        <dgm:presLayoutVars>
          <dgm:dir/>
          <dgm:animLvl val="lvl"/>
          <dgm:resizeHandles val="exact"/>
        </dgm:presLayoutVars>
      </dgm:prSet>
      <dgm:spPr/>
      <dgm:t>
        <a:bodyPr/>
        <a:lstStyle/>
        <a:p>
          <a:endParaRPr lang="lv-LV"/>
        </a:p>
      </dgm:t>
    </dgm:pt>
    <dgm:pt modelId="{FC1477F7-F796-40A8-AC99-CF70B085135D}" type="pres">
      <dgm:prSet presAssocID="{DBE5ED8C-3846-4B0B-8616-613A80DF7819}" presName="compNode" presStyleCnt="0"/>
      <dgm:spPr/>
    </dgm:pt>
    <dgm:pt modelId="{3A16982F-CCF2-4433-8649-7E08293D2DC7}" type="pres">
      <dgm:prSet presAssocID="{DBE5ED8C-3846-4B0B-8616-613A80DF7819}" presName="aNode" presStyleLbl="bgShp" presStyleIdx="0" presStyleCnt="2"/>
      <dgm:spPr/>
      <dgm:t>
        <a:bodyPr/>
        <a:lstStyle/>
        <a:p>
          <a:endParaRPr lang="lv-LV"/>
        </a:p>
      </dgm:t>
    </dgm:pt>
    <dgm:pt modelId="{2CFA0BC6-2BDA-4F39-9085-452306F2EAB9}" type="pres">
      <dgm:prSet presAssocID="{DBE5ED8C-3846-4B0B-8616-613A80DF7819}" presName="textNode" presStyleLbl="bgShp" presStyleIdx="0" presStyleCnt="2"/>
      <dgm:spPr/>
      <dgm:t>
        <a:bodyPr/>
        <a:lstStyle/>
        <a:p>
          <a:endParaRPr lang="lv-LV"/>
        </a:p>
      </dgm:t>
    </dgm:pt>
    <dgm:pt modelId="{3CCF896F-7DF1-4927-A9BF-0FC70301BE33}" type="pres">
      <dgm:prSet presAssocID="{DBE5ED8C-3846-4B0B-8616-613A80DF7819}" presName="compChildNode" presStyleCnt="0"/>
      <dgm:spPr/>
    </dgm:pt>
    <dgm:pt modelId="{27281DBD-6F17-49FC-BD5F-C39784601613}" type="pres">
      <dgm:prSet presAssocID="{DBE5ED8C-3846-4B0B-8616-613A80DF7819}" presName="theInnerList" presStyleCnt="0"/>
      <dgm:spPr/>
    </dgm:pt>
    <dgm:pt modelId="{DA779683-2617-4C0E-A71C-D8E5A11610FA}" type="pres">
      <dgm:prSet presAssocID="{56470CD3-2E4E-4250-82A3-833CF64CE90C}" presName="childNode" presStyleLbl="node1" presStyleIdx="0" presStyleCnt="6" custScaleY="92140">
        <dgm:presLayoutVars>
          <dgm:bulletEnabled val="1"/>
        </dgm:presLayoutVars>
      </dgm:prSet>
      <dgm:spPr/>
      <dgm:t>
        <a:bodyPr/>
        <a:lstStyle/>
        <a:p>
          <a:endParaRPr lang="lv-LV"/>
        </a:p>
      </dgm:t>
    </dgm:pt>
    <dgm:pt modelId="{2495B530-8DA9-4087-941E-F46EFAA87147}" type="pres">
      <dgm:prSet presAssocID="{56470CD3-2E4E-4250-82A3-833CF64CE90C}" presName="aSpace2" presStyleCnt="0"/>
      <dgm:spPr/>
    </dgm:pt>
    <dgm:pt modelId="{DEE84D87-395F-4BE0-9BB8-DA8F370438BF}" type="pres">
      <dgm:prSet presAssocID="{2DC19D6D-AD6D-461F-9B15-24D9E371E08F}" presName="childNode" presStyleLbl="node1" presStyleIdx="1" presStyleCnt="6" custScaleY="90644">
        <dgm:presLayoutVars>
          <dgm:bulletEnabled val="1"/>
        </dgm:presLayoutVars>
      </dgm:prSet>
      <dgm:spPr/>
      <dgm:t>
        <a:bodyPr/>
        <a:lstStyle/>
        <a:p>
          <a:endParaRPr lang="lv-LV"/>
        </a:p>
      </dgm:t>
    </dgm:pt>
    <dgm:pt modelId="{B98E5D8E-3A0B-4E05-BA91-D38893FA1174}" type="pres">
      <dgm:prSet presAssocID="{2DC19D6D-AD6D-461F-9B15-24D9E371E08F}" presName="aSpace2" presStyleCnt="0"/>
      <dgm:spPr/>
    </dgm:pt>
    <dgm:pt modelId="{79EEAA8A-7524-426B-8F07-6A49485C5F95}" type="pres">
      <dgm:prSet presAssocID="{5DA57A41-5A00-4BF1-AFE4-60D343977BB6}" presName="childNode" presStyleLbl="node1" presStyleIdx="2" presStyleCnt="6">
        <dgm:presLayoutVars>
          <dgm:bulletEnabled val="1"/>
        </dgm:presLayoutVars>
      </dgm:prSet>
      <dgm:spPr/>
      <dgm:t>
        <a:bodyPr/>
        <a:lstStyle/>
        <a:p>
          <a:endParaRPr lang="lv-LV"/>
        </a:p>
      </dgm:t>
    </dgm:pt>
    <dgm:pt modelId="{2670BDE9-D007-4C73-9691-44143067300D}" type="pres">
      <dgm:prSet presAssocID="{DBE5ED8C-3846-4B0B-8616-613A80DF7819}" presName="aSpace" presStyleCnt="0"/>
      <dgm:spPr/>
    </dgm:pt>
    <dgm:pt modelId="{7C364DB1-9927-4AF1-BB06-B621D1E985F2}" type="pres">
      <dgm:prSet presAssocID="{D7F6D994-BECD-45FC-98EF-83E8CD3B32C5}" presName="compNode" presStyleCnt="0"/>
      <dgm:spPr/>
    </dgm:pt>
    <dgm:pt modelId="{767780A4-4B4D-4A24-BEDF-66A795C85B54}" type="pres">
      <dgm:prSet presAssocID="{D7F6D994-BECD-45FC-98EF-83E8CD3B32C5}" presName="aNode" presStyleLbl="bgShp" presStyleIdx="1" presStyleCnt="2"/>
      <dgm:spPr/>
      <dgm:t>
        <a:bodyPr/>
        <a:lstStyle/>
        <a:p>
          <a:endParaRPr lang="lv-LV"/>
        </a:p>
      </dgm:t>
    </dgm:pt>
    <dgm:pt modelId="{D20158AC-974E-4914-932F-D9280E953B8B}" type="pres">
      <dgm:prSet presAssocID="{D7F6D994-BECD-45FC-98EF-83E8CD3B32C5}" presName="textNode" presStyleLbl="bgShp" presStyleIdx="1" presStyleCnt="2"/>
      <dgm:spPr/>
      <dgm:t>
        <a:bodyPr/>
        <a:lstStyle/>
        <a:p>
          <a:endParaRPr lang="lv-LV"/>
        </a:p>
      </dgm:t>
    </dgm:pt>
    <dgm:pt modelId="{2A971381-EF59-41E0-B288-4F449D73F4E7}" type="pres">
      <dgm:prSet presAssocID="{D7F6D994-BECD-45FC-98EF-83E8CD3B32C5}" presName="compChildNode" presStyleCnt="0"/>
      <dgm:spPr/>
    </dgm:pt>
    <dgm:pt modelId="{C62A5BFE-BB8E-46A2-8348-2F2B7CA59727}" type="pres">
      <dgm:prSet presAssocID="{D7F6D994-BECD-45FC-98EF-83E8CD3B32C5}" presName="theInnerList" presStyleCnt="0"/>
      <dgm:spPr/>
    </dgm:pt>
    <dgm:pt modelId="{FC45CB34-D468-461D-AA77-F01FC9634A8A}" type="pres">
      <dgm:prSet presAssocID="{FFECD413-AD80-4D00-8B7A-81601A4F4CB2}" presName="childNode" presStyleLbl="node1" presStyleIdx="3" presStyleCnt="6" custScaleY="106382">
        <dgm:presLayoutVars>
          <dgm:bulletEnabled val="1"/>
        </dgm:presLayoutVars>
      </dgm:prSet>
      <dgm:spPr/>
      <dgm:t>
        <a:bodyPr/>
        <a:lstStyle/>
        <a:p>
          <a:endParaRPr lang="lv-LV"/>
        </a:p>
      </dgm:t>
    </dgm:pt>
    <dgm:pt modelId="{01F4C7DD-BEAE-4D17-981A-35364962D2FD}" type="pres">
      <dgm:prSet presAssocID="{FFECD413-AD80-4D00-8B7A-81601A4F4CB2}" presName="aSpace2" presStyleCnt="0"/>
      <dgm:spPr/>
    </dgm:pt>
    <dgm:pt modelId="{F39C3F18-8E9F-4A5F-B587-D11EB2F68223}" type="pres">
      <dgm:prSet presAssocID="{B99DCE59-0BAC-4960-B26A-969BD628374C}" presName="childNode" presStyleLbl="node1" presStyleIdx="4" presStyleCnt="6">
        <dgm:presLayoutVars>
          <dgm:bulletEnabled val="1"/>
        </dgm:presLayoutVars>
      </dgm:prSet>
      <dgm:spPr/>
      <dgm:t>
        <a:bodyPr/>
        <a:lstStyle/>
        <a:p>
          <a:endParaRPr lang="lv-LV"/>
        </a:p>
      </dgm:t>
    </dgm:pt>
    <dgm:pt modelId="{8C20860A-09FC-48D7-BEFD-1B50937DF057}" type="pres">
      <dgm:prSet presAssocID="{B99DCE59-0BAC-4960-B26A-969BD628374C}" presName="aSpace2" presStyleCnt="0"/>
      <dgm:spPr/>
    </dgm:pt>
    <dgm:pt modelId="{33F6FBDA-047F-4266-8D08-69CA51C1A5F5}" type="pres">
      <dgm:prSet presAssocID="{DF36DD8C-49B2-47D3-8D65-3DB2DCFAB171}" presName="childNode" presStyleLbl="node1" presStyleIdx="5" presStyleCnt="6">
        <dgm:presLayoutVars>
          <dgm:bulletEnabled val="1"/>
        </dgm:presLayoutVars>
      </dgm:prSet>
      <dgm:spPr/>
      <dgm:t>
        <a:bodyPr/>
        <a:lstStyle/>
        <a:p>
          <a:endParaRPr lang="lv-LV"/>
        </a:p>
      </dgm:t>
    </dgm:pt>
  </dgm:ptLst>
  <dgm:cxnLst>
    <dgm:cxn modelId="{A8899DCF-FC61-444F-A82F-08DF1356FCA1}" type="presOf" srcId="{D7F6D994-BECD-45FC-98EF-83E8CD3B32C5}" destId="{767780A4-4B4D-4A24-BEDF-66A795C85B54}" srcOrd="0" destOrd="0" presId="urn:microsoft.com/office/officeart/2005/8/layout/lProcess2"/>
    <dgm:cxn modelId="{DA3C318D-E173-4E6F-A8E2-60DDF5BA44B2}" srcId="{D7F6D994-BECD-45FC-98EF-83E8CD3B32C5}" destId="{FFECD413-AD80-4D00-8B7A-81601A4F4CB2}" srcOrd="0" destOrd="0" parTransId="{57054F7B-AEE0-4351-8ACA-3966C0491ACD}" sibTransId="{F1E1DD42-2B4E-4D32-8FA8-01BB9159F614}"/>
    <dgm:cxn modelId="{A70D7362-D850-42BF-91B1-7A00EC13C5A0}" srcId="{DBE5ED8C-3846-4B0B-8616-613A80DF7819}" destId="{5DA57A41-5A00-4BF1-AFE4-60D343977BB6}" srcOrd="2" destOrd="0" parTransId="{0590432D-718F-45E4-8F37-B64B3E2EBAAD}" sibTransId="{98C16F91-9090-4ABF-AF86-2F06807F8BCD}"/>
    <dgm:cxn modelId="{57CC0BFC-7D51-4662-83EA-727704077458}" type="presOf" srcId="{D7F6D994-BECD-45FC-98EF-83E8CD3B32C5}" destId="{D20158AC-974E-4914-932F-D9280E953B8B}" srcOrd="1" destOrd="0" presId="urn:microsoft.com/office/officeart/2005/8/layout/lProcess2"/>
    <dgm:cxn modelId="{681F8981-76D6-48DC-8037-644C4A1CBDCF}" type="presOf" srcId="{DF36DD8C-49B2-47D3-8D65-3DB2DCFAB171}" destId="{33F6FBDA-047F-4266-8D08-69CA51C1A5F5}" srcOrd="0" destOrd="0" presId="urn:microsoft.com/office/officeart/2005/8/layout/lProcess2"/>
    <dgm:cxn modelId="{F8F75437-B122-4BFE-B267-DC4E3629CB75}" type="presOf" srcId="{FFECD413-AD80-4D00-8B7A-81601A4F4CB2}" destId="{FC45CB34-D468-461D-AA77-F01FC9634A8A}" srcOrd="0" destOrd="0" presId="urn:microsoft.com/office/officeart/2005/8/layout/lProcess2"/>
    <dgm:cxn modelId="{80CF564D-FD5F-4171-9E4F-34DFA198BCEB}" srcId="{DBE5ED8C-3846-4B0B-8616-613A80DF7819}" destId="{2DC19D6D-AD6D-461F-9B15-24D9E371E08F}" srcOrd="1" destOrd="0" parTransId="{95D0BF75-0F33-4050-92F9-060DFBFA938F}" sibTransId="{B53365B9-14D9-4C44-AC96-0ADE3B52436A}"/>
    <dgm:cxn modelId="{66E9497E-6291-4462-97F8-21E06E91E8B8}" type="presOf" srcId="{B99DCE59-0BAC-4960-B26A-969BD628374C}" destId="{F39C3F18-8E9F-4A5F-B587-D11EB2F68223}" srcOrd="0" destOrd="0" presId="urn:microsoft.com/office/officeart/2005/8/layout/lProcess2"/>
    <dgm:cxn modelId="{9DF48C61-111B-45F2-B40C-03724D3F7314}" srcId="{6EC11461-70EC-4F6C-BBB7-DF058B3A8D6A}" destId="{D7F6D994-BECD-45FC-98EF-83E8CD3B32C5}" srcOrd="1" destOrd="0" parTransId="{D47B68BF-686E-4014-84AE-A8656D25EF68}" sibTransId="{654B5512-3072-4FD7-9E01-18C97E2E2FD0}"/>
    <dgm:cxn modelId="{6EC02E03-3AA3-4335-A028-06702CAECB64}" type="presOf" srcId="{DBE5ED8C-3846-4B0B-8616-613A80DF7819}" destId="{3A16982F-CCF2-4433-8649-7E08293D2DC7}" srcOrd="0" destOrd="0" presId="urn:microsoft.com/office/officeart/2005/8/layout/lProcess2"/>
    <dgm:cxn modelId="{13743FBA-5E62-4FC7-9DF9-58F742DC9303}" srcId="{DBE5ED8C-3846-4B0B-8616-613A80DF7819}" destId="{56470CD3-2E4E-4250-82A3-833CF64CE90C}" srcOrd="0" destOrd="0" parTransId="{3D081EE1-BCBE-4DCB-AFC8-E38592800D74}" sibTransId="{C0AEBCDA-89C6-417D-AFCA-622A93BD79EE}"/>
    <dgm:cxn modelId="{1C4E6943-AC75-41F2-9686-D118D4F697B0}" type="presOf" srcId="{DBE5ED8C-3846-4B0B-8616-613A80DF7819}" destId="{2CFA0BC6-2BDA-4F39-9085-452306F2EAB9}" srcOrd="1" destOrd="0" presId="urn:microsoft.com/office/officeart/2005/8/layout/lProcess2"/>
    <dgm:cxn modelId="{98C7049F-0EA9-41CB-921A-511932455D4E}" srcId="{6EC11461-70EC-4F6C-BBB7-DF058B3A8D6A}" destId="{DBE5ED8C-3846-4B0B-8616-613A80DF7819}" srcOrd="0" destOrd="0" parTransId="{72C4D698-7505-4A00-BD16-695B13FA7A3E}" sibTransId="{221290BA-B607-418E-8B33-4F8DAA674D2C}"/>
    <dgm:cxn modelId="{E389955E-022C-4CDD-941D-808C20A1CD0A}" type="presOf" srcId="{56470CD3-2E4E-4250-82A3-833CF64CE90C}" destId="{DA779683-2617-4C0E-A71C-D8E5A11610FA}" srcOrd="0" destOrd="0" presId="urn:microsoft.com/office/officeart/2005/8/layout/lProcess2"/>
    <dgm:cxn modelId="{9C833E98-9C39-47BC-9BAA-C4B770DB2B83}" srcId="{D7F6D994-BECD-45FC-98EF-83E8CD3B32C5}" destId="{DF36DD8C-49B2-47D3-8D65-3DB2DCFAB171}" srcOrd="2" destOrd="0" parTransId="{285EA990-5DCB-44E9-A27B-F12D47470EE2}" sibTransId="{49C4CDB0-C73A-4D0B-AB29-5F4FFE962E14}"/>
    <dgm:cxn modelId="{896EB948-56C2-4C2F-AADF-8E11B918E307}" srcId="{D7F6D994-BECD-45FC-98EF-83E8CD3B32C5}" destId="{B99DCE59-0BAC-4960-B26A-969BD628374C}" srcOrd="1" destOrd="0" parTransId="{C5BCB172-4289-4C80-8536-83894AB64C3A}" sibTransId="{0F83C085-D28B-44D9-BFA0-C078045867EF}"/>
    <dgm:cxn modelId="{FA0BB6FA-7C4A-46C8-92A8-227D017BA66F}" type="presOf" srcId="{6EC11461-70EC-4F6C-BBB7-DF058B3A8D6A}" destId="{38A4E42A-43C3-443E-85F1-44F54A1D9669}" srcOrd="0" destOrd="0" presId="urn:microsoft.com/office/officeart/2005/8/layout/lProcess2"/>
    <dgm:cxn modelId="{9C661568-3107-4B05-BBB9-95B0BDA7A54E}" type="presOf" srcId="{2DC19D6D-AD6D-461F-9B15-24D9E371E08F}" destId="{DEE84D87-395F-4BE0-9BB8-DA8F370438BF}" srcOrd="0" destOrd="0" presId="urn:microsoft.com/office/officeart/2005/8/layout/lProcess2"/>
    <dgm:cxn modelId="{2E04A87F-65D2-43E5-BE1A-2CA0CB365BD5}" type="presOf" srcId="{5DA57A41-5A00-4BF1-AFE4-60D343977BB6}" destId="{79EEAA8A-7524-426B-8F07-6A49485C5F95}" srcOrd="0" destOrd="0" presId="urn:microsoft.com/office/officeart/2005/8/layout/lProcess2"/>
    <dgm:cxn modelId="{95CD0376-AC26-4F24-A137-04636D4F0985}" type="presParOf" srcId="{38A4E42A-43C3-443E-85F1-44F54A1D9669}" destId="{FC1477F7-F796-40A8-AC99-CF70B085135D}" srcOrd="0" destOrd="0" presId="urn:microsoft.com/office/officeart/2005/8/layout/lProcess2"/>
    <dgm:cxn modelId="{42B8CAF0-B46C-4BB1-A2A6-E505D901CB8D}" type="presParOf" srcId="{FC1477F7-F796-40A8-AC99-CF70B085135D}" destId="{3A16982F-CCF2-4433-8649-7E08293D2DC7}" srcOrd="0" destOrd="0" presId="urn:microsoft.com/office/officeart/2005/8/layout/lProcess2"/>
    <dgm:cxn modelId="{E6607778-7FAD-462B-BE37-FEF6E86446FB}" type="presParOf" srcId="{FC1477F7-F796-40A8-AC99-CF70B085135D}" destId="{2CFA0BC6-2BDA-4F39-9085-452306F2EAB9}" srcOrd="1" destOrd="0" presId="urn:microsoft.com/office/officeart/2005/8/layout/lProcess2"/>
    <dgm:cxn modelId="{01FFDCD1-98C6-48C6-8548-850203E29AE4}" type="presParOf" srcId="{FC1477F7-F796-40A8-AC99-CF70B085135D}" destId="{3CCF896F-7DF1-4927-A9BF-0FC70301BE33}" srcOrd="2" destOrd="0" presId="urn:microsoft.com/office/officeart/2005/8/layout/lProcess2"/>
    <dgm:cxn modelId="{2348EEA9-83BD-4C42-9BCB-E938F9095FF1}" type="presParOf" srcId="{3CCF896F-7DF1-4927-A9BF-0FC70301BE33}" destId="{27281DBD-6F17-49FC-BD5F-C39784601613}" srcOrd="0" destOrd="0" presId="urn:microsoft.com/office/officeart/2005/8/layout/lProcess2"/>
    <dgm:cxn modelId="{C7082197-22BE-46D7-939F-1D45CD94FDAF}" type="presParOf" srcId="{27281DBD-6F17-49FC-BD5F-C39784601613}" destId="{DA779683-2617-4C0E-A71C-D8E5A11610FA}" srcOrd="0" destOrd="0" presId="urn:microsoft.com/office/officeart/2005/8/layout/lProcess2"/>
    <dgm:cxn modelId="{F0ECEBCF-3934-4531-826A-F7231EF4F6CA}" type="presParOf" srcId="{27281DBD-6F17-49FC-BD5F-C39784601613}" destId="{2495B530-8DA9-4087-941E-F46EFAA87147}" srcOrd="1" destOrd="0" presId="urn:microsoft.com/office/officeart/2005/8/layout/lProcess2"/>
    <dgm:cxn modelId="{F1932C88-4043-4943-8D0C-78E7058DF488}" type="presParOf" srcId="{27281DBD-6F17-49FC-BD5F-C39784601613}" destId="{DEE84D87-395F-4BE0-9BB8-DA8F370438BF}" srcOrd="2" destOrd="0" presId="urn:microsoft.com/office/officeart/2005/8/layout/lProcess2"/>
    <dgm:cxn modelId="{5F58FA77-AACE-474A-AC71-36B4671A1EC6}" type="presParOf" srcId="{27281DBD-6F17-49FC-BD5F-C39784601613}" destId="{B98E5D8E-3A0B-4E05-BA91-D38893FA1174}" srcOrd="3" destOrd="0" presId="urn:microsoft.com/office/officeart/2005/8/layout/lProcess2"/>
    <dgm:cxn modelId="{9AF4DF9B-303A-4674-88CC-2E07DF501915}" type="presParOf" srcId="{27281DBD-6F17-49FC-BD5F-C39784601613}" destId="{79EEAA8A-7524-426B-8F07-6A49485C5F95}" srcOrd="4" destOrd="0" presId="urn:microsoft.com/office/officeart/2005/8/layout/lProcess2"/>
    <dgm:cxn modelId="{B21FDBD1-FD9F-433F-AD87-BDCF88AE70C1}" type="presParOf" srcId="{38A4E42A-43C3-443E-85F1-44F54A1D9669}" destId="{2670BDE9-D007-4C73-9691-44143067300D}" srcOrd="1" destOrd="0" presId="urn:microsoft.com/office/officeart/2005/8/layout/lProcess2"/>
    <dgm:cxn modelId="{B82B1D54-939E-4373-9579-067BDAF8C2DB}" type="presParOf" srcId="{38A4E42A-43C3-443E-85F1-44F54A1D9669}" destId="{7C364DB1-9927-4AF1-BB06-B621D1E985F2}" srcOrd="2" destOrd="0" presId="urn:microsoft.com/office/officeart/2005/8/layout/lProcess2"/>
    <dgm:cxn modelId="{3430BEC0-4F41-4599-905C-E83591F9FB90}" type="presParOf" srcId="{7C364DB1-9927-4AF1-BB06-B621D1E985F2}" destId="{767780A4-4B4D-4A24-BEDF-66A795C85B54}" srcOrd="0" destOrd="0" presId="urn:microsoft.com/office/officeart/2005/8/layout/lProcess2"/>
    <dgm:cxn modelId="{F25F8916-C058-41F8-983C-1BFE0A7D2AB4}" type="presParOf" srcId="{7C364DB1-9927-4AF1-BB06-B621D1E985F2}" destId="{D20158AC-974E-4914-932F-D9280E953B8B}" srcOrd="1" destOrd="0" presId="urn:microsoft.com/office/officeart/2005/8/layout/lProcess2"/>
    <dgm:cxn modelId="{1AD54AF4-92E2-4087-BF1A-6E26CFC89596}" type="presParOf" srcId="{7C364DB1-9927-4AF1-BB06-B621D1E985F2}" destId="{2A971381-EF59-41E0-B288-4F449D73F4E7}" srcOrd="2" destOrd="0" presId="urn:microsoft.com/office/officeart/2005/8/layout/lProcess2"/>
    <dgm:cxn modelId="{402ECE39-1515-4596-84A5-86810C2B9A5B}" type="presParOf" srcId="{2A971381-EF59-41E0-B288-4F449D73F4E7}" destId="{C62A5BFE-BB8E-46A2-8348-2F2B7CA59727}" srcOrd="0" destOrd="0" presId="urn:microsoft.com/office/officeart/2005/8/layout/lProcess2"/>
    <dgm:cxn modelId="{B39B7118-540A-45DE-974D-B9C41449E86D}" type="presParOf" srcId="{C62A5BFE-BB8E-46A2-8348-2F2B7CA59727}" destId="{FC45CB34-D468-461D-AA77-F01FC9634A8A}" srcOrd="0" destOrd="0" presId="urn:microsoft.com/office/officeart/2005/8/layout/lProcess2"/>
    <dgm:cxn modelId="{DF1AFFFF-CA95-4F0B-9D38-B41026C1389E}" type="presParOf" srcId="{C62A5BFE-BB8E-46A2-8348-2F2B7CA59727}" destId="{01F4C7DD-BEAE-4D17-981A-35364962D2FD}" srcOrd="1" destOrd="0" presId="urn:microsoft.com/office/officeart/2005/8/layout/lProcess2"/>
    <dgm:cxn modelId="{5229BD97-5CDC-4165-BBB8-A6F9B41EFC65}" type="presParOf" srcId="{C62A5BFE-BB8E-46A2-8348-2F2B7CA59727}" destId="{F39C3F18-8E9F-4A5F-B587-D11EB2F68223}" srcOrd="2" destOrd="0" presId="urn:microsoft.com/office/officeart/2005/8/layout/lProcess2"/>
    <dgm:cxn modelId="{66B2C26F-6245-4AC5-9DE9-1F2D3DC40B6C}" type="presParOf" srcId="{C62A5BFE-BB8E-46A2-8348-2F2B7CA59727}" destId="{8C20860A-09FC-48D7-BEFD-1B50937DF057}" srcOrd="3" destOrd="0" presId="urn:microsoft.com/office/officeart/2005/8/layout/lProcess2"/>
    <dgm:cxn modelId="{432FAC61-C825-432E-A852-D3F9D4C93A5D}" type="presParOf" srcId="{C62A5BFE-BB8E-46A2-8348-2F2B7CA59727}" destId="{33F6FBDA-047F-4266-8D08-69CA51C1A5F5}"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1ECC1-3B9C-4E53-8949-3B61593CE00D}" type="doc">
      <dgm:prSet loTypeId="urn:microsoft.com/office/officeart/2005/8/layout/venn1" loCatId="relationship" qsTypeId="urn:microsoft.com/office/officeart/2005/8/quickstyle/simple1" qsCatId="simple" csTypeId="urn:microsoft.com/office/officeart/2005/8/colors/colorful2" csCatId="colorful" phldr="1"/>
      <dgm:spPr/>
    </dgm:pt>
    <dgm:pt modelId="{B027738A-D1B9-41CB-87C9-8902269C23A4}">
      <dgm:prSet phldrT="[Teksts]" custT="1"/>
      <dgm:spPr/>
      <dgm:t>
        <a:bodyPr/>
        <a:lstStyle/>
        <a:p>
          <a:r>
            <a:rPr lang="lv-LV" sz="1800" b="1" kern="1200" dirty="0" smtClean="0">
              <a:solidFill>
                <a:srgbClr val="2C3E50"/>
              </a:solidFill>
              <a:effectLst>
                <a:outerShdw blurRad="38100" dist="38100" dir="2700000" algn="tl">
                  <a:srgbClr val="000000">
                    <a:alpha val="43137"/>
                  </a:srgbClr>
                </a:outerShdw>
              </a:effectLst>
              <a:latin typeface="Segoe UI Light" panose="020B0502040204020203" pitchFamily="34" charset="0"/>
              <a:ea typeface="+mn-ea"/>
              <a:cs typeface="Segoe UI Light" panose="020B0502040204020203" pitchFamily="34" charset="0"/>
            </a:rPr>
            <a:t>Lauksaimniecība</a:t>
          </a:r>
        </a:p>
        <a:p>
          <a:r>
            <a:rPr lang="lv-LV" sz="1600" b="1" kern="1200" dirty="0" smtClean="0">
              <a:solidFill>
                <a:srgbClr val="2C3E50"/>
              </a:solidFill>
              <a:latin typeface="Segoe UI Light" panose="020B0502040204020203" pitchFamily="34" charset="0"/>
              <a:ea typeface="+mn-ea"/>
              <a:cs typeface="Segoe UI Light" panose="020B0502040204020203" pitchFamily="34" charset="0"/>
            </a:rPr>
            <a:t>Ražošana, infrastruktūra</a:t>
          </a:r>
          <a:endParaRPr lang="lv-LV" sz="1600" b="1" kern="1200" dirty="0">
            <a:solidFill>
              <a:srgbClr val="2C3E50"/>
            </a:solidFill>
            <a:latin typeface="Segoe UI Light" panose="020B0502040204020203" pitchFamily="34" charset="0"/>
            <a:ea typeface="+mn-ea"/>
            <a:cs typeface="Segoe UI Light" panose="020B0502040204020203" pitchFamily="34" charset="0"/>
          </a:endParaRPr>
        </a:p>
      </dgm:t>
    </dgm:pt>
    <dgm:pt modelId="{C50D4BB6-13A6-440C-AEEC-09A89BC5D606}" type="parTrans" cxnId="{1BEA34BE-90F3-4729-BAD3-82459B79BB0D}">
      <dgm:prSet/>
      <dgm:spPr/>
      <dgm:t>
        <a:bodyPr/>
        <a:lstStyle/>
        <a:p>
          <a:endParaRPr lang="lv-LV"/>
        </a:p>
      </dgm:t>
    </dgm:pt>
    <dgm:pt modelId="{CB8DEFD7-C5CD-4E97-B07D-E125C31C34FF}" type="sibTrans" cxnId="{1BEA34BE-90F3-4729-BAD3-82459B79BB0D}">
      <dgm:prSet/>
      <dgm:spPr/>
      <dgm:t>
        <a:bodyPr/>
        <a:lstStyle/>
        <a:p>
          <a:endParaRPr lang="lv-LV"/>
        </a:p>
      </dgm:t>
    </dgm:pt>
    <dgm:pt modelId="{D84729DD-CCDC-4D98-BF5A-6D8374AF6A82}">
      <dgm:prSet phldrT="[Teksts]" custT="1"/>
      <dgm:spPr/>
      <dgm:t>
        <a:bodyPr/>
        <a:lstStyle/>
        <a:p>
          <a:r>
            <a:rPr lang="lv-LV" sz="1800" b="1" kern="1200" dirty="0" smtClean="0">
              <a:solidFill>
                <a:srgbClr val="2C3E50"/>
              </a:solidFill>
              <a:effectLst>
                <a:outerShdw blurRad="38100" dist="38100" dir="2700000" algn="tl">
                  <a:srgbClr val="000000">
                    <a:alpha val="43137"/>
                  </a:srgbClr>
                </a:outerShdw>
              </a:effectLst>
              <a:latin typeface="Segoe UI Light" panose="020B0502040204020203" pitchFamily="34" charset="0"/>
              <a:ea typeface="+mn-ea"/>
              <a:cs typeface="Segoe UI Light" panose="020B0502040204020203" pitchFamily="34" charset="0"/>
            </a:rPr>
            <a:t>Teritoriju  attīstība un cilvēka dzīves kvalitāte </a:t>
          </a:r>
          <a:r>
            <a:rPr lang="lv-LV" sz="1600" b="1" kern="1200" dirty="0" smtClean="0">
              <a:solidFill>
                <a:srgbClr val="2C3E50"/>
              </a:solidFill>
              <a:latin typeface="Segoe UI Light" panose="020B0502040204020203" pitchFamily="34" charset="0"/>
              <a:ea typeface="+mn-ea"/>
              <a:cs typeface="Segoe UI Light" panose="020B0502040204020203" pitchFamily="34" charset="0"/>
            </a:rPr>
            <a:t>– izglītība, kultūra, sociālā integrācija u.c.</a:t>
          </a:r>
          <a:endParaRPr lang="lv-LV" sz="1600" b="1" kern="1200" dirty="0">
            <a:solidFill>
              <a:srgbClr val="2C3E50"/>
            </a:solidFill>
            <a:latin typeface="Segoe UI Light" panose="020B0502040204020203" pitchFamily="34" charset="0"/>
            <a:ea typeface="+mn-ea"/>
            <a:cs typeface="Segoe UI Light" panose="020B0502040204020203" pitchFamily="34" charset="0"/>
          </a:endParaRPr>
        </a:p>
      </dgm:t>
    </dgm:pt>
    <dgm:pt modelId="{E7072783-E2BA-4249-A241-D9FD4FFDD89B}" type="parTrans" cxnId="{8523B28C-67F0-4E17-B69B-5B6D8A6935D8}">
      <dgm:prSet/>
      <dgm:spPr/>
      <dgm:t>
        <a:bodyPr/>
        <a:lstStyle/>
        <a:p>
          <a:endParaRPr lang="lv-LV"/>
        </a:p>
      </dgm:t>
    </dgm:pt>
    <dgm:pt modelId="{EC41FA36-871F-40CA-A9C3-FF678D2A98AD}" type="sibTrans" cxnId="{8523B28C-67F0-4E17-B69B-5B6D8A6935D8}">
      <dgm:prSet/>
      <dgm:spPr/>
      <dgm:t>
        <a:bodyPr/>
        <a:lstStyle/>
        <a:p>
          <a:endParaRPr lang="lv-LV"/>
        </a:p>
      </dgm:t>
    </dgm:pt>
    <dgm:pt modelId="{6CB6FF49-2455-4D4B-BCDE-BA1E9FC03D3A}">
      <dgm:prSet phldrT="[Teksts]" custT="1"/>
      <dgm:spPr/>
      <dgm:t>
        <a:bodyPr/>
        <a:lstStyle/>
        <a:p>
          <a:r>
            <a:rPr lang="lv-LV" sz="1800" b="1" kern="1200" dirty="0" smtClean="0">
              <a:solidFill>
                <a:srgbClr val="2C3E50"/>
              </a:solidFill>
              <a:effectLst>
                <a:outerShdw blurRad="38100" dist="38100" dir="2700000" algn="tl">
                  <a:srgbClr val="000000">
                    <a:alpha val="43137"/>
                  </a:srgbClr>
                </a:outerShdw>
              </a:effectLst>
              <a:latin typeface="Segoe UI Light" panose="020B0502040204020203" pitchFamily="34" charset="0"/>
              <a:ea typeface="+mn-ea"/>
              <a:cs typeface="Segoe UI Light" panose="020B0502040204020203" pitchFamily="34" charset="0"/>
            </a:rPr>
            <a:t>Vide</a:t>
          </a:r>
          <a:r>
            <a:rPr lang="lv-LV" sz="1600" b="1" kern="1200" dirty="0" smtClean="0">
              <a:solidFill>
                <a:srgbClr val="2C3E50"/>
              </a:solidFill>
              <a:latin typeface="Segoe UI Light" panose="020B0502040204020203" pitchFamily="34" charset="0"/>
              <a:ea typeface="+mn-ea"/>
              <a:cs typeface="Segoe UI Light" panose="020B0502040204020203" pitchFamily="34" charset="0"/>
            </a:rPr>
            <a:t>- tās kvalitāte, dabas daudzveidība</a:t>
          </a:r>
          <a:endParaRPr lang="lv-LV" sz="1600" b="1" kern="1200" dirty="0">
            <a:solidFill>
              <a:srgbClr val="2C3E50"/>
            </a:solidFill>
            <a:latin typeface="Segoe UI Light" panose="020B0502040204020203" pitchFamily="34" charset="0"/>
            <a:ea typeface="+mn-ea"/>
            <a:cs typeface="Segoe UI Light" panose="020B0502040204020203" pitchFamily="34" charset="0"/>
          </a:endParaRPr>
        </a:p>
      </dgm:t>
    </dgm:pt>
    <dgm:pt modelId="{3C7B6988-02E1-4E6D-BC4C-05777D6203D6}" type="parTrans" cxnId="{20C99A2D-3F50-4112-B952-410E86177D57}">
      <dgm:prSet/>
      <dgm:spPr/>
      <dgm:t>
        <a:bodyPr/>
        <a:lstStyle/>
        <a:p>
          <a:endParaRPr lang="lv-LV"/>
        </a:p>
      </dgm:t>
    </dgm:pt>
    <dgm:pt modelId="{CAAF81B0-D404-4271-8637-88EFF332584C}" type="sibTrans" cxnId="{20C99A2D-3F50-4112-B952-410E86177D57}">
      <dgm:prSet/>
      <dgm:spPr/>
      <dgm:t>
        <a:bodyPr/>
        <a:lstStyle/>
        <a:p>
          <a:endParaRPr lang="lv-LV"/>
        </a:p>
      </dgm:t>
    </dgm:pt>
    <dgm:pt modelId="{55AD6F8C-C26B-43BB-A8EB-2B3760778369}" type="pres">
      <dgm:prSet presAssocID="{36A1ECC1-3B9C-4E53-8949-3B61593CE00D}" presName="compositeShape" presStyleCnt="0">
        <dgm:presLayoutVars>
          <dgm:chMax val="7"/>
          <dgm:dir/>
          <dgm:resizeHandles val="exact"/>
        </dgm:presLayoutVars>
      </dgm:prSet>
      <dgm:spPr/>
    </dgm:pt>
    <dgm:pt modelId="{97E6C1DA-55CD-4F3F-9786-AB88B5D5693E}" type="pres">
      <dgm:prSet presAssocID="{B027738A-D1B9-41CB-87C9-8902269C23A4}" presName="circ1" presStyleLbl="vennNode1" presStyleIdx="0" presStyleCnt="3" custLinFactNeighborX="3290" custLinFactNeighborY="-4181"/>
      <dgm:spPr/>
      <dgm:t>
        <a:bodyPr/>
        <a:lstStyle/>
        <a:p>
          <a:endParaRPr lang="lv-LV"/>
        </a:p>
      </dgm:t>
    </dgm:pt>
    <dgm:pt modelId="{B1870151-BCF1-4B0D-BABE-6BF89943E7B4}" type="pres">
      <dgm:prSet presAssocID="{B027738A-D1B9-41CB-87C9-8902269C23A4}" presName="circ1Tx" presStyleLbl="revTx" presStyleIdx="0" presStyleCnt="0">
        <dgm:presLayoutVars>
          <dgm:chMax val="0"/>
          <dgm:chPref val="0"/>
          <dgm:bulletEnabled val="1"/>
        </dgm:presLayoutVars>
      </dgm:prSet>
      <dgm:spPr/>
      <dgm:t>
        <a:bodyPr/>
        <a:lstStyle/>
        <a:p>
          <a:endParaRPr lang="lv-LV"/>
        </a:p>
      </dgm:t>
    </dgm:pt>
    <dgm:pt modelId="{62753035-3E72-4BD0-BEF4-09E5DB67F983}" type="pres">
      <dgm:prSet presAssocID="{D84729DD-CCDC-4D98-BF5A-6D8374AF6A82}" presName="circ2" presStyleLbl="vennNode1" presStyleIdx="1" presStyleCnt="3" custScaleX="97964" custScaleY="99728" custLinFactNeighborX="5777" custLinFactNeighborY="-2392"/>
      <dgm:spPr/>
      <dgm:t>
        <a:bodyPr/>
        <a:lstStyle/>
        <a:p>
          <a:endParaRPr lang="lv-LV"/>
        </a:p>
      </dgm:t>
    </dgm:pt>
    <dgm:pt modelId="{79C0ED9B-C1B1-479F-BA10-C0148BCDD6B8}" type="pres">
      <dgm:prSet presAssocID="{D84729DD-CCDC-4D98-BF5A-6D8374AF6A82}" presName="circ2Tx" presStyleLbl="revTx" presStyleIdx="0" presStyleCnt="0">
        <dgm:presLayoutVars>
          <dgm:chMax val="0"/>
          <dgm:chPref val="0"/>
          <dgm:bulletEnabled val="1"/>
        </dgm:presLayoutVars>
      </dgm:prSet>
      <dgm:spPr/>
      <dgm:t>
        <a:bodyPr/>
        <a:lstStyle/>
        <a:p>
          <a:endParaRPr lang="lv-LV"/>
        </a:p>
      </dgm:t>
    </dgm:pt>
    <dgm:pt modelId="{DF291E23-AC22-4E5A-B501-14D930C75CD4}" type="pres">
      <dgm:prSet presAssocID="{6CB6FF49-2455-4D4B-BCDE-BA1E9FC03D3A}" presName="circ3" presStyleLbl="vennNode1" presStyleIdx="2" presStyleCnt="3" custScaleX="97307" custScaleY="97996" custLinFactNeighborX="6622" custLinFactNeighborY="-7"/>
      <dgm:spPr/>
      <dgm:t>
        <a:bodyPr/>
        <a:lstStyle/>
        <a:p>
          <a:endParaRPr lang="lv-LV"/>
        </a:p>
      </dgm:t>
    </dgm:pt>
    <dgm:pt modelId="{A9647EBD-73B5-4D22-A435-DBC466C5D275}" type="pres">
      <dgm:prSet presAssocID="{6CB6FF49-2455-4D4B-BCDE-BA1E9FC03D3A}" presName="circ3Tx" presStyleLbl="revTx" presStyleIdx="0" presStyleCnt="0">
        <dgm:presLayoutVars>
          <dgm:chMax val="0"/>
          <dgm:chPref val="0"/>
          <dgm:bulletEnabled val="1"/>
        </dgm:presLayoutVars>
      </dgm:prSet>
      <dgm:spPr/>
      <dgm:t>
        <a:bodyPr/>
        <a:lstStyle/>
        <a:p>
          <a:endParaRPr lang="lv-LV"/>
        </a:p>
      </dgm:t>
    </dgm:pt>
  </dgm:ptLst>
  <dgm:cxnLst>
    <dgm:cxn modelId="{69255A07-F52A-4B08-9CBB-3869CBBE0944}" type="presOf" srcId="{B027738A-D1B9-41CB-87C9-8902269C23A4}" destId="{B1870151-BCF1-4B0D-BABE-6BF89943E7B4}" srcOrd="1" destOrd="0" presId="urn:microsoft.com/office/officeart/2005/8/layout/venn1"/>
    <dgm:cxn modelId="{8523B28C-67F0-4E17-B69B-5B6D8A6935D8}" srcId="{36A1ECC1-3B9C-4E53-8949-3B61593CE00D}" destId="{D84729DD-CCDC-4D98-BF5A-6D8374AF6A82}" srcOrd="1" destOrd="0" parTransId="{E7072783-E2BA-4249-A241-D9FD4FFDD89B}" sibTransId="{EC41FA36-871F-40CA-A9C3-FF678D2A98AD}"/>
    <dgm:cxn modelId="{0DD1276F-07C0-4E6F-8746-7D90E21D410E}" type="presOf" srcId="{6CB6FF49-2455-4D4B-BCDE-BA1E9FC03D3A}" destId="{A9647EBD-73B5-4D22-A435-DBC466C5D275}" srcOrd="1" destOrd="0" presId="urn:microsoft.com/office/officeart/2005/8/layout/venn1"/>
    <dgm:cxn modelId="{8410FD76-8D36-4B63-B82F-551CE64743CC}" type="presOf" srcId="{6CB6FF49-2455-4D4B-BCDE-BA1E9FC03D3A}" destId="{DF291E23-AC22-4E5A-B501-14D930C75CD4}" srcOrd="0" destOrd="0" presId="urn:microsoft.com/office/officeart/2005/8/layout/venn1"/>
    <dgm:cxn modelId="{20C99A2D-3F50-4112-B952-410E86177D57}" srcId="{36A1ECC1-3B9C-4E53-8949-3B61593CE00D}" destId="{6CB6FF49-2455-4D4B-BCDE-BA1E9FC03D3A}" srcOrd="2" destOrd="0" parTransId="{3C7B6988-02E1-4E6D-BC4C-05777D6203D6}" sibTransId="{CAAF81B0-D404-4271-8637-88EFF332584C}"/>
    <dgm:cxn modelId="{828E8785-CABE-452A-95C1-D682335324EF}" type="presOf" srcId="{B027738A-D1B9-41CB-87C9-8902269C23A4}" destId="{97E6C1DA-55CD-4F3F-9786-AB88B5D5693E}" srcOrd="0" destOrd="0" presId="urn:microsoft.com/office/officeart/2005/8/layout/venn1"/>
    <dgm:cxn modelId="{A86E2168-806F-4513-B550-B2E9D12DE61A}" type="presOf" srcId="{D84729DD-CCDC-4D98-BF5A-6D8374AF6A82}" destId="{79C0ED9B-C1B1-479F-BA10-C0148BCDD6B8}" srcOrd="1" destOrd="0" presId="urn:microsoft.com/office/officeart/2005/8/layout/venn1"/>
    <dgm:cxn modelId="{1BEA34BE-90F3-4729-BAD3-82459B79BB0D}" srcId="{36A1ECC1-3B9C-4E53-8949-3B61593CE00D}" destId="{B027738A-D1B9-41CB-87C9-8902269C23A4}" srcOrd="0" destOrd="0" parTransId="{C50D4BB6-13A6-440C-AEEC-09A89BC5D606}" sibTransId="{CB8DEFD7-C5CD-4E97-B07D-E125C31C34FF}"/>
    <dgm:cxn modelId="{A235BE09-5A7F-4EAD-8C52-294DC03B1CA4}" type="presOf" srcId="{D84729DD-CCDC-4D98-BF5A-6D8374AF6A82}" destId="{62753035-3E72-4BD0-BEF4-09E5DB67F983}" srcOrd="0" destOrd="0" presId="urn:microsoft.com/office/officeart/2005/8/layout/venn1"/>
    <dgm:cxn modelId="{3D39C206-DFAF-4083-91DD-E61D40E9B6AA}" type="presOf" srcId="{36A1ECC1-3B9C-4E53-8949-3B61593CE00D}" destId="{55AD6F8C-C26B-43BB-A8EB-2B3760778369}" srcOrd="0" destOrd="0" presId="urn:microsoft.com/office/officeart/2005/8/layout/venn1"/>
    <dgm:cxn modelId="{8F58C81B-E13F-4837-834F-3CD72D434D27}" type="presParOf" srcId="{55AD6F8C-C26B-43BB-A8EB-2B3760778369}" destId="{97E6C1DA-55CD-4F3F-9786-AB88B5D5693E}" srcOrd="0" destOrd="0" presId="urn:microsoft.com/office/officeart/2005/8/layout/venn1"/>
    <dgm:cxn modelId="{12CD25A0-6C6F-4208-8BBF-5032FE14349A}" type="presParOf" srcId="{55AD6F8C-C26B-43BB-A8EB-2B3760778369}" destId="{B1870151-BCF1-4B0D-BABE-6BF89943E7B4}" srcOrd="1" destOrd="0" presId="urn:microsoft.com/office/officeart/2005/8/layout/venn1"/>
    <dgm:cxn modelId="{2ADB1B42-C1C0-426D-9A3E-C349C59CB8AB}" type="presParOf" srcId="{55AD6F8C-C26B-43BB-A8EB-2B3760778369}" destId="{62753035-3E72-4BD0-BEF4-09E5DB67F983}" srcOrd="2" destOrd="0" presId="urn:microsoft.com/office/officeart/2005/8/layout/venn1"/>
    <dgm:cxn modelId="{110F57B0-1D17-4057-8110-484CDF155DC9}" type="presParOf" srcId="{55AD6F8C-C26B-43BB-A8EB-2B3760778369}" destId="{79C0ED9B-C1B1-479F-BA10-C0148BCDD6B8}" srcOrd="3" destOrd="0" presId="urn:microsoft.com/office/officeart/2005/8/layout/venn1"/>
    <dgm:cxn modelId="{93C1F5DA-A5DB-47E5-88BD-512FCAF8EE55}" type="presParOf" srcId="{55AD6F8C-C26B-43BB-A8EB-2B3760778369}" destId="{DF291E23-AC22-4E5A-B501-14D930C75CD4}" srcOrd="4" destOrd="0" presId="urn:microsoft.com/office/officeart/2005/8/layout/venn1"/>
    <dgm:cxn modelId="{7153DDA4-6826-477B-B2FB-0B505EC818AE}" type="presParOf" srcId="{55AD6F8C-C26B-43BB-A8EB-2B3760778369}" destId="{A9647EBD-73B5-4D22-A435-DBC466C5D27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E3ED19-1243-42D7-B5E1-8B0A83B4C15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lv-LV"/>
        </a:p>
      </dgm:t>
    </dgm:pt>
    <dgm:pt modelId="{0CFCB85C-7686-4B43-BFD1-23BB1F1688F2}">
      <dgm:prSet phldrT="[Teksts]" custT="1"/>
      <dgm:spPr/>
      <dgm:t>
        <a:bodyPr/>
        <a:lstStyle/>
        <a:p>
          <a:r>
            <a:rPr lang="lv-LV" sz="2800" dirty="0" smtClean="0">
              <a:latin typeface="Segoe UI Semilight" panose="020B0402040204020203" pitchFamily="34" charset="0"/>
              <a:cs typeface="Segoe UI Semilight" panose="020B0402040204020203" pitchFamily="34" charset="0"/>
            </a:rPr>
            <a:t>Darba vietas</a:t>
          </a:r>
          <a:endParaRPr lang="lv-LV" sz="2800" dirty="0">
            <a:latin typeface="Segoe UI Semilight" panose="020B0402040204020203" pitchFamily="34" charset="0"/>
            <a:cs typeface="Segoe UI Semilight" panose="020B0402040204020203" pitchFamily="34" charset="0"/>
          </a:endParaRPr>
        </a:p>
      </dgm:t>
    </dgm:pt>
    <dgm:pt modelId="{6182BEBE-06D8-4195-BF1C-3813FAA13A87}" type="parTrans" cxnId="{A2FAFB70-DF3F-4726-B0AF-33C3ED0DD775}">
      <dgm:prSet/>
      <dgm:spPr/>
      <dgm:t>
        <a:bodyPr/>
        <a:lstStyle/>
        <a:p>
          <a:endParaRPr lang="lv-LV">
            <a:latin typeface="Segoe UI Semilight" panose="020B0402040204020203" pitchFamily="34" charset="0"/>
            <a:cs typeface="Segoe UI Semilight" panose="020B0402040204020203" pitchFamily="34" charset="0"/>
          </a:endParaRPr>
        </a:p>
      </dgm:t>
    </dgm:pt>
    <dgm:pt modelId="{4BD7900D-2E44-4173-9082-AF5FEC1FF7F4}" type="sibTrans" cxnId="{A2FAFB70-DF3F-4726-B0AF-33C3ED0DD775}">
      <dgm:prSet/>
      <dgm:spPr/>
      <dgm:t>
        <a:bodyPr/>
        <a:lstStyle/>
        <a:p>
          <a:endParaRPr lang="lv-LV">
            <a:latin typeface="Segoe UI Semilight" panose="020B0402040204020203" pitchFamily="34" charset="0"/>
            <a:cs typeface="Segoe UI Semilight" panose="020B0402040204020203" pitchFamily="34" charset="0"/>
          </a:endParaRPr>
        </a:p>
      </dgm:t>
    </dgm:pt>
    <dgm:pt modelId="{9A1F3F81-0644-4850-93B6-54476E2BEA39}">
      <dgm:prSet phldrT="[Teksts]"/>
      <dgm:spPr/>
      <dgm:t>
        <a:bodyPr/>
        <a:lstStyle/>
        <a:p>
          <a:r>
            <a:rPr lang="lv-LV" dirty="0" smtClean="0">
              <a:latin typeface="Segoe UI Semilight" panose="020B0402040204020203" pitchFamily="34" charset="0"/>
              <a:cs typeface="Segoe UI Semilight" panose="020B0402040204020203" pitchFamily="34" charset="0"/>
            </a:rPr>
            <a:t>Zināšanas</a:t>
          </a:r>
          <a:endParaRPr lang="lv-LV" dirty="0">
            <a:latin typeface="Segoe UI Semilight" panose="020B0402040204020203" pitchFamily="34" charset="0"/>
            <a:cs typeface="Segoe UI Semilight" panose="020B0402040204020203" pitchFamily="34" charset="0"/>
          </a:endParaRPr>
        </a:p>
      </dgm:t>
    </dgm:pt>
    <dgm:pt modelId="{D37AF0CB-4C6E-434C-A976-E41329BCD6D7}" type="parTrans" cxnId="{A30DF886-1FE9-42AD-8A6E-CAC32AEE2F88}">
      <dgm:prSet/>
      <dgm:spPr/>
      <dgm:t>
        <a:bodyPr/>
        <a:lstStyle/>
        <a:p>
          <a:endParaRPr lang="lv-LV">
            <a:latin typeface="Segoe UI Semilight" panose="020B0402040204020203" pitchFamily="34" charset="0"/>
            <a:cs typeface="Segoe UI Semilight" panose="020B0402040204020203" pitchFamily="34" charset="0"/>
          </a:endParaRPr>
        </a:p>
      </dgm:t>
    </dgm:pt>
    <dgm:pt modelId="{AF397CBA-17EA-4F74-8D78-FE8D047BEF3B}" type="sibTrans" cxnId="{A30DF886-1FE9-42AD-8A6E-CAC32AEE2F88}">
      <dgm:prSet/>
      <dgm:spPr/>
      <dgm:t>
        <a:bodyPr/>
        <a:lstStyle/>
        <a:p>
          <a:endParaRPr lang="lv-LV">
            <a:latin typeface="Segoe UI Semilight" panose="020B0402040204020203" pitchFamily="34" charset="0"/>
            <a:cs typeface="Segoe UI Semilight" panose="020B0402040204020203" pitchFamily="34" charset="0"/>
          </a:endParaRPr>
        </a:p>
      </dgm:t>
    </dgm:pt>
    <dgm:pt modelId="{FD037539-AC7C-4628-BCA5-FC83147C8A8B}">
      <dgm:prSet phldrT="[Teksts]"/>
      <dgm:spPr/>
      <dgm:t>
        <a:bodyPr/>
        <a:lstStyle/>
        <a:p>
          <a:r>
            <a:rPr lang="lv-LV" dirty="0" smtClean="0">
              <a:latin typeface="Segoe UI Semilight" panose="020B0402040204020203" pitchFamily="34" charset="0"/>
              <a:cs typeface="Segoe UI Semilight" panose="020B0402040204020203" pitchFamily="34" charset="0"/>
            </a:rPr>
            <a:t>Finansējums</a:t>
          </a:r>
          <a:endParaRPr lang="lv-LV" dirty="0">
            <a:latin typeface="Segoe UI Semilight" panose="020B0402040204020203" pitchFamily="34" charset="0"/>
            <a:cs typeface="Segoe UI Semilight" panose="020B0402040204020203" pitchFamily="34" charset="0"/>
          </a:endParaRPr>
        </a:p>
      </dgm:t>
    </dgm:pt>
    <dgm:pt modelId="{D0C3079A-AAE6-4575-8756-4B9BF241705A}" type="parTrans" cxnId="{0560B4BC-84AF-43B6-9E0A-9252C5D6341A}">
      <dgm:prSet/>
      <dgm:spPr/>
      <dgm:t>
        <a:bodyPr/>
        <a:lstStyle/>
        <a:p>
          <a:endParaRPr lang="lv-LV">
            <a:latin typeface="Segoe UI Semilight" panose="020B0402040204020203" pitchFamily="34" charset="0"/>
            <a:cs typeface="Segoe UI Semilight" panose="020B0402040204020203" pitchFamily="34" charset="0"/>
          </a:endParaRPr>
        </a:p>
      </dgm:t>
    </dgm:pt>
    <dgm:pt modelId="{5CCBDB4A-0E80-4151-B94A-A4112170663F}" type="sibTrans" cxnId="{0560B4BC-84AF-43B6-9E0A-9252C5D6341A}">
      <dgm:prSet/>
      <dgm:spPr/>
      <dgm:t>
        <a:bodyPr/>
        <a:lstStyle/>
        <a:p>
          <a:endParaRPr lang="lv-LV">
            <a:latin typeface="Segoe UI Semilight" panose="020B0402040204020203" pitchFamily="34" charset="0"/>
            <a:cs typeface="Segoe UI Semilight" panose="020B0402040204020203" pitchFamily="34" charset="0"/>
          </a:endParaRPr>
        </a:p>
      </dgm:t>
    </dgm:pt>
    <dgm:pt modelId="{1E613A65-DDAE-44B4-8504-5008F620EDE9}">
      <dgm:prSet phldrT="[Teksts]" custT="1"/>
      <dgm:spPr/>
      <dgm:t>
        <a:bodyPr/>
        <a:lstStyle/>
        <a:p>
          <a:r>
            <a:rPr lang="lv-LV" sz="2800" dirty="0" smtClean="0">
              <a:latin typeface="Segoe UI Semilight" panose="020B0402040204020203" pitchFamily="34" charset="0"/>
              <a:cs typeface="Segoe UI Semilight" panose="020B0402040204020203" pitchFamily="34" charset="0"/>
            </a:rPr>
            <a:t>Infrastruktūra</a:t>
          </a:r>
          <a:endParaRPr lang="lv-LV" sz="2800" dirty="0">
            <a:latin typeface="Segoe UI Semilight" panose="020B0402040204020203" pitchFamily="34" charset="0"/>
            <a:cs typeface="Segoe UI Semilight" panose="020B0402040204020203" pitchFamily="34" charset="0"/>
          </a:endParaRPr>
        </a:p>
      </dgm:t>
    </dgm:pt>
    <dgm:pt modelId="{1C281A42-A058-41A5-84C9-E2E4609A5179}" type="parTrans" cxnId="{286DECF5-2104-4BBB-A173-8E3D8ECE4C56}">
      <dgm:prSet/>
      <dgm:spPr/>
      <dgm:t>
        <a:bodyPr/>
        <a:lstStyle/>
        <a:p>
          <a:endParaRPr lang="lv-LV">
            <a:latin typeface="Segoe UI Semilight" panose="020B0402040204020203" pitchFamily="34" charset="0"/>
            <a:cs typeface="Segoe UI Semilight" panose="020B0402040204020203" pitchFamily="34" charset="0"/>
          </a:endParaRPr>
        </a:p>
      </dgm:t>
    </dgm:pt>
    <dgm:pt modelId="{9DFAE85E-798A-4C51-AAEC-39BC99D2CED6}" type="sibTrans" cxnId="{286DECF5-2104-4BBB-A173-8E3D8ECE4C56}">
      <dgm:prSet/>
      <dgm:spPr/>
      <dgm:t>
        <a:bodyPr/>
        <a:lstStyle/>
        <a:p>
          <a:endParaRPr lang="lv-LV">
            <a:latin typeface="Segoe UI Semilight" panose="020B0402040204020203" pitchFamily="34" charset="0"/>
            <a:cs typeface="Segoe UI Semilight" panose="020B0402040204020203" pitchFamily="34" charset="0"/>
          </a:endParaRPr>
        </a:p>
      </dgm:t>
    </dgm:pt>
    <dgm:pt modelId="{2B9534C0-FCE1-4FB9-8F28-54C8013C94CF}">
      <dgm:prSet phldrT="[Teksts]"/>
      <dgm:spPr/>
      <dgm:t>
        <a:bodyPr/>
        <a:lstStyle/>
        <a:p>
          <a:r>
            <a:rPr lang="lv-LV" dirty="0" smtClean="0">
              <a:latin typeface="Segoe UI Semilight" panose="020B0402040204020203" pitchFamily="34" charset="0"/>
              <a:cs typeface="Segoe UI Semilight" panose="020B0402040204020203" pitchFamily="34" charset="0"/>
            </a:rPr>
            <a:t>Pašvaldību sadarbība un koordinācija</a:t>
          </a:r>
          <a:endParaRPr lang="lv-LV" dirty="0">
            <a:latin typeface="Segoe UI Semilight" panose="020B0402040204020203" pitchFamily="34" charset="0"/>
            <a:cs typeface="Segoe UI Semilight" panose="020B0402040204020203" pitchFamily="34" charset="0"/>
          </a:endParaRPr>
        </a:p>
      </dgm:t>
    </dgm:pt>
    <dgm:pt modelId="{B9172000-E9BD-49CE-8701-CC7D4CFBCA47}" type="parTrans" cxnId="{65F4F069-DF6A-45DB-B123-30E6126AD8FA}">
      <dgm:prSet/>
      <dgm:spPr/>
      <dgm:t>
        <a:bodyPr/>
        <a:lstStyle/>
        <a:p>
          <a:endParaRPr lang="lv-LV">
            <a:latin typeface="Segoe UI Semilight" panose="020B0402040204020203" pitchFamily="34" charset="0"/>
            <a:cs typeface="Segoe UI Semilight" panose="020B0402040204020203" pitchFamily="34" charset="0"/>
          </a:endParaRPr>
        </a:p>
      </dgm:t>
    </dgm:pt>
    <dgm:pt modelId="{71D52322-2691-46A6-82D5-2AFA87B020DD}" type="sibTrans" cxnId="{65F4F069-DF6A-45DB-B123-30E6126AD8FA}">
      <dgm:prSet/>
      <dgm:spPr/>
      <dgm:t>
        <a:bodyPr/>
        <a:lstStyle/>
        <a:p>
          <a:endParaRPr lang="lv-LV">
            <a:latin typeface="Segoe UI Semilight" panose="020B0402040204020203" pitchFamily="34" charset="0"/>
            <a:cs typeface="Segoe UI Semilight" panose="020B0402040204020203" pitchFamily="34" charset="0"/>
          </a:endParaRPr>
        </a:p>
      </dgm:t>
    </dgm:pt>
    <dgm:pt modelId="{C0316FC9-DAF5-401D-BB4E-CF5CAB24C943}">
      <dgm:prSet phldrT="[Teksts]" custT="1"/>
      <dgm:spPr/>
      <dgm:t>
        <a:bodyPr/>
        <a:lstStyle/>
        <a:p>
          <a:r>
            <a:rPr lang="lv-LV" sz="2800" dirty="0" smtClean="0">
              <a:latin typeface="Segoe UI Semilight" panose="020B0402040204020203" pitchFamily="34" charset="0"/>
              <a:cs typeface="Segoe UI Semilight" panose="020B0402040204020203" pitchFamily="34" charset="0"/>
            </a:rPr>
            <a:t>Zināšanas</a:t>
          </a:r>
          <a:endParaRPr lang="lv-LV" sz="2800" dirty="0">
            <a:latin typeface="Segoe UI Semilight" panose="020B0402040204020203" pitchFamily="34" charset="0"/>
            <a:cs typeface="Segoe UI Semilight" panose="020B0402040204020203" pitchFamily="34" charset="0"/>
          </a:endParaRPr>
        </a:p>
      </dgm:t>
    </dgm:pt>
    <dgm:pt modelId="{04C47DD0-2FC5-416C-8F1E-D174367EC7D9}" type="parTrans" cxnId="{D67F1654-1103-430A-8945-12D12A578DD6}">
      <dgm:prSet/>
      <dgm:spPr/>
      <dgm:t>
        <a:bodyPr/>
        <a:lstStyle/>
        <a:p>
          <a:endParaRPr lang="lv-LV">
            <a:latin typeface="Segoe UI Semilight" panose="020B0402040204020203" pitchFamily="34" charset="0"/>
            <a:cs typeface="Segoe UI Semilight" panose="020B0402040204020203" pitchFamily="34" charset="0"/>
          </a:endParaRPr>
        </a:p>
      </dgm:t>
    </dgm:pt>
    <dgm:pt modelId="{28678EC7-17DB-49AE-97BC-A67717A69C2E}" type="sibTrans" cxnId="{D67F1654-1103-430A-8945-12D12A578DD6}">
      <dgm:prSet/>
      <dgm:spPr/>
      <dgm:t>
        <a:bodyPr/>
        <a:lstStyle/>
        <a:p>
          <a:endParaRPr lang="lv-LV">
            <a:latin typeface="Segoe UI Semilight" panose="020B0402040204020203" pitchFamily="34" charset="0"/>
            <a:cs typeface="Segoe UI Semilight" panose="020B0402040204020203" pitchFamily="34" charset="0"/>
          </a:endParaRPr>
        </a:p>
      </dgm:t>
    </dgm:pt>
    <dgm:pt modelId="{996C5D98-0B00-49D4-8E3D-9517E3D38CAD}">
      <dgm:prSet phldrT="[Teksts]"/>
      <dgm:spPr/>
      <dgm:t>
        <a:bodyPr/>
        <a:lstStyle/>
        <a:p>
          <a:r>
            <a:rPr lang="lv-LV" dirty="0" smtClean="0">
              <a:latin typeface="Segoe UI Semilight" panose="020B0402040204020203" pitchFamily="34" charset="0"/>
              <a:cs typeface="Segoe UI Semilight" panose="020B0402040204020203" pitchFamily="34" charset="0"/>
            </a:rPr>
            <a:t>Pieejama kvalitatīva izglītība (vidējā, augstākā)</a:t>
          </a:r>
          <a:endParaRPr lang="lv-LV" dirty="0">
            <a:latin typeface="Segoe UI Semilight" panose="020B0402040204020203" pitchFamily="34" charset="0"/>
            <a:cs typeface="Segoe UI Semilight" panose="020B0402040204020203" pitchFamily="34" charset="0"/>
          </a:endParaRPr>
        </a:p>
      </dgm:t>
    </dgm:pt>
    <dgm:pt modelId="{8551612E-454D-4050-888A-3EB4CE56E572}" type="parTrans" cxnId="{3369DF7C-3B13-430E-97D4-E62F67E2EE26}">
      <dgm:prSet/>
      <dgm:spPr/>
      <dgm:t>
        <a:bodyPr/>
        <a:lstStyle/>
        <a:p>
          <a:endParaRPr lang="lv-LV">
            <a:latin typeface="Segoe UI Semilight" panose="020B0402040204020203" pitchFamily="34" charset="0"/>
            <a:cs typeface="Segoe UI Semilight" panose="020B0402040204020203" pitchFamily="34" charset="0"/>
          </a:endParaRPr>
        </a:p>
      </dgm:t>
    </dgm:pt>
    <dgm:pt modelId="{5856F74B-89BF-4FA3-9BED-5D5C349D751B}" type="sibTrans" cxnId="{3369DF7C-3B13-430E-97D4-E62F67E2EE26}">
      <dgm:prSet/>
      <dgm:spPr/>
      <dgm:t>
        <a:bodyPr/>
        <a:lstStyle/>
        <a:p>
          <a:endParaRPr lang="lv-LV">
            <a:latin typeface="Segoe UI Semilight" panose="020B0402040204020203" pitchFamily="34" charset="0"/>
            <a:cs typeface="Segoe UI Semilight" panose="020B0402040204020203" pitchFamily="34" charset="0"/>
          </a:endParaRPr>
        </a:p>
      </dgm:t>
    </dgm:pt>
    <dgm:pt modelId="{041F28D9-C4F6-41EA-8C10-ECA03A355839}">
      <dgm:prSet phldrT="[Teksts]"/>
      <dgm:spPr/>
      <dgm:t>
        <a:bodyPr/>
        <a:lstStyle/>
        <a:p>
          <a:r>
            <a:rPr lang="lv-LV" dirty="0" smtClean="0">
              <a:latin typeface="Segoe UI Semilight" panose="020B0402040204020203" pitchFamily="34" charset="0"/>
              <a:cs typeface="Segoe UI Semilight" panose="020B0402040204020203" pitchFamily="34" charset="0"/>
            </a:rPr>
            <a:t>Veicināt vēlmi iegūt izglītību visos vecumos (mūžizglītība)</a:t>
          </a:r>
          <a:endParaRPr lang="lv-LV" dirty="0">
            <a:latin typeface="Segoe UI Semilight" panose="020B0402040204020203" pitchFamily="34" charset="0"/>
            <a:cs typeface="Segoe UI Semilight" panose="020B0402040204020203" pitchFamily="34" charset="0"/>
          </a:endParaRPr>
        </a:p>
      </dgm:t>
    </dgm:pt>
    <dgm:pt modelId="{67BD84EC-5528-4113-95F8-CBFFFBCE7A3D}" type="parTrans" cxnId="{5E4E5112-80EA-4D7C-86E2-5868239DD85B}">
      <dgm:prSet/>
      <dgm:spPr/>
      <dgm:t>
        <a:bodyPr/>
        <a:lstStyle/>
        <a:p>
          <a:endParaRPr lang="lv-LV">
            <a:latin typeface="Segoe UI Semilight" panose="020B0402040204020203" pitchFamily="34" charset="0"/>
            <a:cs typeface="Segoe UI Semilight" panose="020B0402040204020203" pitchFamily="34" charset="0"/>
          </a:endParaRPr>
        </a:p>
      </dgm:t>
    </dgm:pt>
    <dgm:pt modelId="{875E8602-28EC-48F5-97C8-33BC9B719E8D}" type="sibTrans" cxnId="{5E4E5112-80EA-4D7C-86E2-5868239DD85B}">
      <dgm:prSet/>
      <dgm:spPr/>
      <dgm:t>
        <a:bodyPr/>
        <a:lstStyle/>
        <a:p>
          <a:endParaRPr lang="lv-LV">
            <a:latin typeface="Segoe UI Semilight" panose="020B0402040204020203" pitchFamily="34" charset="0"/>
            <a:cs typeface="Segoe UI Semilight" panose="020B0402040204020203" pitchFamily="34" charset="0"/>
          </a:endParaRPr>
        </a:p>
      </dgm:t>
    </dgm:pt>
    <dgm:pt modelId="{756366EA-4A68-4433-8484-1D195542F4A0}">
      <dgm:prSet phldrT="[Teksts]"/>
      <dgm:spPr/>
      <dgm:t>
        <a:bodyPr/>
        <a:lstStyle/>
        <a:p>
          <a:r>
            <a:rPr lang="lv-LV" dirty="0" smtClean="0">
              <a:latin typeface="Segoe UI Semilight" panose="020B0402040204020203" pitchFamily="34" charset="0"/>
              <a:cs typeface="Segoe UI Semilight" panose="020B0402040204020203" pitchFamily="34" charset="0"/>
            </a:rPr>
            <a:t>Pievienotās vērtības ķēdes infrastruktūra!!! </a:t>
          </a:r>
          <a:endParaRPr lang="lv-LV" dirty="0">
            <a:latin typeface="Segoe UI Semilight" panose="020B0402040204020203" pitchFamily="34" charset="0"/>
            <a:cs typeface="Segoe UI Semilight" panose="020B0402040204020203" pitchFamily="34" charset="0"/>
          </a:endParaRPr>
        </a:p>
      </dgm:t>
    </dgm:pt>
    <dgm:pt modelId="{6138451B-B7D1-4588-975B-6C410C017AAC}" type="parTrans" cxnId="{DD9F3933-70E9-4E70-B941-D19744E92976}">
      <dgm:prSet/>
      <dgm:spPr/>
      <dgm:t>
        <a:bodyPr/>
        <a:lstStyle/>
        <a:p>
          <a:endParaRPr lang="lv-LV">
            <a:latin typeface="Segoe UI Semilight" panose="020B0402040204020203" pitchFamily="34" charset="0"/>
            <a:cs typeface="Segoe UI Semilight" panose="020B0402040204020203" pitchFamily="34" charset="0"/>
          </a:endParaRPr>
        </a:p>
      </dgm:t>
    </dgm:pt>
    <dgm:pt modelId="{36AFDBFF-5CF5-4D23-86AB-9B8DE6E31D67}" type="sibTrans" cxnId="{DD9F3933-70E9-4E70-B941-D19744E92976}">
      <dgm:prSet/>
      <dgm:spPr/>
      <dgm:t>
        <a:bodyPr/>
        <a:lstStyle/>
        <a:p>
          <a:endParaRPr lang="lv-LV">
            <a:latin typeface="Segoe UI Semilight" panose="020B0402040204020203" pitchFamily="34" charset="0"/>
            <a:cs typeface="Segoe UI Semilight" panose="020B0402040204020203" pitchFamily="34" charset="0"/>
          </a:endParaRPr>
        </a:p>
      </dgm:t>
    </dgm:pt>
    <dgm:pt modelId="{7A0F6E79-C530-49BC-A7FD-30D07A782D36}">
      <dgm:prSet phldrT="[Teksts]"/>
      <dgm:spPr/>
      <dgm:t>
        <a:bodyPr/>
        <a:lstStyle/>
        <a:p>
          <a:r>
            <a:rPr lang="lv-LV" dirty="0" smtClean="0">
              <a:latin typeface="Segoe UI Semilight" panose="020B0402040204020203" pitchFamily="34" charset="0"/>
              <a:cs typeface="Segoe UI Semilight" panose="020B0402040204020203" pitchFamily="34" charset="0"/>
            </a:rPr>
            <a:t>Publiskā un privātā partnerība</a:t>
          </a:r>
          <a:endParaRPr lang="lv-LV" dirty="0">
            <a:latin typeface="Segoe UI Semilight" panose="020B0402040204020203" pitchFamily="34" charset="0"/>
            <a:cs typeface="Segoe UI Semilight" panose="020B0402040204020203" pitchFamily="34" charset="0"/>
          </a:endParaRPr>
        </a:p>
      </dgm:t>
    </dgm:pt>
    <dgm:pt modelId="{1519CADC-C41A-4F5D-AC2E-84D3FF95340C}" type="parTrans" cxnId="{E5754F3C-D0FD-4E84-8BC8-35953E916BEB}">
      <dgm:prSet/>
      <dgm:spPr/>
      <dgm:t>
        <a:bodyPr/>
        <a:lstStyle/>
        <a:p>
          <a:endParaRPr lang="lv-LV">
            <a:latin typeface="Segoe UI Semilight" panose="020B0402040204020203" pitchFamily="34" charset="0"/>
            <a:cs typeface="Segoe UI Semilight" panose="020B0402040204020203" pitchFamily="34" charset="0"/>
          </a:endParaRPr>
        </a:p>
      </dgm:t>
    </dgm:pt>
    <dgm:pt modelId="{94578ACF-E058-4DAA-A3A9-44D4C4B3A466}" type="sibTrans" cxnId="{E5754F3C-D0FD-4E84-8BC8-35953E916BEB}">
      <dgm:prSet/>
      <dgm:spPr/>
      <dgm:t>
        <a:bodyPr/>
        <a:lstStyle/>
        <a:p>
          <a:endParaRPr lang="lv-LV">
            <a:latin typeface="Segoe UI Semilight" panose="020B0402040204020203" pitchFamily="34" charset="0"/>
            <a:cs typeface="Segoe UI Semilight" panose="020B0402040204020203" pitchFamily="34" charset="0"/>
          </a:endParaRPr>
        </a:p>
      </dgm:t>
    </dgm:pt>
    <dgm:pt modelId="{02C6EE60-C1CD-41B9-AC29-B9360337F353}">
      <dgm:prSet phldrT="[Teksts]"/>
      <dgm:spPr/>
      <dgm:t>
        <a:bodyPr/>
        <a:lstStyle/>
        <a:p>
          <a:r>
            <a:rPr lang="lv-LV" dirty="0" smtClean="0">
              <a:latin typeface="Segoe UI Semilight" panose="020B0402040204020203" pitchFamily="34" charset="0"/>
              <a:cs typeface="Segoe UI Semilight" panose="020B0402040204020203" pitchFamily="34" charset="0"/>
            </a:rPr>
            <a:t>Pieejami augstvērtīgi konsultāciju pakalpojumi</a:t>
          </a:r>
          <a:endParaRPr lang="lv-LV" dirty="0">
            <a:latin typeface="Segoe UI Semilight" panose="020B0402040204020203" pitchFamily="34" charset="0"/>
            <a:cs typeface="Segoe UI Semilight" panose="020B0402040204020203" pitchFamily="34" charset="0"/>
          </a:endParaRPr>
        </a:p>
      </dgm:t>
    </dgm:pt>
    <dgm:pt modelId="{B4A1F094-A860-45A9-9498-4290D712A72F}" type="parTrans" cxnId="{FE400395-1D02-4242-B7AE-E39D07EE145E}">
      <dgm:prSet/>
      <dgm:spPr/>
      <dgm:t>
        <a:bodyPr/>
        <a:lstStyle/>
        <a:p>
          <a:endParaRPr lang="lv-LV">
            <a:latin typeface="Segoe UI Semilight" panose="020B0402040204020203" pitchFamily="34" charset="0"/>
            <a:cs typeface="Segoe UI Semilight" panose="020B0402040204020203" pitchFamily="34" charset="0"/>
          </a:endParaRPr>
        </a:p>
      </dgm:t>
    </dgm:pt>
    <dgm:pt modelId="{D4CFB8F1-9615-4C19-BF46-4EEFF317358C}" type="sibTrans" cxnId="{FE400395-1D02-4242-B7AE-E39D07EE145E}">
      <dgm:prSet/>
      <dgm:spPr/>
      <dgm:t>
        <a:bodyPr/>
        <a:lstStyle/>
        <a:p>
          <a:endParaRPr lang="lv-LV">
            <a:latin typeface="Segoe UI Semilight" panose="020B0402040204020203" pitchFamily="34" charset="0"/>
            <a:cs typeface="Segoe UI Semilight" panose="020B0402040204020203" pitchFamily="34" charset="0"/>
          </a:endParaRPr>
        </a:p>
      </dgm:t>
    </dgm:pt>
    <dgm:pt modelId="{C594E935-20FE-463B-958C-113CB462307B}">
      <dgm:prSet phldrT="[Teksts]"/>
      <dgm:spPr/>
      <dgm:t>
        <a:bodyPr/>
        <a:lstStyle/>
        <a:p>
          <a:r>
            <a:rPr lang="lv-LV" dirty="0" smtClean="0">
              <a:latin typeface="Segoe UI Semilight" panose="020B0402040204020203" pitchFamily="34" charset="0"/>
              <a:cs typeface="Segoe UI Semilight" panose="020B0402040204020203" pitchFamily="34" charset="0"/>
            </a:rPr>
            <a:t>Jēgpilna fondu uzraudzība</a:t>
          </a:r>
          <a:endParaRPr lang="lv-LV" dirty="0">
            <a:latin typeface="Segoe UI Semilight" panose="020B0402040204020203" pitchFamily="34" charset="0"/>
            <a:cs typeface="Segoe UI Semilight" panose="020B0402040204020203" pitchFamily="34" charset="0"/>
          </a:endParaRPr>
        </a:p>
      </dgm:t>
    </dgm:pt>
    <dgm:pt modelId="{E7CC6870-E8C4-4590-B250-F0089BADDA59}" type="parTrans" cxnId="{726AB9F8-B72F-4365-90DA-0F6B0330340C}">
      <dgm:prSet/>
      <dgm:spPr/>
      <dgm:t>
        <a:bodyPr/>
        <a:lstStyle/>
        <a:p>
          <a:endParaRPr lang="lv-LV"/>
        </a:p>
      </dgm:t>
    </dgm:pt>
    <dgm:pt modelId="{88AF86F6-4CE5-4207-B216-E99F84565391}" type="sibTrans" cxnId="{726AB9F8-B72F-4365-90DA-0F6B0330340C}">
      <dgm:prSet/>
      <dgm:spPr/>
      <dgm:t>
        <a:bodyPr/>
        <a:lstStyle/>
        <a:p>
          <a:endParaRPr lang="lv-LV"/>
        </a:p>
      </dgm:t>
    </dgm:pt>
    <dgm:pt modelId="{09F23214-AD9E-498C-81B0-7A35CA7E76BD}" type="pres">
      <dgm:prSet presAssocID="{50E3ED19-1243-42D7-B5E1-8B0A83B4C157}" presName="Name0" presStyleCnt="0">
        <dgm:presLayoutVars>
          <dgm:dir/>
          <dgm:animLvl val="lvl"/>
          <dgm:resizeHandles val="exact"/>
        </dgm:presLayoutVars>
      </dgm:prSet>
      <dgm:spPr/>
      <dgm:t>
        <a:bodyPr/>
        <a:lstStyle/>
        <a:p>
          <a:endParaRPr lang="lv-LV"/>
        </a:p>
      </dgm:t>
    </dgm:pt>
    <dgm:pt modelId="{F965F67B-DFBA-4BE7-A6EE-7F54A149036B}" type="pres">
      <dgm:prSet presAssocID="{0CFCB85C-7686-4B43-BFD1-23BB1F1688F2}" presName="composite" presStyleCnt="0"/>
      <dgm:spPr/>
    </dgm:pt>
    <dgm:pt modelId="{7C13EEB9-4DAE-4901-B043-CF10257ED4E4}" type="pres">
      <dgm:prSet presAssocID="{0CFCB85C-7686-4B43-BFD1-23BB1F1688F2}" presName="parTx" presStyleLbl="alignNode1" presStyleIdx="0" presStyleCnt="3" custScaleX="104763">
        <dgm:presLayoutVars>
          <dgm:chMax val="0"/>
          <dgm:chPref val="0"/>
          <dgm:bulletEnabled val="1"/>
        </dgm:presLayoutVars>
      </dgm:prSet>
      <dgm:spPr/>
      <dgm:t>
        <a:bodyPr/>
        <a:lstStyle/>
        <a:p>
          <a:endParaRPr lang="lv-LV"/>
        </a:p>
      </dgm:t>
    </dgm:pt>
    <dgm:pt modelId="{ADC40216-DFA8-4881-B7C8-8F31755790A6}" type="pres">
      <dgm:prSet presAssocID="{0CFCB85C-7686-4B43-BFD1-23BB1F1688F2}" presName="desTx" presStyleLbl="alignAccFollowNode1" presStyleIdx="0" presStyleCnt="3" custScaleX="105354">
        <dgm:presLayoutVars>
          <dgm:bulletEnabled val="1"/>
        </dgm:presLayoutVars>
      </dgm:prSet>
      <dgm:spPr/>
      <dgm:t>
        <a:bodyPr/>
        <a:lstStyle/>
        <a:p>
          <a:endParaRPr lang="lv-LV"/>
        </a:p>
      </dgm:t>
    </dgm:pt>
    <dgm:pt modelId="{EDBD5DA4-3CE3-480C-9EA2-AFAD41F4B6CF}" type="pres">
      <dgm:prSet presAssocID="{4BD7900D-2E44-4173-9082-AF5FEC1FF7F4}" presName="space" presStyleCnt="0"/>
      <dgm:spPr/>
    </dgm:pt>
    <dgm:pt modelId="{6D462738-4881-4122-B664-BE61D356B928}" type="pres">
      <dgm:prSet presAssocID="{1E613A65-DDAE-44B4-8504-5008F620EDE9}" presName="composite" presStyleCnt="0"/>
      <dgm:spPr/>
    </dgm:pt>
    <dgm:pt modelId="{73CEF846-1F57-4CE3-8F5E-763867AFFA62}" type="pres">
      <dgm:prSet presAssocID="{1E613A65-DDAE-44B4-8504-5008F620EDE9}" presName="parTx" presStyleLbl="alignNode1" presStyleIdx="1" presStyleCnt="3" custScaleX="116564" custLinFactNeighborX="-210">
        <dgm:presLayoutVars>
          <dgm:chMax val="0"/>
          <dgm:chPref val="0"/>
          <dgm:bulletEnabled val="1"/>
        </dgm:presLayoutVars>
      </dgm:prSet>
      <dgm:spPr/>
      <dgm:t>
        <a:bodyPr/>
        <a:lstStyle/>
        <a:p>
          <a:endParaRPr lang="lv-LV"/>
        </a:p>
      </dgm:t>
    </dgm:pt>
    <dgm:pt modelId="{C30DEAE7-5DDE-44F0-AC88-AFB725FD589D}" type="pres">
      <dgm:prSet presAssocID="{1E613A65-DDAE-44B4-8504-5008F620EDE9}" presName="desTx" presStyleLbl="alignAccFollowNode1" presStyleIdx="1" presStyleCnt="3" custScaleX="115763">
        <dgm:presLayoutVars>
          <dgm:bulletEnabled val="1"/>
        </dgm:presLayoutVars>
      </dgm:prSet>
      <dgm:spPr/>
      <dgm:t>
        <a:bodyPr/>
        <a:lstStyle/>
        <a:p>
          <a:endParaRPr lang="lv-LV"/>
        </a:p>
      </dgm:t>
    </dgm:pt>
    <dgm:pt modelId="{7EF3A2BD-F077-43CF-93BE-78AD2ADF54AB}" type="pres">
      <dgm:prSet presAssocID="{9DFAE85E-798A-4C51-AAEC-39BC99D2CED6}" presName="space" presStyleCnt="0"/>
      <dgm:spPr/>
    </dgm:pt>
    <dgm:pt modelId="{A1920FD3-8923-43F4-84A3-CB9616740F36}" type="pres">
      <dgm:prSet presAssocID="{C0316FC9-DAF5-401D-BB4E-CF5CAB24C943}" presName="composite" presStyleCnt="0"/>
      <dgm:spPr/>
    </dgm:pt>
    <dgm:pt modelId="{CCFE4956-5164-4A66-BA2F-30E12E9A503E}" type="pres">
      <dgm:prSet presAssocID="{C0316FC9-DAF5-401D-BB4E-CF5CAB24C943}" presName="parTx" presStyleLbl="alignNode1" presStyleIdx="2" presStyleCnt="3">
        <dgm:presLayoutVars>
          <dgm:chMax val="0"/>
          <dgm:chPref val="0"/>
          <dgm:bulletEnabled val="1"/>
        </dgm:presLayoutVars>
      </dgm:prSet>
      <dgm:spPr/>
      <dgm:t>
        <a:bodyPr/>
        <a:lstStyle/>
        <a:p>
          <a:endParaRPr lang="lv-LV"/>
        </a:p>
      </dgm:t>
    </dgm:pt>
    <dgm:pt modelId="{8088891D-495D-4B18-B52C-A398E15FC93D}" type="pres">
      <dgm:prSet presAssocID="{C0316FC9-DAF5-401D-BB4E-CF5CAB24C943}" presName="desTx" presStyleLbl="alignAccFollowNode1" presStyleIdx="2" presStyleCnt="3">
        <dgm:presLayoutVars>
          <dgm:bulletEnabled val="1"/>
        </dgm:presLayoutVars>
      </dgm:prSet>
      <dgm:spPr/>
      <dgm:t>
        <a:bodyPr/>
        <a:lstStyle/>
        <a:p>
          <a:endParaRPr lang="lv-LV"/>
        </a:p>
      </dgm:t>
    </dgm:pt>
  </dgm:ptLst>
  <dgm:cxnLst>
    <dgm:cxn modelId="{E5754F3C-D0FD-4E84-8BC8-35953E916BEB}" srcId="{1E613A65-DDAE-44B4-8504-5008F620EDE9}" destId="{7A0F6E79-C530-49BC-A7FD-30D07A782D36}" srcOrd="2" destOrd="0" parTransId="{1519CADC-C41A-4F5D-AC2E-84D3FF95340C}" sibTransId="{94578ACF-E058-4DAA-A3A9-44D4C4B3A466}"/>
    <dgm:cxn modelId="{0560B4BC-84AF-43B6-9E0A-9252C5D6341A}" srcId="{0CFCB85C-7686-4B43-BFD1-23BB1F1688F2}" destId="{FD037539-AC7C-4628-BCA5-FC83147C8A8B}" srcOrd="1" destOrd="0" parTransId="{D0C3079A-AAE6-4575-8756-4B9BF241705A}" sibTransId="{5CCBDB4A-0E80-4151-B94A-A4112170663F}"/>
    <dgm:cxn modelId="{FE400395-1D02-4242-B7AE-E39D07EE145E}" srcId="{C0316FC9-DAF5-401D-BB4E-CF5CAB24C943}" destId="{02C6EE60-C1CD-41B9-AC29-B9360337F353}" srcOrd="2" destOrd="0" parTransId="{B4A1F094-A860-45A9-9498-4290D712A72F}" sibTransId="{D4CFB8F1-9615-4C19-BF46-4EEFF317358C}"/>
    <dgm:cxn modelId="{C90F012E-F176-4F59-AB12-67037A96E322}" type="presOf" srcId="{996C5D98-0B00-49D4-8E3D-9517E3D38CAD}" destId="{8088891D-495D-4B18-B52C-A398E15FC93D}" srcOrd="0" destOrd="0" presId="urn:microsoft.com/office/officeart/2005/8/layout/hList1"/>
    <dgm:cxn modelId="{A2FAFB70-DF3F-4726-B0AF-33C3ED0DD775}" srcId="{50E3ED19-1243-42D7-B5E1-8B0A83B4C157}" destId="{0CFCB85C-7686-4B43-BFD1-23BB1F1688F2}" srcOrd="0" destOrd="0" parTransId="{6182BEBE-06D8-4195-BF1C-3813FAA13A87}" sibTransId="{4BD7900D-2E44-4173-9082-AF5FEC1FF7F4}"/>
    <dgm:cxn modelId="{65F4F069-DF6A-45DB-B123-30E6126AD8FA}" srcId="{1E613A65-DDAE-44B4-8504-5008F620EDE9}" destId="{2B9534C0-FCE1-4FB9-8F28-54C8013C94CF}" srcOrd="0" destOrd="0" parTransId="{B9172000-E9BD-49CE-8701-CC7D4CFBCA47}" sibTransId="{71D52322-2691-46A6-82D5-2AFA87B020DD}"/>
    <dgm:cxn modelId="{DD9F3933-70E9-4E70-B941-D19744E92976}" srcId="{0CFCB85C-7686-4B43-BFD1-23BB1F1688F2}" destId="{756366EA-4A68-4433-8484-1D195542F4A0}" srcOrd="2" destOrd="0" parTransId="{6138451B-B7D1-4588-975B-6C410C017AAC}" sibTransId="{36AFDBFF-5CF5-4D23-86AB-9B8DE6E31D67}"/>
    <dgm:cxn modelId="{DE6289CF-EE39-4E20-8468-78BDBD81B1F3}" type="presOf" srcId="{9A1F3F81-0644-4850-93B6-54476E2BEA39}" destId="{ADC40216-DFA8-4881-B7C8-8F31755790A6}" srcOrd="0" destOrd="0" presId="urn:microsoft.com/office/officeart/2005/8/layout/hList1"/>
    <dgm:cxn modelId="{3F28739E-0320-447D-B6B4-6549B36D87C5}" type="presOf" srcId="{0CFCB85C-7686-4B43-BFD1-23BB1F1688F2}" destId="{7C13EEB9-4DAE-4901-B043-CF10257ED4E4}" srcOrd="0" destOrd="0" presId="urn:microsoft.com/office/officeart/2005/8/layout/hList1"/>
    <dgm:cxn modelId="{84526021-258D-4311-8D0D-D6F941232C7A}" type="presOf" srcId="{50E3ED19-1243-42D7-B5E1-8B0A83B4C157}" destId="{09F23214-AD9E-498C-81B0-7A35CA7E76BD}" srcOrd="0" destOrd="0" presId="urn:microsoft.com/office/officeart/2005/8/layout/hList1"/>
    <dgm:cxn modelId="{5E4E5112-80EA-4D7C-86E2-5868239DD85B}" srcId="{C0316FC9-DAF5-401D-BB4E-CF5CAB24C943}" destId="{041F28D9-C4F6-41EA-8C10-ECA03A355839}" srcOrd="1" destOrd="0" parTransId="{67BD84EC-5528-4113-95F8-CBFFFBCE7A3D}" sibTransId="{875E8602-28EC-48F5-97C8-33BC9B719E8D}"/>
    <dgm:cxn modelId="{286DECF5-2104-4BBB-A173-8E3D8ECE4C56}" srcId="{50E3ED19-1243-42D7-B5E1-8B0A83B4C157}" destId="{1E613A65-DDAE-44B4-8504-5008F620EDE9}" srcOrd="1" destOrd="0" parTransId="{1C281A42-A058-41A5-84C9-E2E4609A5179}" sibTransId="{9DFAE85E-798A-4C51-AAEC-39BC99D2CED6}"/>
    <dgm:cxn modelId="{77965B7A-F865-40BF-AAF4-B12CAA607926}" type="presOf" srcId="{1E613A65-DDAE-44B4-8504-5008F620EDE9}" destId="{73CEF846-1F57-4CE3-8F5E-763867AFFA62}" srcOrd="0" destOrd="0" presId="urn:microsoft.com/office/officeart/2005/8/layout/hList1"/>
    <dgm:cxn modelId="{A30DF886-1FE9-42AD-8A6E-CAC32AEE2F88}" srcId="{0CFCB85C-7686-4B43-BFD1-23BB1F1688F2}" destId="{9A1F3F81-0644-4850-93B6-54476E2BEA39}" srcOrd="0" destOrd="0" parTransId="{D37AF0CB-4C6E-434C-A976-E41329BCD6D7}" sibTransId="{AF397CBA-17EA-4F74-8D78-FE8D047BEF3B}"/>
    <dgm:cxn modelId="{8F8B1F9B-782C-481E-A39D-94381A13FFFF}" type="presOf" srcId="{FD037539-AC7C-4628-BCA5-FC83147C8A8B}" destId="{ADC40216-DFA8-4881-B7C8-8F31755790A6}" srcOrd="0" destOrd="1" presId="urn:microsoft.com/office/officeart/2005/8/layout/hList1"/>
    <dgm:cxn modelId="{F7FF8A39-418B-4E7B-AE5F-0CE15117AEE3}" type="presOf" srcId="{C0316FC9-DAF5-401D-BB4E-CF5CAB24C943}" destId="{CCFE4956-5164-4A66-BA2F-30E12E9A503E}" srcOrd="0" destOrd="0" presId="urn:microsoft.com/office/officeart/2005/8/layout/hList1"/>
    <dgm:cxn modelId="{7C6C3305-21CF-45BB-85A9-A5BEE8FF73E6}" type="presOf" srcId="{02C6EE60-C1CD-41B9-AC29-B9360337F353}" destId="{8088891D-495D-4B18-B52C-A398E15FC93D}" srcOrd="0" destOrd="2" presId="urn:microsoft.com/office/officeart/2005/8/layout/hList1"/>
    <dgm:cxn modelId="{4C32306B-9C11-47C7-A1B8-062A8EC1F111}" type="presOf" srcId="{2B9534C0-FCE1-4FB9-8F28-54C8013C94CF}" destId="{C30DEAE7-5DDE-44F0-AC88-AFB725FD589D}" srcOrd="0" destOrd="0" presId="urn:microsoft.com/office/officeart/2005/8/layout/hList1"/>
    <dgm:cxn modelId="{3369DF7C-3B13-430E-97D4-E62F67E2EE26}" srcId="{C0316FC9-DAF5-401D-BB4E-CF5CAB24C943}" destId="{996C5D98-0B00-49D4-8E3D-9517E3D38CAD}" srcOrd="0" destOrd="0" parTransId="{8551612E-454D-4050-888A-3EB4CE56E572}" sibTransId="{5856F74B-89BF-4FA3-9BED-5D5C349D751B}"/>
    <dgm:cxn modelId="{1664E45F-5AC8-4777-8179-0D507CB61EDA}" type="presOf" srcId="{041F28D9-C4F6-41EA-8C10-ECA03A355839}" destId="{8088891D-495D-4B18-B52C-A398E15FC93D}" srcOrd="0" destOrd="1" presId="urn:microsoft.com/office/officeart/2005/8/layout/hList1"/>
    <dgm:cxn modelId="{726AB9F8-B72F-4365-90DA-0F6B0330340C}" srcId="{1E613A65-DDAE-44B4-8504-5008F620EDE9}" destId="{C594E935-20FE-463B-958C-113CB462307B}" srcOrd="1" destOrd="0" parTransId="{E7CC6870-E8C4-4590-B250-F0089BADDA59}" sibTransId="{88AF86F6-4CE5-4207-B216-E99F84565391}"/>
    <dgm:cxn modelId="{F3773C4D-E943-4D26-AAC0-962A3B9F14C4}" type="presOf" srcId="{C594E935-20FE-463B-958C-113CB462307B}" destId="{C30DEAE7-5DDE-44F0-AC88-AFB725FD589D}" srcOrd="0" destOrd="1" presId="urn:microsoft.com/office/officeart/2005/8/layout/hList1"/>
    <dgm:cxn modelId="{BB248DA8-AE57-4C52-A8B6-310A1E571843}" type="presOf" srcId="{756366EA-4A68-4433-8484-1D195542F4A0}" destId="{ADC40216-DFA8-4881-B7C8-8F31755790A6}" srcOrd="0" destOrd="2" presId="urn:microsoft.com/office/officeart/2005/8/layout/hList1"/>
    <dgm:cxn modelId="{D67F1654-1103-430A-8945-12D12A578DD6}" srcId="{50E3ED19-1243-42D7-B5E1-8B0A83B4C157}" destId="{C0316FC9-DAF5-401D-BB4E-CF5CAB24C943}" srcOrd="2" destOrd="0" parTransId="{04C47DD0-2FC5-416C-8F1E-D174367EC7D9}" sibTransId="{28678EC7-17DB-49AE-97BC-A67717A69C2E}"/>
    <dgm:cxn modelId="{67BCEDF4-8949-4DD3-803D-F6919D7D6569}" type="presOf" srcId="{7A0F6E79-C530-49BC-A7FD-30D07A782D36}" destId="{C30DEAE7-5DDE-44F0-AC88-AFB725FD589D}" srcOrd="0" destOrd="2" presId="urn:microsoft.com/office/officeart/2005/8/layout/hList1"/>
    <dgm:cxn modelId="{FFCE469A-056A-443A-A38E-62E4FD3F5535}" type="presParOf" srcId="{09F23214-AD9E-498C-81B0-7A35CA7E76BD}" destId="{F965F67B-DFBA-4BE7-A6EE-7F54A149036B}" srcOrd="0" destOrd="0" presId="urn:microsoft.com/office/officeart/2005/8/layout/hList1"/>
    <dgm:cxn modelId="{BFBD8415-6FC5-4AB7-87C6-D1683F8D190C}" type="presParOf" srcId="{F965F67B-DFBA-4BE7-A6EE-7F54A149036B}" destId="{7C13EEB9-4DAE-4901-B043-CF10257ED4E4}" srcOrd="0" destOrd="0" presId="urn:microsoft.com/office/officeart/2005/8/layout/hList1"/>
    <dgm:cxn modelId="{BF7F501E-6D83-4599-8964-AC106A2527F4}" type="presParOf" srcId="{F965F67B-DFBA-4BE7-A6EE-7F54A149036B}" destId="{ADC40216-DFA8-4881-B7C8-8F31755790A6}" srcOrd="1" destOrd="0" presId="urn:microsoft.com/office/officeart/2005/8/layout/hList1"/>
    <dgm:cxn modelId="{C044A754-73C1-423A-A4BB-06161AA79995}" type="presParOf" srcId="{09F23214-AD9E-498C-81B0-7A35CA7E76BD}" destId="{EDBD5DA4-3CE3-480C-9EA2-AFAD41F4B6CF}" srcOrd="1" destOrd="0" presId="urn:microsoft.com/office/officeart/2005/8/layout/hList1"/>
    <dgm:cxn modelId="{A749A16C-0201-4CE6-B724-B9A7B3293BD2}" type="presParOf" srcId="{09F23214-AD9E-498C-81B0-7A35CA7E76BD}" destId="{6D462738-4881-4122-B664-BE61D356B928}" srcOrd="2" destOrd="0" presId="urn:microsoft.com/office/officeart/2005/8/layout/hList1"/>
    <dgm:cxn modelId="{00358FE2-E6E0-470D-A310-433DC050DB75}" type="presParOf" srcId="{6D462738-4881-4122-B664-BE61D356B928}" destId="{73CEF846-1F57-4CE3-8F5E-763867AFFA62}" srcOrd="0" destOrd="0" presId="urn:microsoft.com/office/officeart/2005/8/layout/hList1"/>
    <dgm:cxn modelId="{27FAB98F-1E02-4FDA-8AA8-FA587F480EB7}" type="presParOf" srcId="{6D462738-4881-4122-B664-BE61D356B928}" destId="{C30DEAE7-5DDE-44F0-AC88-AFB725FD589D}" srcOrd="1" destOrd="0" presId="urn:microsoft.com/office/officeart/2005/8/layout/hList1"/>
    <dgm:cxn modelId="{CB88861D-BEEA-4F04-B07A-E22D84CEA8BC}" type="presParOf" srcId="{09F23214-AD9E-498C-81B0-7A35CA7E76BD}" destId="{7EF3A2BD-F077-43CF-93BE-78AD2ADF54AB}" srcOrd="3" destOrd="0" presId="urn:microsoft.com/office/officeart/2005/8/layout/hList1"/>
    <dgm:cxn modelId="{331524C5-4FCB-4209-86EE-F1879B0B197F}" type="presParOf" srcId="{09F23214-AD9E-498C-81B0-7A35CA7E76BD}" destId="{A1920FD3-8923-43F4-84A3-CB9616740F36}" srcOrd="4" destOrd="0" presId="urn:microsoft.com/office/officeart/2005/8/layout/hList1"/>
    <dgm:cxn modelId="{5CCC574C-9D2E-4274-B352-0E29FB4F6F34}" type="presParOf" srcId="{A1920FD3-8923-43F4-84A3-CB9616740F36}" destId="{CCFE4956-5164-4A66-BA2F-30E12E9A503E}" srcOrd="0" destOrd="0" presId="urn:microsoft.com/office/officeart/2005/8/layout/hList1"/>
    <dgm:cxn modelId="{A5C2B969-4B80-40F3-99F8-236EC300CAA6}" type="presParOf" srcId="{A1920FD3-8923-43F4-84A3-CB9616740F36}" destId="{8088891D-495D-4B18-B52C-A398E15FC9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0.10443</cdr:x>
      <cdr:y>0.10667</cdr:y>
    </cdr:from>
    <cdr:to>
      <cdr:x>0.375</cdr:x>
      <cdr:y>0.24533</cdr:y>
    </cdr:to>
    <cdr:sp macro="" textlink="">
      <cdr:nvSpPr>
        <cdr:cNvPr id="2" name="TextBox 2"/>
        <cdr:cNvSpPr txBox="1"/>
      </cdr:nvSpPr>
      <cdr:spPr>
        <a:xfrm xmlns:a="http://schemas.openxmlformats.org/drawingml/2006/main">
          <a:off x="874643" y="530088"/>
          <a:ext cx="2266122" cy="68911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1400" b="1" kern="1200" dirty="0">
              <a:solidFill>
                <a:srgbClr val="2C3E50"/>
              </a:solidFill>
              <a:latin typeface="Segoe UI Light" panose="020B0502040204020203" pitchFamily="34" charset="0"/>
              <a:cs typeface="Segoe UI Light" panose="020B0502040204020203" pitchFamily="34" charset="0"/>
            </a:rPr>
            <a:t>Kopā 2000. - 2016. gadā </a:t>
          </a:r>
          <a:r>
            <a:rPr lang="lv-LV" sz="1400" b="1" kern="1200" dirty="0" smtClean="0">
              <a:solidFill>
                <a:srgbClr val="2C3E50"/>
              </a:solidFill>
              <a:latin typeface="Segoe UI Light" panose="020B0502040204020203" pitchFamily="34" charset="0"/>
              <a:cs typeface="Segoe UI Light" panose="020B0502040204020203" pitchFamily="34" charset="0"/>
            </a:rPr>
            <a:t>izmaksāti 5,48 </a:t>
          </a:r>
          <a:r>
            <a:rPr lang="lv-LV" sz="1400" b="1" kern="1200" dirty="0">
              <a:solidFill>
                <a:srgbClr val="2C3E50"/>
              </a:solidFill>
              <a:latin typeface="Segoe UI Light" panose="020B0502040204020203" pitchFamily="34" charset="0"/>
              <a:cs typeface="Segoe UI Light" panose="020B0502040204020203" pitchFamily="34" charset="0"/>
            </a:rPr>
            <a:t>miljardi EUR</a:t>
          </a:r>
        </a:p>
      </cdr:txBody>
    </cdr:sp>
  </cdr:relSizeAnchor>
</c:userShapes>
</file>

<file path=ppt/drawings/drawing2.xml><?xml version="1.0" encoding="utf-8"?>
<c:userShapes xmlns:c="http://schemas.openxmlformats.org/drawingml/2006/chart">
  <cdr:relSizeAnchor xmlns:cdr="http://schemas.openxmlformats.org/drawingml/2006/chartDrawing">
    <cdr:from>
      <cdr:x>0.06168</cdr:x>
      <cdr:y>0.07292</cdr:y>
    </cdr:from>
    <cdr:to>
      <cdr:x>0.18838</cdr:x>
      <cdr:y>0.91704</cdr:y>
    </cdr:to>
    <cdr:sp macro="" textlink="">
      <cdr:nvSpPr>
        <cdr:cNvPr id="2" name="Taisnstūris ar noapaļotiem stūriem 1"/>
        <cdr:cNvSpPr/>
      </cdr:nvSpPr>
      <cdr:spPr>
        <a:xfrm xmlns:a="http://schemas.openxmlformats.org/drawingml/2006/main">
          <a:off x="447674" y="322274"/>
          <a:ext cx="919609" cy="3730673"/>
        </a:xfrm>
        <a:prstGeom xmlns:a="http://schemas.openxmlformats.org/drawingml/2006/main" prst="roundRect">
          <a:avLst/>
        </a:prstGeom>
        <a:solidFill xmlns:a="http://schemas.openxmlformats.org/drawingml/2006/main">
          <a:srgbClr val="FFC000">
            <a:alpha val="13000"/>
          </a:srgbClr>
        </a:solidFill>
        <a:ln xmlns:a="http://schemas.openxmlformats.org/drawingml/2006/main" w="12700">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nchor="b"/>
        <a:lstStyle xmlns:a="http://schemas.openxmlformats.org/drawingml/2006/main"/>
        <a:p xmlns:a="http://schemas.openxmlformats.org/drawingml/2006/main">
          <a:pPr algn="r"/>
          <a:r>
            <a:rPr lang="lv-LV" b="1">
              <a:solidFill>
                <a:sysClr val="windowText" lastClr="000000"/>
              </a:solidFill>
            </a:rPr>
            <a:t>44,7</a:t>
          </a:r>
          <a:r>
            <a:rPr lang="lv-LV" b="1" baseline="0">
              <a:solidFill>
                <a:sysClr val="windowText" lastClr="000000"/>
              </a:solidFill>
            </a:rPr>
            <a:t> </a:t>
          </a:r>
          <a:r>
            <a:rPr lang="lv-LV" b="1">
              <a:solidFill>
                <a:sysClr val="windowText" lastClr="000000"/>
              </a:solidFill>
            </a:rPr>
            <a:t> tūkst.</a:t>
          </a:r>
          <a:r>
            <a:rPr lang="lv-LV" b="1" baseline="0">
              <a:solidFill>
                <a:sysClr val="windowText" lastClr="000000"/>
              </a:solidFill>
            </a:rPr>
            <a:t> saimn.</a:t>
          </a:r>
          <a:endParaRPr lang="lv-LV" b="1">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0D9B5722-2A67-45D6-B821-2B744A0FB2F5}" type="datetimeFigureOut">
              <a:rPr lang="lv-LV" smtClean="0"/>
              <a:t>2019.07.09.</a:t>
            </a:fld>
            <a:endParaRPr lang="lv-LV"/>
          </a:p>
        </p:txBody>
      </p:sp>
      <p:sp>
        <p:nvSpPr>
          <p:cNvPr id="4" name="Kājenes vietturis 3"/>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08731D70-A60E-4832-9EFB-6073D2574880}" type="slidenum">
              <a:rPr lang="lv-LV" smtClean="0"/>
              <a:t>‹#›</a:t>
            </a:fld>
            <a:endParaRPr lang="lv-LV"/>
          </a:p>
        </p:txBody>
      </p:sp>
    </p:spTree>
    <p:extLst>
      <p:ext uri="{BB962C8B-B14F-4D97-AF65-F5344CB8AC3E}">
        <p14:creationId xmlns:p14="http://schemas.microsoft.com/office/powerpoint/2010/main" val="1878427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2220" cy="498216"/>
          </a:xfrm>
          <a:prstGeom prst="rect">
            <a:avLst/>
          </a:prstGeom>
        </p:spPr>
        <p:txBody>
          <a:bodyPr vert="horz" lIns="91943" tIns="45971" rIns="91943" bIns="45971" rtlCol="0"/>
          <a:lstStyle>
            <a:lvl1pPr algn="l">
              <a:defRPr sz="1200"/>
            </a:lvl1pPr>
          </a:lstStyle>
          <a:p>
            <a:endParaRPr lang="lv-LV"/>
          </a:p>
        </p:txBody>
      </p:sp>
      <p:sp>
        <p:nvSpPr>
          <p:cNvPr id="3" name="Datuma vietturis 2"/>
          <p:cNvSpPr>
            <a:spLocks noGrp="1"/>
          </p:cNvSpPr>
          <p:nvPr>
            <p:ph type="dt" idx="1"/>
          </p:nvPr>
        </p:nvSpPr>
        <p:spPr>
          <a:xfrm>
            <a:off x="3845947" y="0"/>
            <a:ext cx="2942220" cy="498216"/>
          </a:xfrm>
          <a:prstGeom prst="rect">
            <a:avLst/>
          </a:prstGeom>
        </p:spPr>
        <p:txBody>
          <a:bodyPr vert="horz" lIns="91943" tIns="45971" rIns="91943" bIns="45971" rtlCol="0"/>
          <a:lstStyle>
            <a:lvl1pPr algn="r">
              <a:defRPr sz="1200"/>
            </a:lvl1pPr>
          </a:lstStyle>
          <a:p>
            <a:fld id="{FAABE0E8-B35A-487D-B645-909FC6AFDE6C}" type="datetimeFigureOut">
              <a:rPr lang="lv-LV" smtClean="0"/>
              <a:t>2019.07.09.</a:t>
            </a:fld>
            <a:endParaRPr lang="lv-LV"/>
          </a:p>
        </p:txBody>
      </p:sp>
      <p:sp>
        <p:nvSpPr>
          <p:cNvPr id="4" name="Slaida attēla vietturis 3"/>
          <p:cNvSpPr>
            <a:spLocks noGrp="1" noRot="1" noChangeAspect="1"/>
          </p:cNvSpPr>
          <p:nvPr>
            <p:ph type="sldImg" idx="2"/>
          </p:nvPr>
        </p:nvSpPr>
        <p:spPr>
          <a:xfrm>
            <a:off x="1160463" y="1241425"/>
            <a:ext cx="4468812" cy="3351213"/>
          </a:xfrm>
          <a:prstGeom prst="rect">
            <a:avLst/>
          </a:prstGeom>
          <a:noFill/>
          <a:ln w="12700">
            <a:solidFill>
              <a:prstClr val="black"/>
            </a:solidFill>
          </a:ln>
        </p:spPr>
        <p:txBody>
          <a:bodyPr vert="horz" lIns="91943" tIns="45971" rIns="91943" bIns="45971" rtlCol="0" anchor="ctr"/>
          <a:lstStyle/>
          <a:p>
            <a:endParaRPr lang="lv-LV"/>
          </a:p>
        </p:txBody>
      </p:sp>
      <p:sp>
        <p:nvSpPr>
          <p:cNvPr id="5" name="Piezīmju vietturis 4"/>
          <p:cNvSpPr>
            <a:spLocks noGrp="1"/>
          </p:cNvSpPr>
          <p:nvPr>
            <p:ph type="body" sz="quarter" idx="3"/>
          </p:nvPr>
        </p:nvSpPr>
        <p:spPr>
          <a:xfrm>
            <a:off x="678974" y="4778723"/>
            <a:ext cx="5431790" cy="3909864"/>
          </a:xfrm>
          <a:prstGeom prst="rect">
            <a:avLst/>
          </a:prstGeom>
        </p:spPr>
        <p:txBody>
          <a:bodyPr vert="horz" lIns="91943" tIns="45971" rIns="91943" bIns="45971"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9431600"/>
            <a:ext cx="2942220" cy="498215"/>
          </a:xfrm>
          <a:prstGeom prst="rect">
            <a:avLst/>
          </a:prstGeom>
        </p:spPr>
        <p:txBody>
          <a:bodyPr vert="horz" lIns="91943" tIns="45971" rIns="91943" bIns="45971" rtlCol="0" anchor="b"/>
          <a:lstStyle>
            <a:lvl1pPr algn="l">
              <a:defRPr sz="1200"/>
            </a:lvl1pPr>
          </a:lstStyle>
          <a:p>
            <a:endParaRPr lang="lv-LV"/>
          </a:p>
        </p:txBody>
      </p:sp>
      <p:sp>
        <p:nvSpPr>
          <p:cNvPr id="7" name="Slaida numura vietturis 6"/>
          <p:cNvSpPr>
            <a:spLocks noGrp="1"/>
          </p:cNvSpPr>
          <p:nvPr>
            <p:ph type="sldNum" sz="quarter" idx="5"/>
          </p:nvPr>
        </p:nvSpPr>
        <p:spPr>
          <a:xfrm>
            <a:off x="3845947" y="9431600"/>
            <a:ext cx="2942220" cy="498215"/>
          </a:xfrm>
          <a:prstGeom prst="rect">
            <a:avLst/>
          </a:prstGeom>
        </p:spPr>
        <p:txBody>
          <a:bodyPr vert="horz" lIns="91943" tIns="45971" rIns="91943" bIns="45971" rtlCol="0" anchor="b"/>
          <a:lstStyle>
            <a:lvl1pPr algn="r">
              <a:defRPr sz="1200"/>
            </a:lvl1pPr>
          </a:lstStyle>
          <a:p>
            <a:fld id="{7892FA09-B899-4829-9629-68AB401B87ED}" type="slidenum">
              <a:rPr lang="lv-LV" smtClean="0"/>
              <a:t>‹#›</a:t>
            </a:fld>
            <a:endParaRPr lang="lv-LV"/>
          </a:p>
        </p:txBody>
      </p:sp>
    </p:spTree>
    <p:extLst>
      <p:ext uri="{BB962C8B-B14F-4D97-AF65-F5344CB8AC3E}">
        <p14:creationId xmlns:p14="http://schemas.microsoft.com/office/powerpoint/2010/main" val="68857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5CEDFBB8-0CB6-40E5-BA01-CB0CBEEB78CB}" type="slidenum">
              <a:rPr lang="lv-LV" altLang="en-US" smtClean="0"/>
              <a:pPr/>
              <a:t>3</a:t>
            </a:fld>
            <a:endParaRPr lang="lv-LV" altLang="en-US"/>
          </a:p>
        </p:txBody>
      </p:sp>
    </p:spTree>
    <p:extLst>
      <p:ext uri="{BB962C8B-B14F-4D97-AF65-F5344CB8AC3E}">
        <p14:creationId xmlns:p14="http://schemas.microsoft.com/office/powerpoint/2010/main" val="282812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5CEDFBB8-0CB6-40E5-BA01-CB0CBEEB78CB}" type="slidenum">
              <a:rPr lang="lv-LV" altLang="en-US" smtClean="0"/>
              <a:pPr/>
              <a:t>5</a:t>
            </a:fld>
            <a:endParaRPr lang="lv-LV" altLang="en-US"/>
          </a:p>
        </p:txBody>
      </p:sp>
    </p:spTree>
    <p:extLst>
      <p:ext uri="{BB962C8B-B14F-4D97-AF65-F5344CB8AC3E}">
        <p14:creationId xmlns:p14="http://schemas.microsoft.com/office/powerpoint/2010/main" val="61152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smtClean="0"/>
              <a:t>CSP dati</a:t>
            </a:r>
            <a:endParaRPr lang="en-US" altLang="lv-LV"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036" indent="-287322">
              <a:spcBef>
                <a:spcPct val="30000"/>
              </a:spcBef>
              <a:defRPr sz="1200">
                <a:solidFill>
                  <a:schemeClr val="tx1"/>
                </a:solidFill>
                <a:latin typeface="Calibri" panose="020F0502020204030204" pitchFamily="34" charset="0"/>
              </a:defRPr>
            </a:lvl2pPr>
            <a:lvl3pPr marL="1149287" indent="-229857">
              <a:spcBef>
                <a:spcPct val="30000"/>
              </a:spcBef>
              <a:defRPr sz="1200">
                <a:solidFill>
                  <a:schemeClr val="tx1"/>
                </a:solidFill>
                <a:latin typeface="Calibri" panose="020F0502020204030204" pitchFamily="34" charset="0"/>
              </a:defRPr>
            </a:lvl3pPr>
            <a:lvl4pPr marL="1609001" indent="-229857">
              <a:spcBef>
                <a:spcPct val="30000"/>
              </a:spcBef>
              <a:defRPr sz="1200">
                <a:solidFill>
                  <a:schemeClr val="tx1"/>
                </a:solidFill>
                <a:latin typeface="Calibri" panose="020F0502020204030204" pitchFamily="34" charset="0"/>
              </a:defRPr>
            </a:lvl4pPr>
            <a:lvl5pPr marL="2068716" indent="-229857">
              <a:spcBef>
                <a:spcPct val="30000"/>
              </a:spcBef>
              <a:defRPr sz="1200">
                <a:solidFill>
                  <a:schemeClr val="tx1"/>
                </a:solidFill>
                <a:latin typeface="Calibri" panose="020F0502020204030204" pitchFamily="34" charset="0"/>
              </a:defRPr>
            </a:lvl5pPr>
            <a:lvl6pPr marL="2528430" indent="-229857" eaLnBrk="0" fontAlgn="base" hangingPunct="0">
              <a:spcBef>
                <a:spcPct val="30000"/>
              </a:spcBef>
              <a:spcAft>
                <a:spcPct val="0"/>
              </a:spcAft>
              <a:defRPr sz="1200">
                <a:solidFill>
                  <a:schemeClr val="tx1"/>
                </a:solidFill>
                <a:latin typeface="Calibri" panose="020F0502020204030204" pitchFamily="34" charset="0"/>
              </a:defRPr>
            </a:lvl6pPr>
            <a:lvl7pPr marL="2988145" indent="-229857" eaLnBrk="0" fontAlgn="base" hangingPunct="0">
              <a:spcBef>
                <a:spcPct val="30000"/>
              </a:spcBef>
              <a:spcAft>
                <a:spcPct val="0"/>
              </a:spcAft>
              <a:defRPr sz="1200">
                <a:solidFill>
                  <a:schemeClr val="tx1"/>
                </a:solidFill>
                <a:latin typeface="Calibri" panose="020F0502020204030204" pitchFamily="34" charset="0"/>
              </a:defRPr>
            </a:lvl7pPr>
            <a:lvl8pPr marL="3447860" indent="-229857" eaLnBrk="0" fontAlgn="base" hangingPunct="0">
              <a:spcBef>
                <a:spcPct val="30000"/>
              </a:spcBef>
              <a:spcAft>
                <a:spcPct val="0"/>
              </a:spcAft>
              <a:defRPr sz="1200">
                <a:solidFill>
                  <a:schemeClr val="tx1"/>
                </a:solidFill>
                <a:latin typeface="Calibri" panose="020F0502020204030204" pitchFamily="34" charset="0"/>
              </a:defRPr>
            </a:lvl8pPr>
            <a:lvl9pPr marL="3907574" indent="-2298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34172A-940F-4A64-9CE4-D77E722638AC}" type="slidenum">
              <a:rPr lang="en-US" altLang="lv-LV">
                <a:latin typeface="Arial" panose="020B0604020202020204" pitchFamily="34" charset="0"/>
              </a:rPr>
              <a:pPr>
                <a:spcBef>
                  <a:spcPct val="0"/>
                </a:spcBef>
              </a:pPr>
              <a:t>8</a:t>
            </a:fld>
            <a:endParaRPr lang="en-US" altLang="lv-LV">
              <a:latin typeface="Arial" panose="020B0604020202020204" pitchFamily="34" charset="0"/>
            </a:endParaRPr>
          </a:p>
        </p:txBody>
      </p:sp>
    </p:spTree>
    <p:extLst>
      <p:ext uri="{BB962C8B-B14F-4D97-AF65-F5344CB8AC3E}">
        <p14:creationId xmlns:p14="http://schemas.microsoft.com/office/powerpoint/2010/main" val="387423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ida attēla vietturis 1"/>
          <p:cNvSpPr>
            <a:spLocks noGrp="1" noRot="1" noChangeAspect="1" noTextEdit="1"/>
          </p:cNvSpPr>
          <p:nvPr>
            <p:ph type="sldImg"/>
          </p:nvPr>
        </p:nvSpPr>
        <p:spPr>
          <a:ln/>
        </p:spPr>
      </p:sp>
      <p:sp>
        <p:nvSpPr>
          <p:cNvPr id="27651"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smtClean="0"/>
          </a:p>
        </p:txBody>
      </p:sp>
      <p:sp>
        <p:nvSpPr>
          <p:cNvPr id="4" name="Datuma vietturis 3"/>
          <p:cNvSpPr>
            <a:spLocks noGrp="1"/>
          </p:cNvSpPr>
          <p:nvPr>
            <p:ph type="dt" sz="quarter" idx="1"/>
          </p:nvPr>
        </p:nvSpPr>
        <p:spPr/>
        <p:txBody>
          <a:bodyPr/>
          <a:lstStyle/>
          <a:p>
            <a:pPr>
              <a:defRPr/>
            </a:pPr>
            <a:fld id="{566E90EC-18BE-426D-A0F9-798040182D90}" type="datetime1">
              <a:rPr lang="fi-FI" smtClean="0"/>
              <a:pPr>
                <a:defRPr/>
              </a:pPr>
              <a:t>9.7.2019</a:t>
            </a:fld>
            <a:endParaRPr lang="fi-FI"/>
          </a:p>
        </p:txBody>
      </p:sp>
      <p:sp>
        <p:nvSpPr>
          <p:cNvPr id="5" name="Slaida numura vietturis 4"/>
          <p:cNvSpPr>
            <a:spLocks noGrp="1"/>
          </p:cNvSpPr>
          <p:nvPr>
            <p:ph type="sldNum" sz="quarter" idx="5"/>
          </p:nvPr>
        </p:nvSpPr>
        <p:spPr/>
        <p:txBody>
          <a:bodyPr/>
          <a:lstStyle>
            <a:lvl1pPr defTabSz="952951" eaLnBrk="0" hangingPunct="0">
              <a:defRPr sz="2200">
                <a:solidFill>
                  <a:srgbClr val="333333"/>
                </a:solidFill>
                <a:latin typeface="Arial" panose="020B0604020202020204" pitchFamily="34" charset="0"/>
              </a:defRPr>
            </a:lvl1pPr>
            <a:lvl2pPr marL="747036" indent="-287322" defTabSz="952951" eaLnBrk="0" hangingPunct="0">
              <a:defRPr sz="2200">
                <a:solidFill>
                  <a:srgbClr val="333333"/>
                </a:solidFill>
                <a:latin typeface="Arial" panose="020B0604020202020204" pitchFamily="34" charset="0"/>
              </a:defRPr>
            </a:lvl2pPr>
            <a:lvl3pPr marL="1149287" indent="-229857" defTabSz="952951" eaLnBrk="0" hangingPunct="0">
              <a:defRPr sz="2200">
                <a:solidFill>
                  <a:srgbClr val="333333"/>
                </a:solidFill>
                <a:latin typeface="Arial" panose="020B0604020202020204" pitchFamily="34" charset="0"/>
              </a:defRPr>
            </a:lvl3pPr>
            <a:lvl4pPr marL="1609001" indent="-229857" defTabSz="952951" eaLnBrk="0" hangingPunct="0">
              <a:defRPr sz="2200">
                <a:solidFill>
                  <a:srgbClr val="333333"/>
                </a:solidFill>
                <a:latin typeface="Arial" panose="020B0604020202020204" pitchFamily="34" charset="0"/>
              </a:defRPr>
            </a:lvl4pPr>
            <a:lvl5pPr marL="2068716" indent="-229857" defTabSz="952951" eaLnBrk="0" hangingPunct="0">
              <a:defRPr sz="2200">
                <a:solidFill>
                  <a:srgbClr val="333333"/>
                </a:solidFill>
                <a:latin typeface="Arial" panose="020B0604020202020204" pitchFamily="34" charset="0"/>
              </a:defRPr>
            </a:lvl5pPr>
            <a:lvl6pPr marL="2528430" indent="-229857" algn="ctr" defTabSz="952951"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6pPr>
            <a:lvl7pPr marL="2988145" indent="-229857" algn="ctr" defTabSz="952951"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7pPr>
            <a:lvl8pPr marL="3447860" indent="-229857" algn="ctr" defTabSz="952951"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8pPr>
            <a:lvl9pPr marL="3907574" indent="-229857" algn="ctr" defTabSz="952951"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9pPr>
          </a:lstStyle>
          <a:p>
            <a:pPr eaLnBrk="1" hangingPunct="1"/>
            <a:fld id="{3732243E-9101-45EB-ABAB-8D4CFB87C8BC}" type="slidenum">
              <a:rPr lang="fi-FI" altLang="lv-LV" sz="1200">
                <a:solidFill>
                  <a:schemeClr val="bg1"/>
                </a:solidFill>
              </a:rPr>
              <a:pPr eaLnBrk="1" hangingPunct="1"/>
              <a:t>9</a:t>
            </a:fld>
            <a:endParaRPr lang="fi-FI" altLang="lv-LV" sz="1200">
              <a:solidFill>
                <a:schemeClr val="bg1"/>
              </a:solidFill>
            </a:endParaRPr>
          </a:p>
        </p:txBody>
      </p:sp>
    </p:spTree>
    <p:extLst>
      <p:ext uri="{BB962C8B-B14F-4D97-AF65-F5344CB8AC3E}">
        <p14:creationId xmlns:p14="http://schemas.microsoft.com/office/powerpoint/2010/main" val="10891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lv-LV" altLang="lv-LV" smtClean="0"/>
              <a:t>Lauku saimniecību ekonomiskie dati rāda, ka laikā no 2006.līdz 2014.gadam ir būtiski palielinājies darba ražīgums tikai ekonomiski lielāko saimniecību grupās (ar standarta izlaidi virs 100 000 EUR), taču šādu saimniecību kopskaits ir tikai 1,4% no aktīvo saimiecību skaita, un tajās nodarbināti 12% no l/s nodarbnāto kopskaita. Savukārt vislielākais ražīguma samazinājums ir vidējās saimniecībās ar SI no 25 līdz 50 tūkst. EUR. Tas liecina par neproporcionālu sektora attīstību, ir strauji palielinājusies diferenciācija starp pārtikušajiem un pārējiem. Līdz ar to trūkst resursu darbības turpināšanai ne tikai mazajās, bet arī vidējās saimniecībās. </a:t>
            </a:r>
          </a:p>
          <a:p>
            <a:pPr marL="0" lvl="1"/>
            <a:endParaRPr lang="en-US" altLang="lv-LV"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036" indent="-287322">
              <a:spcBef>
                <a:spcPct val="30000"/>
              </a:spcBef>
              <a:defRPr sz="1200">
                <a:solidFill>
                  <a:schemeClr val="tx1"/>
                </a:solidFill>
                <a:latin typeface="Calibri" panose="020F0502020204030204" pitchFamily="34" charset="0"/>
              </a:defRPr>
            </a:lvl2pPr>
            <a:lvl3pPr marL="1149287" indent="-229857">
              <a:spcBef>
                <a:spcPct val="30000"/>
              </a:spcBef>
              <a:defRPr sz="1200">
                <a:solidFill>
                  <a:schemeClr val="tx1"/>
                </a:solidFill>
                <a:latin typeface="Calibri" panose="020F0502020204030204" pitchFamily="34" charset="0"/>
              </a:defRPr>
            </a:lvl3pPr>
            <a:lvl4pPr marL="1609001" indent="-229857">
              <a:spcBef>
                <a:spcPct val="30000"/>
              </a:spcBef>
              <a:defRPr sz="1200">
                <a:solidFill>
                  <a:schemeClr val="tx1"/>
                </a:solidFill>
                <a:latin typeface="Calibri" panose="020F0502020204030204" pitchFamily="34" charset="0"/>
              </a:defRPr>
            </a:lvl4pPr>
            <a:lvl5pPr marL="2068716" indent="-229857">
              <a:spcBef>
                <a:spcPct val="30000"/>
              </a:spcBef>
              <a:defRPr sz="1200">
                <a:solidFill>
                  <a:schemeClr val="tx1"/>
                </a:solidFill>
                <a:latin typeface="Calibri" panose="020F0502020204030204" pitchFamily="34" charset="0"/>
              </a:defRPr>
            </a:lvl5pPr>
            <a:lvl6pPr marL="2528430" indent="-229857" eaLnBrk="0" fontAlgn="base" hangingPunct="0">
              <a:spcBef>
                <a:spcPct val="30000"/>
              </a:spcBef>
              <a:spcAft>
                <a:spcPct val="0"/>
              </a:spcAft>
              <a:defRPr sz="1200">
                <a:solidFill>
                  <a:schemeClr val="tx1"/>
                </a:solidFill>
                <a:latin typeface="Calibri" panose="020F0502020204030204" pitchFamily="34" charset="0"/>
              </a:defRPr>
            </a:lvl6pPr>
            <a:lvl7pPr marL="2988145" indent="-229857" eaLnBrk="0" fontAlgn="base" hangingPunct="0">
              <a:spcBef>
                <a:spcPct val="30000"/>
              </a:spcBef>
              <a:spcAft>
                <a:spcPct val="0"/>
              </a:spcAft>
              <a:defRPr sz="1200">
                <a:solidFill>
                  <a:schemeClr val="tx1"/>
                </a:solidFill>
                <a:latin typeface="Calibri" panose="020F0502020204030204" pitchFamily="34" charset="0"/>
              </a:defRPr>
            </a:lvl7pPr>
            <a:lvl8pPr marL="3447860" indent="-229857" eaLnBrk="0" fontAlgn="base" hangingPunct="0">
              <a:spcBef>
                <a:spcPct val="30000"/>
              </a:spcBef>
              <a:spcAft>
                <a:spcPct val="0"/>
              </a:spcAft>
              <a:defRPr sz="1200">
                <a:solidFill>
                  <a:schemeClr val="tx1"/>
                </a:solidFill>
                <a:latin typeface="Calibri" panose="020F0502020204030204" pitchFamily="34" charset="0"/>
              </a:defRPr>
            </a:lvl8pPr>
            <a:lvl9pPr marL="3907574" indent="-2298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6E1F2-F61C-4B7B-AE19-6D40B4058DA2}" type="slidenum">
              <a:rPr lang="en-US" altLang="lv-LV">
                <a:latin typeface="Arial" panose="020B0604020202020204" pitchFamily="34" charset="0"/>
              </a:rPr>
              <a:pPr>
                <a:spcBef>
                  <a:spcPct val="0"/>
                </a:spcBef>
              </a:pPr>
              <a:t>10</a:t>
            </a:fld>
            <a:endParaRPr lang="en-US" altLang="lv-LV">
              <a:latin typeface="Arial" panose="020B0604020202020204" pitchFamily="34" charset="0"/>
            </a:endParaRPr>
          </a:p>
        </p:txBody>
      </p:sp>
    </p:spTree>
    <p:extLst>
      <p:ext uri="{BB962C8B-B14F-4D97-AF65-F5344CB8AC3E}">
        <p14:creationId xmlns:p14="http://schemas.microsoft.com/office/powerpoint/2010/main" val="105613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smtClean="0"/>
          </a:p>
        </p:txBody>
      </p:sp>
      <p:sp>
        <p:nvSpPr>
          <p:cNvPr id="11268" name="Slaida numura vietturi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7036" indent="-287322">
              <a:defRPr>
                <a:solidFill>
                  <a:schemeClr val="tx1"/>
                </a:solidFill>
                <a:latin typeface="Calibri" panose="020F0502020204030204" pitchFamily="34" charset="0"/>
              </a:defRPr>
            </a:lvl2pPr>
            <a:lvl3pPr marL="1149287" indent="-229857">
              <a:defRPr>
                <a:solidFill>
                  <a:schemeClr val="tx1"/>
                </a:solidFill>
                <a:latin typeface="Calibri" panose="020F0502020204030204" pitchFamily="34" charset="0"/>
              </a:defRPr>
            </a:lvl3pPr>
            <a:lvl4pPr marL="1609001" indent="-229857">
              <a:defRPr>
                <a:solidFill>
                  <a:schemeClr val="tx1"/>
                </a:solidFill>
                <a:latin typeface="Calibri" panose="020F0502020204030204" pitchFamily="34" charset="0"/>
              </a:defRPr>
            </a:lvl4pPr>
            <a:lvl5pPr marL="2068716" indent="-229857">
              <a:defRPr>
                <a:solidFill>
                  <a:schemeClr val="tx1"/>
                </a:solidFill>
                <a:latin typeface="Calibri" panose="020F0502020204030204" pitchFamily="34" charset="0"/>
              </a:defRPr>
            </a:lvl5pPr>
            <a:lvl6pPr marL="2528430" indent="-229857" eaLnBrk="0" fontAlgn="base" hangingPunct="0">
              <a:spcBef>
                <a:spcPct val="0"/>
              </a:spcBef>
              <a:spcAft>
                <a:spcPct val="0"/>
              </a:spcAft>
              <a:defRPr>
                <a:solidFill>
                  <a:schemeClr val="tx1"/>
                </a:solidFill>
                <a:latin typeface="Calibri" panose="020F0502020204030204" pitchFamily="34" charset="0"/>
              </a:defRPr>
            </a:lvl6pPr>
            <a:lvl7pPr marL="2988145" indent="-229857" eaLnBrk="0" fontAlgn="base" hangingPunct="0">
              <a:spcBef>
                <a:spcPct val="0"/>
              </a:spcBef>
              <a:spcAft>
                <a:spcPct val="0"/>
              </a:spcAft>
              <a:defRPr>
                <a:solidFill>
                  <a:schemeClr val="tx1"/>
                </a:solidFill>
                <a:latin typeface="Calibri" panose="020F0502020204030204" pitchFamily="34" charset="0"/>
              </a:defRPr>
            </a:lvl7pPr>
            <a:lvl8pPr marL="3447860" indent="-229857" eaLnBrk="0" fontAlgn="base" hangingPunct="0">
              <a:spcBef>
                <a:spcPct val="0"/>
              </a:spcBef>
              <a:spcAft>
                <a:spcPct val="0"/>
              </a:spcAft>
              <a:defRPr>
                <a:solidFill>
                  <a:schemeClr val="tx1"/>
                </a:solidFill>
                <a:latin typeface="Calibri" panose="020F0502020204030204" pitchFamily="34" charset="0"/>
              </a:defRPr>
            </a:lvl8pPr>
            <a:lvl9pPr marL="3907574" indent="-22985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20E621-45C3-41DE-BED5-208D37DC073B}" type="slidenum">
              <a:rPr lang="lv-LV" altLang="lv-LV" smtClean="0"/>
              <a:pPr fontAlgn="base">
                <a:spcBef>
                  <a:spcPct val="0"/>
                </a:spcBef>
                <a:spcAft>
                  <a:spcPct val="0"/>
                </a:spcAft>
              </a:pPr>
              <a:t>11</a:t>
            </a:fld>
            <a:endParaRPr lang="lv-LV" altLang="lv-LV" smtClean="0"/>
          </a:p>
        </p:txBody>
      </p:sp>
    </p:spTree>
    <p:extLst>
      <p:ext uri="{BB962C8B-B14F-4D97-AF65-F5344CB8AC3E}">
        <p14:creationId xmlns:p14="http://schemas.microsoft.com/office/powerpoint/2010/main" val="63879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ida attēla vietturis 1"/>
          <p:cNvSpPr>
            <a:spLocks noGrp="1" noRot="1" noChangeAspect="1" noTextEdit="1"/>
          </p:cNvSpPr>
          <p:nvPr>
            <p:ph type="sldImg"/>
          </p:nvPr>
        </p:nvSpPr>
        <p:spPr>
          <a:ln/>
        </p:spPr>
      </p:sp>
      <p:sp>
        <p:nvSpPr>
          <p:cNvPr id="28675"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smtClean="0">
              <a:latin typeface="Arial" panose="020B0604020202020204" pitchFamily="34" charset="0"/>
            </a:endParaRPr>
          </a:p>
        </p:txBody>
      </p:sp>
      <p:sp>
        <p:nvSpPr>
          <p:cNvPr id="28676"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7036" indent="-287322" eaLnBrk="0" hangingPunct="0">
              <a:defRPr>
                <a:solidFill>
                  <a:schemeClr val="tx1"/>
                </a:solidFill>
                <a:latin typeface="Arial" panose="020B0604020202020204" pitchFamily="34" charset="0"/>
              </a:defRPr>
            </a:lvl2pPr>
            <a:lvl3pPr marL="1149287" indent="-229857" eaLnBrk="0" hangingPunct="0">
              <a:defRPr>
                <a:solidFill>
                  <a:schemeClr val="tx1"/>
                </a:solidFill>
                <a:latin typeface="Arial" panose="020B0604020202020204" pitchFamily="34" charset="0"/>
              </a:defRPr>
            </a:lvl3pPr>
            <a:lvl4pPr marL="1609001" indent="-229857" eaLnBrk="0" hangingPunct="0">
              <a:defRPr>
                <a:solidFill>
                  <a:schemeClr val="tx1"/>
                </a:solidFill>
                <a:latin typeface="Arial" panose="020B0604020202020204" pitchFamily="34" charset="0"/>
              </a:defRPr>
            </a:lvl4pPr>
            <a:lvl5pPr marL="2068716" indent="-229857" eaLnBrk="0" hangingPunct="0">
              <a:defRPr>
                <a:solidFill>
                  <a:schemeClr val="tx1"/>
                </a:solidFill>
                <a:latin typeface="Arial" panose="020B0604020202020204" pitchFamily="34" charset="0"/>
              </a:defRPr>
            </a:lvl5pPr>
            <a:lvl6pPr marL="2528430" indent="-229857" eaLnBrk="0" fontAlgn="base" hangingPunct="0">
              <a:spcBef>
                <a:spcPct val="0"/>
              </a:spcBef>
              <a:spcAft>
                <a:spcPct val="0"/>
              </a:spcAft>
              <a:defRPr>
                <a:solidFill>
                  <a:schemeClr val="tx1"/>
                </a:solidFill>
                <a:latin typeface="Arial" panose="020B0604020202020204" pitchFamily="34" charset="0"/>
              </a:defRPr>
            </a:lvl6pPr>
            <a:lvl7pPr marL="2988145" indent="-229857" eaLnBrk="0" fontAlgn="base" hangingPunct="0">
              <a:spcBef>
                <a:spcPct val="0"/>
              </a:spcBef>
              <a:spcAft>
                <a:spcPct val="0"/>
              </a:spcAft>
              <a:defRPr>
                <a:solidFill>
                  <a:schemeClr val="tx1"/>
                </a:solidFill>
                <a:latin typeface="Arial" panose="020B0604020202020204" pitchFamily="34" charset="0"/>
              </a:defRPr>
            </a:lvl7pPr>
            <a:lvl8pPr marL="3447860" indent="-229857" eaLnBrk="0" fontAlgn="base" hangingPunct="0">
              <a:spcBef>
                <a:spcPct val="0"/>
              </a:spcBef>
              <a:spcAft>
                <a:spcPct val="0"/>
              </a:spcAft>
              <a:defRPr>
                <a:solidFill>
                  <a:schemeClr val="tx1"/>
                </a:solidFill>
                <a:latin typeface="Arial" panose="020B0604020202020204" pitchFamily="34" charset="0"/>
              </a:defRPr>
            </a:lvl8pPr>
            <a:lvl9pPr marL="3907574" indent="-22985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93455D-3ABB-48B8-BE40-25655791F97A}" type="slidenum">
              <a:rPr lang="lv-LV" altLang="lv-LV"/>
              <a:pPr eaLnBrk="1" hangingPunct="1"/>
              <a:t>14</a:t>
            </a:fld>
            <a:endParaRPr lang="lv-LV" altLang="lv-LV"/>
          </a:p>
        </p:txBody>
      </p:sp>
    </p:spTree>
    <p:extLst>
      <p:ext uri="{BB962C8B-B14F-4D97-AF65-F5344CB8AC3E}">
        <p14:creationId xmlns:p14="http://schemas.microsoft.com/office/powerpoint/2010/main" val="1741370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24999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70A474DC-425A-4AB5-93D3-1F054CE9F1D7}" type="datetimeFigureOut">
              <a:rPr lang="lv-LV"/>
              <a:pPr>
                <a:defRPr/>
              </a:pPr>
              <a:t>2019.07.09.</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BE6D2A42-97A4-44F5-A31F-EB8D6215B637}" type="slidenum">
              <a:rPr lang="lv-LV"/>
              <a:pPr>
                <a:defRPr/>
              </a:pPr>
              <a:t>‹#›</a:t>
            </a:fld>
            <a:endParaRPr lang="lv-LV"/>
          </a:p>
        </p:txBody>
      </p:sp>
    </p:spTree>
    <p:extLst>
      <p:ext uri="{BB962C8B-B14F-4D97-AF65-F5344CB8AC3E}">
        <p14:creationId xmlns:p14="http://schemas.microsoft.com/office/powerpoint/2010/main" val="29349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AF1FE610-E6A8-4661-935E-1C6CF4B4F60E}" type="slidenum">
              <a:rPr lang="lv-LV" altLang="lv-LV"/>
              <a:pPr>
                <a:defRPr/>
              </a:pPr>
              <a:t>‹#›</a:t>
            </a:fld>
            <a:endParaRPr lang="lv-LV" altLang="lv-LV"/>
          </a:p>
        </p:txBody>
      </p:sp>
    </p:spTree>
    <p:extLst>
      <p:ext uri="{BB962C8B-B14F-4D97-AF65-F5344CB8AC3E}">
        <p14:creationId xmlns:p14="http://schemas.microsoft.com/office/powerpoint/2010/main" val="1551335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E89DA1B1-E9CD-442A-A131-1A2783A7C272}" type="slidenum">
              <a:rPr lang="lv-LV" altLang="lv-LV"/>
              <a:pPr>
                <a:defRPr/>
              </a:pPr>
              <a:t>‹#›</a:t>
            </a:fld>
            <a:endParaRPr lang="lv-LV" altLang="lv-LV"/>
          </a:p>
        </p:txBody>
      </p:sp>
    </p:spTree>
    <p:extLst>
      <p:ext uri="{BB962C8B-B14F-4D97-AF65-F5344CB8AC3E}">
        <p14:creationId xmlns:p14="http://schemas.microsoft.com/office/powerpoint/2010/main" val="1985798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7FE4F974-1BCE-432D-92A2-1687385C1D14}" type="slidenum">
              <a:rPr lang="lv-LV" altLang="lv-LV"/>
              <a:pPr>
                <a:defRPr/>
              </a:pPr>
              <a:t>‹#›</a:t>
            </a:fld>
            <a:endParaRPr lang="lv-LV" altLang="lv-LV"/>
          </a:p>
        </p:txBody>
      </p:sp>
    </p:spTree>
    <p:extLst>
      <p:ext uri="{BB962C8B-B14F-4D97-AF65-F5344CB8AC3E}">
        <p14:creationId xmlns:p14="http://schemas.microsoft.com/office/powerpoint/2010/main" val="3831212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6" name="Kājenes vietturis 5"/>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7" name="Slaida numura vietturis 6"/>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F5F0EFF2-2561-4A1F-94DB-1EFB2631FD25}" type="slidenum">
              <a:rPr lang="lv-LV" altLang="lv-LV"/>
              <a:pPr>
                <a:defRPr/>
              </a:pPr>
              <a:t>‹#›</a:t>
            </a:fld>
            <a:endParaRPr lang="lv-LV" altLang="lv-LV"/>
          </a:p>
        </p:txBody>
      </p:sp>
    </p:spTree>
    <p:extLst>
      <p:ext uri="{BB962C8B-B14F-4D97-AF65-F5344CB8AC3E}">
        <p14:creationId xmlns:p14="http://schemas.microsoft.com/office/powerpoint/2010/main" val="308594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8" name="Kājenes vietturis 7"/>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9" name="Slaida numura vietturis 8"/>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E37A4D30-EFA8-4FA7-B27E-B6D3C61855FF}" type="slidenum">
              <a:rPr lang="lv-LV" altLang="lv-LV"/>
              <a:pPr>
                <a:defRPr/>
              </a:pPr>
              <a:t>‹#›</a:t>
            </a:fld>
            <a:endParaRPr lang="lv-LV" altLang="lv-LV"/>
          </a:p>
        </p:txBody>
      </p:sp>
    </p:spTree>
    <p:extLst>
      <p:ext uri="{BB962C8B-B14F-4D97-AF65-F5344CB8AC3E}">
        <p14:creationId xmlns:p14="http://schemas.microsoft.com/office/powerpoint/2010/main" val="310320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4" name="Kājenes vietturis 3"/>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5" name="Slaida numura vietturis 4"/>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8B26D123-1CFB-49DD-89CC-5776269AD457}" type="slidenum">
              <a:rPr lang="lv-LV" altLang="lv-LV"/>
              <a:pPr>
                <a:defRPr/>
              </a:pPr>
              <a:t>‹#›</a:t>
            </a:fld>
            <a:endParaRPr lang="lv-LV" altLang="lv-LV"/>
          </a:p>
        </p:txBody>
      </p:sp>
    </p:spTree>
    <p:extLst>
      <p:ext uri="{BB962C8B-B14F-4D97-AF65-F5344CB8AC3E}">
        <p14:creationId xmlns:p14="http://schemas.microsoft.com/office/powerpoint/2010/main" val="365001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3" name="Kājenes vietturis 2"/>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4" name="Slaida numura vietturis 3"/>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5BCA6188-B915-4E22-8EFA-E6EC51D9631F}" type="slidenum">
              <a:rPr lang="lv-LV" altLang="lv-LV"/>
              <a:pPr>
                <a:defRPr/>
              </a:pPr>
              <a:t>‹#›</a:t>
            </a:fld>
            <a:endParaRPr lang="lv-LV" altLang="lv-LV"/>
          </a:p>
        </p:txBody>
      </p:sp>
    </p:spTree>
    <p:extLst>
      <p:ext uri="{BB962C8B-B14F-4D97-AF65-F5344CB8AC3E}">
        <p14:creationId xmlns:p14="http://schemas.microsoft.com/office/powerpoint/2010/main" val="452891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6" name="Kājenes vietturis 5"/>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7" name="Slaida numura vietturis 6"/>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A299846A-26B4-469F-9C06-D03DD641A889}" type="slidenum">
              <a:rPr lang="lv-LV" altLang="lv-LV"/>
              <a:pPr>
                <a:defRPr/>
              </a:pPr>
              <a:t>‹#›</a:t>
            </a:fld>
            <a:endParaRPr lang="lv-LV" altLang="lv-LV"/>
          </a:p>
        </p:txBody>
      </p:sp>
    </p:spTree>
    <p:extLst>
      <p:ext uri="{BB962C8B-B14F-4D97-AF65-F5344CB8AC3E}">
        <p14:creationId xmlns:p14="http://schemas.microsoft.com/office/powerpoint/2010/main" val="388997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6" name="Kājenes vietturis 5"/>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7" name="Slaida numura vietturis 6"/>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54BC9BCB-CB6A-48BE-869F-7059C92AD22E}" type="slidenum">
              <a:rPr lang="lv-LV" altLang="lv-LV"/>
              <a:pPr>
                <a:defRPr/>
              </a:pPr>
              <a:t>‹#›</a:t>
            </a:fld>
            <a:endParaRPr lang="lv-LV" altLang="lv-LV"/>
          </a:p>
        </p:txBody>
      </p:sp>
    </p:spTree>
    <p:extLst>
      <p:ext uri="{BB962C8B-B14F-4D97-AF65-F5344CB8AC3E}">
        <p14:creationId xmlns:p14="http://schemas.microsoft.com/office/powerpoint/2010/main" val="278446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888B5B62-E840-445A-962F-7EE6D880ED3B}" type="slidenum">
              <a:rPr lang="en-US" altLang="en-US"/>
              <a:pPr>
                <a:defRPr/>
              </a:pPr>
              <a:t>‹#›</a:t>
            </a:fld>
            <a:endParaRPr lang="en-US" altLang="en-US"/>
          </a:p>
        </p:txBody>
      </p:sp>
    </p:spTree>
    <p:extLst>
      <p:ext uri="{BB962C8B-B14F-4D97-AF65-F5344CB8AC3E}">
        <p14:creationId xmlns:p14="http://schemas.microsoft.com/office/powerpoint/2010/main" val="3044402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F46FFA5A-45D4-4F02-8A41-4D412CB47F60}" type="slidenum">
              <a:rPr lang="lv-LV" altLang="lv-LV"/>
              <a:pPr>
                <a:defRPr/>
              </a:pPr>
              <a:t>‹#›</a:t>
            </a:fld>
            <a:endParaRPr lang="lv-LV" altLang="lv-LV"/>
          </a:p>
        </p:txBody>
      </p:sp>
    </p:spTree>
    <p:extLst>
      <p:ext uri="{BB962C8B-B14F-4D97-AF65-F5344CB8AC3E}">
        <p14:creationId xmlns:p14="http://schemas.microsoft.com/office/powerpoint/2010/main" val="3556217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2019.07.09.</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09E26D91-3096-4100-A94E-E83D03A026CA}" type="slidenum">
              <a:rPr lang="lv-LV" altLang="lv-LV"/>
              <a:pPr>
                <a:defRPr/>
              </a:pPr>
              <a:t>‹#›</a:t>
            </a:fld>
            <a:endParaRPr lang="lv-LV" altLang="lv-LV"/>
          </a:p>
        </p:txBody>
      </p:sp>
    </p:spTree>
    <p:extLst>
      <p:ext uri="{BB962C8B-B14F-4D97-AF65-F5344CB8AC3E}">
        <p14:creationId xmlns:p14="http://schemas.microsoft.com/office/powerpoint/2010/main" val="185212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defTabSz="938213" eaLnBrk="0" hangingPunct="0">
              <a:defRPr sz="1000">
                <a:latin typeface="Verdana" panose="020B0604030504040204" pitchFamily="34" charset="0"/>
              </a:defRPr>
            </a:lvl1pPr>
          </a:lstStyle>
          <a:p>
            <a:pPr>
              <a:defRPr/>
            </a:pPr>
            <a:fld id="{2A39263D-8795-41D4-A92D-A7D829A34F82}" type="slidenum">
              <a:rPr lang="en-US" altLang="en-US"/>
              <a:pPr>
                <a:defRPr/>
              </a:pPr>
              <a:t>‹#›</a:t>
            </a:fld>
            <a:endParaRPr lang="en-US" altLang="en-US"/>
          </a:p>
        </p:txBody>
      </p:sp>
    </p:spTree>
    <p:extLst>
      <p:ext uri="{BB962C8B-B14F-4D97-AF65-F5344CB8AC3E}">
        <p14:creationId xmlns:p14="http://schemas.microsoft.com/office/powerpoint/2010/main" val="2732969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792592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17172D2A-A335-45D1-B5BB-8EEF06FA6A4E}" type="slidenum">
              <a:rPr lang="en-US" altLang="en-US"/>
              <a:pPr>
                <a:defRPr/>
              </a:pPr>
              <a:t>‹#›</a:t>
            </a:fld>
            <a:endParaRPr lang="en-US" altLang="en-US"/>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4740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750F833C-31DF-437F-8EF8-8D847F088558}" type="slidenum">
              <a:rPr lang="en-US" altLang="en-US"/>
              <a:pPr>
                <a:defRPr/>
              </a:pPr>
              <a:t>‹#›</a:t>
            </a:fld>
            <a:endParaRPr lang="en-US" altLang="en-US"/>
          </a:p>
        </p:txBody>
      </p:sp>
    </p:spTree>
    <p:extLst>
      <p:ext uri="{BB962C8B-B14F-4D97-AF65-F5344CB8AC3E}">
        <p14:creationId xmlns:p14="http://schemas.microsoft.com/office/powerpoint/2010/main" val="211939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B1100FF-611D-43E8-819B-C5E1577B66E5}" type="slidenum">
              <a:rPr lang="en-US" altLang="en-US"/>
              <a:pPr>
                <a:defRPr/>
              </a:pPr>
              <a:t>‹#›</a:t>
            </a:fld>
            <a:endParaRPr lang="en-US" altLang="en-US"/>
          </a:p>
        </p:txBody>
      </p:sp>
    </p:spTree>
    <p:extLst>
      <p:ext uri="{BB962C8B-B14F-4D97-AF65-F5344CB8AC3E}">
        <p14:creationId xmlns:p14="http://schemas.microsoft.com/office/powerpoint/2010/main" val="126454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4E39A25E-CC77-45AB-BE5A-5081D6D453EB}" type="slidenum">
              <a:rPr lang="en-US" altLang="en-US"/>
              <a:pPr>
                <a:defRPr/>
              </a:pPr>
              <a:t>‹#›</a:t>
            </a:fld>
            <a:endParaRPr lang="en-US" altLang="en-US"/>
          </a:p>
        </p:txBody>
      </p:sp>
    </p:spTree>
    <p:extLst>
      <p:ext uri="{BB962C8B-B14F-4D97-AF65-F5344CB8AC3E}">
        <p14:creationId xmlns:p14="http://schemas.microsoft.com/office/powerpoint/2010/main" val="227521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0C0BF720-0466-4322-A2C6-0A19AB2FC4FE}" type="slidenum">
              <a:rPr lang="en-US" altLang="en-US"/>
              <a:pPr>
                <a:defRPr/>
              </a:pPr>
              <a:t>‹#›</a:t>
            </a:fld>
            <a:endParaRPr lang="en-US" altLang="en-US"/>
          </a:p>
        </p:txBody>
      </p:sp>
    </p:spTree>
    <p:extLst>
      <p:ext uri="{BB962C8B-B14F-4D97-AF65-F5344CB8AC3E}">
        <p14:creationId xmlns:p14="http://schemas.microsoft.com/office/powerpoint/2010/main" val="219471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F13D2852-6B45-44CC-8411-ED8642818044}" type="slidenum">
              <a:rPr lang="en-US" altLang="en-US"/>
              <a:pPr>
                <a:defRPr/>
              </a:pPr>
              <a:t>‹#›</a:t>
            </a:fld>
            <a:endParaRPr lang="en-US" altLang="en-US"/>
          </a:p>
        </p:txBody>
      </p:sp>
    </p:spTree>
    <p:extLst>
      <p:ext uri="{BB962C8B-B14F-4D97-AF65-F5344CB8AC3E}">
        <p14:creationId xmlns:p14="http://schemas.microsoft.com/office/powerpoint/2010/main" val="274504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CB5B45F5-F21C-4EA4-8C36-3E9AA7B2A7F6}" type="slidenum">
              <a:rPr lang="en-US" altLang="en-US"/>
              <a:pPr>
                <a:defRPr/>
              </a:pPr>
              <a:t>‹#›</a:t>
            </a:fld>
            <a:endParaRPr lang="en-US" altLang="en-US"/>
          </a:p>
        </p:txBody>
      </p:sp>
    </p:spTree>
    <p:extLst>
      <p:ext uri="{BB962C8B-B14F-4D97-AF65-F5344CB8AC3E}">
        <p14:creationId xmlns:p14="http://schemas.microsoft.com/office/powerpoint/2010/main" val="73831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13957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prstClr val="black">
                    <a:tint val="75000"/>
                  </a:prstClr>
                </a:solidFill>
                <a:latin typeface="+mn-lt"/>
                <a:cs typeface="+mn-cs"/>
              </a:defRPr>
            </a:lvl1pPr>
          </a:lstStyle>
          <a:p>
            <a:pPr>
              <a:defRPr/>
            </a:pPr>
            <a:fld id="{D48C71D9-5042-4E5F-B827-05A96D346042}" type="datetime1">
              <a:rPr lang="en-US"/>
              <a:pPr>
                <a:defRPr/>
              </a:pPr>
              <a:t>7/9/2019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defTabSz="938213" fontAlgn="base">
              <a:spcBef>
                <a:spcPct val="0"/>
              </a:spcBef>
              <a:spcAft>
                <a:spcPct val="0"/>
              </a:spcAft>
              <a:defRPr/>
            </a:pPr>
            <a:fld id="{EE77E316-DA97-4216-8CF5-7675FDA6E650}" type="slidenum">
              <a:rPr lang="en-US" altLang="en-US">
                <a:cs typeface="Arial" panose="020B0604020202020204" pitchFamily="34" charset="0"/>
              </a:rPr>
              <a:pPr defTabSz="938213"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25794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701" r:id="rId10"/>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Virsraksta viettur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Rediģēt šablona virsraksta stilu</a:t>
            </a:r>
          </a:p>
        </p:txBody>
      </p:sp>
      <p:sp>
        <p:nvSpPr>
          <p:cNvPr id="3075" name="Teksta vietturis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Rediģēt šablona teksta stilus</a:t>
            </a:r>
          </a:p>
          <a:p>
            <a:pPr lvl="1"/>
            <a:r>
              <a:rPr lang="lv-LV" altLang="lv-LV" smtClean="0"/>
              <a:t>Otrais līmenis</a:t>
            </a:r>
          </a:p>
          <a:p>
            <a:pPr lvl="2"/>
            <a:r>
              <a:rPr lang="lv-LV" altLang="lv-LV" smtClean="0"/>
              <a:t>Trešais līmenis</a:t>
            </a:r>
          </a:p>
          <a:p>
            <a:pPr lvl="3"/>
            <a:r>
              <a:rPr lang="lv-LV" altLang="lv-LV" smtClean="0"/>
              <a:t>Ceturtais līmenis</a:t>
            </a:r>
          </a:p>
          <a:p>
            <a:pPr lvl="4"/>
            <a:r>
              <a:rPr lang="lv-LV" altLang="lv-LV" smtClean="0"/>
              <a:t>Piektais līmenis</a:t>
            </a:r>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a:solidFill>
                  <a:prstClr val="black">
                    <a:tint val="75000"/>
                  </a:prstClr>
                </a:solidFill>
                <a:latin typeface="Calibri"/>
                <a:cs typeface="+mn-cs"/>
              </a:defRPr>
            </a:lvl1pPr>
          </a:lstStyle>
          <a:p>
            <a:pPr>
              <a:defRPr/>
            </a:pPr>
            <a:fld id="{6F1BE856-DBA9-49BC-95A4-FFDEF17FC53C}" type="datetimeFigureOut">
              <a:rPr lang="lv-LV"/>
              <a:pPr>
                <a:defRPr/>
              </a:pPr>
              <a:t>2019.07.09.</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cs typeface="+mn-cs"/>
              </a:defRPr>
            </a:lvl1pPr>
          </a:lstStyle>
          <a:p>
            <a:pPr>
              <a:defRPr/>
            </a:pPr>
            <a:endParaRPr lang="lv-LV"/>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latin typeface="Calibri" panose="020F0502020204030204" pitchFamily="34" charset="0"/>
              </a:defRPr>
            </a:lvl1pPr>
          </a:lstStyle>
          <a:p>
            <a:pPr fontAlgn="base">
              <a:spcBef>
                <a:spcPct val="0"/>
              </a:spcBef>
              <a:spcAft>
                <a:spcPct val="0"/>
              </a:spcAft>
              <a:defRPr/>
            </a:pPr>
            <a:fld id="{40484DBE-C5E3-487C-88A7-6748E8F3731E}" type="slidenum">
              <a:rPr lang="lv-LV" altLang="lv-LV">
                <a:cs typeface="Arial" panose="020B0604020202020204" pitchFamily="34" charset="0"/>
              </a:rPr>
              <a:pPr fontAlgn="base">
                <a:spcBef>
                  <a:spcPct val="0"/>
                </a:spcBef>
                <a:spcAft>
                  <a:spcPct val="0"/>
                </a:spcAft>
                <a:defRPr/>
              </a:pPr>
              <a:t>‹#›</a:t>
            </a:fld>
            <a:endParaRPr lang="lv-LV" altLang="lv-LV">
              <a:cs typeface="Arial" panose="020B0604020202020204" pitchFamily="34" charset="0"/>
            </a:endParaRPr>
          </a:p>
        </p:txBody>
      </p:sp>
    </p:spTree>
    <p:extLst>
      <p:ext uri="{BB962C8B-B14F-4D97-AF65-F5344CB8AC3E}">
        <p14:creationId xmlns:p14="http://schemas.microsoft.com/office/powerpoint/2010/main" val="13349540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 id="2147483697" r:id="rId13"/>
    <p:sldLayoutId id="2147483698"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44236" y="3521825"/>
            <a:ext cx="7772400" cy="9604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p>
            <a:r>
              <a:rPr lang="lv-LV" altLang="en-US" sz="4000" dirty="0">
                <a:solidFill>
                  <a:srgbClr val="2C3E50"/>
                </a:solidFill>
                <a:latin typeface="Segoe UI Light" panose="020B0502040204020203" pitchFamily="34" charset="0"/>
                <a:cs typeface="Segoe UI Light" panose="020B0502040204020203" pitchFamily="34" charset="0"/>
              </a:rPr>
              <a:t>Latvijas pozīcija par lauku attīstības virzienu pēc 2020</a:t>
            </a:r>
          </a:p>
        </p:txBody>
      </p:sp>
    </p:spTree>
    <p:extLst>
      <p:ext uri="{BB962C8B-B14F-4D97-AF65-F5344CB8AC3E}">
        <p14:creationId xmlns:p14="http://schemas.microsoft.com/office/powerpoint/2010/main" val="1057273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Virsraksts 1"/>
          <p:cNvSpPr>
            <a:spLocks noGrp="1"/>
          </p:cNvSpPr>
          <p:nvPr>
            <p:ph type="title"/>
          </p:nvPr>
        </p:nvSpPr>
        <p:spPr>
          <a:xfrm>
            <a:off x="1863634" y="422250"/>
            <a:ext cx="7027818" cy="6837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a:bodyPr>
          <a:lstStyle/>
          <a:p>
            <a:r>
              <a:rPr lang="lv-LV" altLang="en-US" sz="2800" dirty="0">
                <a:solidFill>
                  <a:srgbClr val="2C3E50"/>
                </a:solidFill>
                <a:latin typeface="Segoe UI Light" panose="020B0502040204020203" pitchFamily="34" charset="0"/>
                <a:ea typeface="+mj-ea"/>
                <a:cs typeface="Segoe UI Light" panose="020B0502040204020203" pitchFamily="34" charset="0"/>
              </a:rPr>
              <a:t> Darba ražīguma izmaiņas lauku saimniecībās</a:t>
            </a:r>
          </a:p>
        </p:txBody>
      </p:sp>
      <p:sp>
        <p:nvSpPr>
          <p:cNvPr id="67588" name="Content Placeholder 11"/>
          <p:cNvSpPr>
            <a:spLocks noGrp="1"/>
          </p:cNvSpPr>
          <p:nvPr>
            <p:ph type="body" sz="quarter" idx="10"/>
          </p:nvPr>
        </p:nvSpPr>
        <p:spPr>
          <a:xfrm>
            <a:off x="857794" y="6335486"/>
            <a:ext cx="1415143" cy="304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fontScale="25000" lnSpcReduction="20000"/>
          </a:bodyPr>
          <a:lstStyle/>
          <a:p>
            <a:pPr marL="469900" lvl="1" indent="0">
              <a:spcBef>
                <a:spcPct val="0"/>
              </a:spcBef>
              <a:buNone/>
            </a:pPr>
            <a:r>
              <a:rPr lang="lv-LV" altLang="lv-LV" sz="4500" i="1" dirty="0" err="1">
                <a:latin typeface="Times New Roman" pitchFamily="18" charset="0"/>
              </a:rPr>
              <a:t>Avots:AREI</a:t>
            </a:r>
            <a:endParaRPr lang="lv-LV" altLang="lv-LV" sz="4500" i="1" dirty="0">
              <a:latin typeface="Times New Roman" pitchFamily="18" charset="0"/>
            </a:endParaRPr>
          </a:p>
        </p:txBody>
      </p:sp>
      <p:sp>
        <p:nvSpPr>
          <p:cNvPr id="2" name="Teksta vietturis 1"/>
          <p:cNvSpPr>
            <a:spLocks noGrp="1"/>
          </p:cNvSpPr>
          <p:nvPr>
            <p:ph type="body" sz="quarter" idx="12"/>
          </p:nvPr>
        </p:nvSpPr>
        <p:spPr>
          <a:xfrm>
            <a:off x="857794" y="5761480"/>
            <a:ext cx="7837714" cy="5740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Autofit/>
          </a:bodyPr>
          <a:lstStyle/>
          <a:p>
            <a:pPr algn="ctr">
              <a:spcBef>
                <a:spcPct val="0"/>
              </a:spcBef>
            </a:pPr>
            <a:r>
              <a:rPr lang="lv-LV" altLang="lv-LV" sz="1600" b="1" dirty="0">
                <a:solidFill>
                  <a:srgbClr val="2C3E50"/>
                </a:solidFill>
                <a:latin typeface="Segoe UI Light" panose="020B0502040204020203" pitchFamily="34" charset="0"/>
                <a:ea typeface="+mj-ea"/>
                <a:cs typeface="Segoe UI Light" panose="020B0502040204020203" pitchFamily="34" charset="0"/>
              </a:rPr>
              <a:t>Neto pievienotās vērtības uz gada pilna laika nodarbināto (GDV) izmaiņas saimniecību ekonomiskā lieluma grupās 2006.-2014. gadā (%)</a:t>
            </a:r>
          </a:p>
          <a:p>
            <a:pPr algn="l">
              <a:spcBef>
                <a:spcPct val="0"/>
              </a:spcBef>
            </a:pPr>
            <a:endParaRPr lang="lv-LV" sz="1600" b="1" dirty="0">
              <a:solidFill>
                <a:srgbClr val="2C3E50"/>
              </a:solidFill>
              <a:latin typeface="Segoe UI Light" panose="020B0502040204020203" pitchFamily="34" charset="0"/>
              <a:ea typeface="+mj-ea"/>
              <a:cs typeface="Segoe UI Light" panose="020B0502040204020203" pitchFamily="34" charset="0"/>
            </a:endParaRPr>
          </a:p>
        </p:txBody>
      </p:sp>
      <p:pic>
        <p:nvPicPr>
          <p:cNvPr id="6758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890"/>
            <a:ext cx="576263"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2780238883"/>
              </p:ext>
            </p:extLst>
          </p:nvPr>
        </p:nvGraphicFramePr>
        <p:xfrm>
          <a:off x="923109" y="1278363"/>
          <a:ext cx="7820297" cy="4537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6373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15342" y="95795"/>
            <a:ext cx="7023858"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fontScale="90000"/>
          </a:bodyPr>
          <a:lstStyle/>
          <a:p>
            <a:r>
              <a:rPr lang="lv-LV" sz="2800" dirty="0">
                <a:solidFill>
                  <a:srgbClr val="2C3E50"/>
                </a:solidFill>
                <a:latin typeface="Segoe UI Light" panose="020B0502040204020203" pitchFamily="34" charset="0"/>
                <a:ea typeface="+mj-ea"/>
                <a:cs typeface="Segoe UI Light" panose="020B0502040204020203" pitchFamily="34" charset="0"/>
              </a:rPr>
              <a:t>Lauku saimniecību neto pievienotā vērtība </a:t>
            </a:r>
            <a:br>
              <a:rPr lang="lv-LV" sz="2800" dirty="0">
                <a:solidFill>
                  <a:srgbClr val="2C3E50"/>
                </a:solidFill>
                <a:latin typeface="Segoe UI Light" panose="020B0502040204020203" pitchFamily="34" charset="0"/>
                <a:ea typeface="+mj-ea"/>
                <a:cs typeface="Segoe UI Light" panose="020B0502040204020203" pitchFamily="34" charset="0"/>
              </a:rPr>
            </a:br>
            <a:r>
              <a:rPr lang="lv-LV" sz="2800" dirty="0">
                <a:solidFill>
                  <a:srgbClr val="2C3E50"/>
                </a:solidFill>
                <a:latin typeface="Segoe UI Light" panose="020B0502040204020203" pitchFamily="34" charset="0"/>
                <a:ea typeface="+mj-ea"/>
                <a:cs typeface="Segoe UI Light" panose="020B0502040204020203" pitchFamily="34" charset="0"/>
              </a:rPr>
              <a:t>uz darbaspēka vienību ekonomiskā </a:t>
            </a:r>
            <a:br>
              <a:rPr lang="lv-LV" sz="2800" dirty="0">
                <a:solidFill>
                  <a:srgbClr val="2C3E50"/>
                </a:solidFill>
                <a:latin typeface="Segoe UI Light" panose="020B0502040204020203" pitchFamily="34" charset="0"/>
                <a:ea typeface="+mj-ea"/>
                <a:cs typeface="Segoe UI Light" panose="020B0502040204020203" pitchFamily="34" charset="0"/>
              </a:rPr>
            </a:br>
            <a:r>
              <a:rPr lang="lv-LV" sz="2800" dirty="0">
                <a:solidFill>
                  <a:srgbClr val="2C3E50"/>
                </a:solidFill>
                <a:latin typeface="Segoe UI Light" panose="020B0502040204020203" pitchFamily="34" charset="0"/>
                <a:ea typeface="+mj-ea"/>
                <a:cs typeface="Segoe UI Light" panose="020B0502040204020203" pitchFamily="34" charset="0"/>
              </a:rPr>
              <a:t>lieluma grupās ( SI `000 EUR) 2015. gadā </a:t>
            </a:r>
          </a:p>
        </p:txBody>
      </p:sp>
      <p:sp>
        <p:nvSpPr>
          <p:cNvPr id="10244" name="TextBox 4"/>
          <p:cNvSpPr txBox="1">
            <a:spLocks noChangeArrowheads="1"/>
          </p:cNvSpPr>
          <p:nvPr/>
        </p:nvSpPr>
        <p:spPr bwMode="auto">
          <a:xfrm>
            <a:off x="450574" y="5692268"/>
            <a:ext cx="8388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Autofit/>
          </a:bodyPr>
          <a:lstStyle>
            <a:lvl1pPr indent="0" algn="ctr" defTabSz="938213" eaLnBrk="0" fontAlgn="base" hangingPunct="0">
              <a:spcBef>
                <a:spcPct val="0"/>
              </a:spcBef>
              <a:spcAft>
                <a:spcPct val="0"/>
              </a:spcAft>
              <a:buFont typeface="Arial" panose="020B0604020202020204" pitchFamily="34" charset="0"/>
              <a:buNone/>
              <a:defRPr sz="1600" b="1" baseline="0">
                <a:solidFill>
                  <a:srgbClr val="2C3E50"/>
                </a:solidFill>
                <a:latin typeface="Segoe UI Light" panose="020B0502040204020203" pitchFamily="34" charset="0"/>
                <a:ea typeface="+mj-ea"/>
                <a:cs typeface="Segoe UI Light" panose="020B0502040204020203" pitchFamily="34" charset="0"/>
              </a:defRPr>
            </a:lvl1pPr>
            <a:lvl2pPr marL="762000" indent="-292100" defTabSz="938213" eaLnBrk="0" fontAlgn="base" hangingPunct="0">
              <a:spcBef>
                <a:spcPct val="20000"/>
              </a:spcBef>
              <a:spcAft>
                <a:spcPct val="0"/>
              </a:spcAft>
              <a:buFont typeface="Arial" panose="020B0604020202020204" pitchFamily="34" charset="0"/>
              <a:buChar char="–"/>
              <a:defRPr sz="2900"/>
            </a:lvl2pPr>
            <a:lvl3pPr marL="1173163" indent="-233363" defTabSz="938213" eaLnBrk="0" fontAlgn="base" hangingPunct="0">
              <a:spcBef>
                <a:spcPct val="20000"/>
              </a:spcBef>
              <a:spcAft>
                <a:spcPct val="0"/>
              </a:spcAft>
              <a:buFont typeface="Arial" panose="020B0604020202020204" pitchFamily="34" charset="0"/>
              <a:buChar char="•"/>
              <a:defRPr sz="2500"/>
            </a:lvl3pPr>
            <a:lvl4pPr marL="1643063" indent="-233363" defTabSz="938213" eaLnBrk="0" fontAlgn="base" hangingPunct="0">
              <a:spcBef>
                <a:spcPct val="20000"/>
              </a:spcBef>
              <a:spcAft>
                <a:spcPct val="0"/>
              </a:spcAft>
              <a:buFont typeface="Arial" panose="020B0604020202020204" pitchFamily="34" charset="0"/>
              <a:buChar char="–"/>
              <a:defRPr sz="1900"/>
            </a:lvl4pPr>
            <a:lvl5pPr marL="2112963" indent="-233363" defTabSz="938213" eaLnBrk="0" fontAlgn="base" hangingPunct="0">
              <a:spcBef>
                <a:spcPct val="20000"/>
              </a:spcBef>
              <a:spcAft>
                <a:spcPct val="0"/>
              </a:spcAft>
              <a:buFont typeface="Arial" panose="020B0604020202020204" pitchFamily="34" charset="0"/>
              <a:buChar char="»"/>
              <a:defRPr sz="1900"/>
            </a:lvl5pPr>
            <a:lvl6pPr marL="2583835" indent="-234893" defTabSz="939575">
              <a:spcBef>
                <a:spcPct val="20000"/>
              </a:spcBef>
              <a:buFont typeface="Arial" pitchFamily="34" charset="0"/>
              <a:buChar char="•"/>
              <a:defRPr sz="1900"/>
            </a:lvl6pPr>
            <a:lvl7pPr marL="3053622" indent="-234893" defTabSz="939575">
              <a:spcBef>
                <a:spcPct val="20000"/>
              </a:spcBef>
              <a:buFont typeface="Arial" pitchFamily="34" charset="0"/>
              <a:buChar char="•"/>
              <a:defRPr sz="1900"/>
            </a:lvl7pPr>
            <a:lvl8pPr marL="3523412" indent="-234893" defTabSz="939575">
              <a:spcBef>
                <a:spcPct val="20000"/>
              </a:spcBef>
              <a:buFont typeface="Arial" pitchFamily="34" charset="0"/>
              <a:buChar char="•"/>
              <a:defRPr sz="1900"/>
            </a:lvl8pPr>
            <a:lvl9pPr marL="3993197" indent="-234893" defTabSz="939575">
              <a:spcBef>
                <a:spcPct val="20000"/>
              </a:spcBef>
              <a:buFont typeface="Arial" pitchFamily="34" charset="0"/>
              <a:buChar char="•"/>
              <a:defRPr sz="1900"/>
            </a:lvl9pPr>
          </a:lstStyle>
          <a:p>
            <a:r>
              <a:rPr lang="lv-LV" altLang="lv-LV" dirty="0"/>
              <a:t>Ģimenes saimniecības lielākoties nevar pastāvēt bez ražošanas atbalsta</a:t>
            </a:r>
            <a:r>
              <a:rPr lang="lv-LV" altLang="lv-LV" b="0" dirty="0"/>
              <a:t>, jo saimniecību lieluma grupās ar SI no 4-25 tūkst. EUR ražošanas NPV ir negatīva, savukārt nākošajās divās lieluma grupās ražošanas NPV ir vai nu negatīva vai tikai neliela daļa no kopējās NPV, kas liecina par ražošanas atbalsta  izteikti dominējošo lomu ienākumos</a:t>
            </a:r>
          </a:p>
        </p:txBody>
      </p:sp>
      <p:pic>
        <p:nvPicPr>
          <p:cNvPr id="3" name="Attēls 2"/>
          <p:cNvPicPr>
            <a:picLocks noChangeAspect="1"/>
          </p:cNvPicPr>
          <p:nvPr/>
        </p:nvPicPr>
        <p:blipFill>
          <a:blip r:embed="rId3"/>
          <a:stretch>
            <a:fillRect/>
          </a:stretch>
        </p:blipFill>
        <p:spPr>
          <a:xfrm>
            <a:off x="397225" y="1410789"/>
            <a:ext cx="8609788" cy="4281479"/>
          </a:xfrm>
          <a:prstGeom prst="rect">
            <a:avLst/>
          </a:prstGeom>
        </p:spPr>
      </p:pic>
    </p:spTree>
    <p:extLst>
      <p:ext uri="{BB962C8B-B14F-4D97-AF65-F5344CB8AC3E}">
        <p14:creationId xmlns:p14="http://schemas.microsoft.com/office/powerpoint/2010/main" val="2904294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C:\Users\Linda\AppData\Local\Temp\$$_7927\K62-05_Novadi_Lv_1-7mlj_Iedz_blivums_01-2012.jpg"/>
          <p:cNvPicPr>
            <a:picLocks noChangeAspect="1" noChangeArrowheads="1"/>
          </p:cNvPicPr>
          <p:nvPr/>
        </p:nvPicPr>
        <p:blipFill rotWithShape="1">
          <a:blip r:embed="rId2">
            <a:extLst>
              <a:ext uri="{28A0092B-C50C-407E-A947-70E740481C1C}">
                <a14:useLocalDpi xmlns:a14="http://schemas.microsoft.com/office/drawing/2010/main" val="0"/>
              </a:ext>
            </a:extLst>
          </a:blip>
          <a:srcRect b="3849"/>
          <a:stretch/>
        </p:blipFill>
        <p:spPr bwMode="auto">
          <a:xfrm>
            <a:off x="492655" y="449061"/>
            <a:ext cx="6295101" cy="351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492655" y="4037415"/>
            <a:ext cx="832104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200">
                <a:solidFill>
                  <a:srgbClr val="333333"/>
                </a:solidFill>
                <a:latin typeface="Arial" panose="020B0604020202020204" pitchFamily="34" charset="0"/>
              </a:defRPr>
            </a:lvl1pPr>
            <a:lvl2pPr marL="742950" indent="-285750" eaLnBrk="0" hangingPunct="0">
              <a:defRPr sz="2200">
                <a:solidFill>
                  <a:srgbClr val="333333"/>
                </a:solidFill>
                <a:latin typeface="Arial" panose="020B0604020202020204" pitchFamily="34" charset="0"/>
              </a:defRPr>
            </a:lvl2pPr>
            <a:lvl3pPr marL="1143000" indent="-228600" eaLnBrk="0" hangingPunct="0">
              <a:defRPr sz="2200">
                <a:solidFill>
                  <a:srgbClr val="333333"/>
                </a:solidFill>
                <a:latin typeface="Arial" panose="020B0604020202020204" pitchFamily="34" charset="0"/>
              </a:defRPr>
            </a:lvl3pPr>
            <a:lvl4pPr marL="1600200" indent="-228600" eaLnBrk="0" hangingPunct="0">
              <a:defRPr sz="2200">
                <a:solidFill>
                  <a:srgbClr val="333333"/>
                </a:solidFill>
                <a:latin typeface="Arial" panose="020B0604020202020204" pitchFamily="34" charset="0"/>
              </a:defRPr>
            </a:lvl4pPr>
            <a:lvl5pPr marL="2057400" indent="-228600" eaLnBrk="0" hangingPunct="0">
              <a:defRPr sz="2200">
                <a:solidFill>
                  <a:srgbClr val="333333"/>
                </a:solidFill>
                <a:latin typeface="Arial" panose="020B0604020202020204" pitchFamily="34" charset="0"/>
              </a:defRPr>
            </a:lvl5pPr>
            <a:lvl6pPr marL="25146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6pPr>
            <a:lvl7pPr marL="29718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7pPr>
            <a:lvl8pPr marL="34290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8pPr>
            <a:lvl9pPr marL="38862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9pPr>
          </a:lstStyle>
          <a:p>
            <a:pPr eaLnBrk="1" hangingPunct="1">
              <a:buFont typeface="Arial" panose="020B0604020202020204" pitchFamily="34" charset="0"/>
              <a:buChar char="•"/>
            </a:pPr>
            <a:r>
              <a:rPr lang="lv-LV" sz="1600" dirty="0">
                <a:solidFill>
                  <a:srgbClr val="2C3E50"/>
                </a:solidFill>
                <a:latin typeface="Segoe UI Light" panose="020B0502040204020203" pitchFamily="34" charset="0"/>
                <a:ea typeface="+mj-ea"/>
                <a:cs typeface="Segoe UI Light" panose="020B0502040204020203" pitchFamily="34" charset="0"/>
              </a:rPr>
              <a:t>Lauku teritorijā </a:t>
            </a:r>
            <a:r>
              <a:rPr lang="lv-LV" sz="1600" dirty="0" smtClean="0">
                <a:solidFill>
                  <a:srgbClr val="2C3E50"/>
                </a:solidFill>
                <a:latin typeface="Segoe UI Light" panose="020B0502040204020203" pitchFamily="34" charset="0"/>
                <a:ea typeface="+mj-ea"/>
                <a:cs typeface="Segoe UI Light" panose="020B0502040204020203" pitchFamily="34" charset="0"/>
              </a:rPr>
              <a:t>2017. </a:t>
            </a:r>
            <a:r>
              <a:rPr lang="lv-LV" sz="1600" dirty="0">
                <a:solidFill>
                  <a:srgbClr val="2C3E50"/>
                </a:solidFill>
                <a:latin typeface="Segoe UI Light" panose="020B0502040204020203" pitchFamily="34" charset="0"/>
                <a:ea typeface="+mj-ea"/>
                <a:cs typeface="Segoe UI Light" panose="020B0502040204020203" pitchFamily="34" charset="0"/>
              </a:rPr>
              <a:t>gadā, pēc CSP datiem, dzīvoja </a:t>
            </a:r>
            <a:r>
              <a:rPr lang="lv-LV" sz="1600" dirty="0" smtClean="0">
                <a:solidFill>
                  <a:srgbClr val="2C3E50"/>
                </a:solidFill>
                <a:latin typeface="Segoe UI Light" panose="020B0502040204020203" pitchFamily="34" charset="0"/>
                <a:ea typeface="+mj-ea"/>
                <a:cs typeface="Segoe UI Light" panose="020B0502040204020203" pitchFamily="34" charset="0"/>
              </a:rPr>
              <a:t>617,6 </a:t>
            </a:r>
            <a:r>
              <a:rPr lang="lv-LV" sz="1600" dirty="0">
                <a:solidFill>
                  <a:srgbClr val="2C3E50"/>
                </a:solidFill>
                <a:latin typeface="Segoe UI Light" panose="020B0502040204020203" pitchFamily="34" charset="0"/>
                <a:ea typeface="+mj-ea"/>
                <a:cs typeface="Segoe UI Light" panose="020B0502040204020203" pitchFamily="34" charset="0"/>
              </a:rPr>
              <a:t>tūkstoši iedzīvotāju jeb </a:t>
            </a:r>
            <a:r>
              <a:rPr lang="lv-LV" sz="1600" b="1" dirty="0" smtClean="0">
                <a:solidFill>
                  <a:srgbClr val="2C3E50"/>
                </a:solidFill>
                <a:latin typeface="Segoe UI Light" panose="020B0502040204020203" pitchFamily="34" charset="0"/>
                <a:ea typeface="+mj-ea"/>
                <a:cs typeface="Segoe UI Light" panose="020B0502040204020203" pitchFamily="34" charset="0"/>
              </a:rPr>
              <a:t>31,6% </a:t>
            </a:r>
            <a:r>
              <a:rPr lang="lv-LV" sz="1600" b="1" dirty="0">
                <a:solidFill>
                  <a:srgbClr val="2C3E50"/>
                </a:solidFill>
                <a:latin typeface="Segoe UI Light" panose="020B0502040204020203" pitchFamily="34" charset="0"/>
                <a:ea typeface="+mj-ea"/>
                <a:cs typeface="Segoe UI Light" panose="020B0502040204020203" pitchFamily="34" charset="0"/>
              </a:rPr>
              <a:t>no visiem iedzīvotājiem</a:t>
            </a:r>
            <a:r>
              <a:rPr lang="lv-LV" sz="1600" dirty="0">
                <a:solidFill>
                  <a:srgbClr val="2C3E50"/>
                </a:solidFill>
                <a:latin typeface="Segoe UI Light" panose="020B0502040204020203" pitchFamily="34" charset="0"/>
                <a:ea typeface="+mj-ea"/>
                <a:cs typeface="Segoe UI Light" panose="020B0502040204020203" pitchFamily="34" charset="0"/>
              </a:rPr>
              <a:t>. </a:t>
            </a:r>
          </a:p>
          <a:p>
            <a:pPr eaLnBrk="1" hangingPunct="1">
              <a:buFont typeface="Arial" panose="020B0604020202020204" pitchFamily="34" charset="0"/>
              <a:buChar char="•"/>
            </a:pPr>
            <a:r>
              <a:rPr lang="lv-LV" altLang="lv-LV" sz="1600" dirty="0" smtClean="0">
                <a:solidFill>
                  <a:srgbClr val="2C3E50"/>
                </a:solidFill>
                <a:latin typeface="Segoe UI Light" panose="020B0502040204020203" pitchFamily="34" charset="0"/>
                <a:ea typeface="+mj-ea"/>
                <a:cs typeface="Segoe UI Light" panose="020B0502040204020203" pitchFamily="34" charset="0"/>
              </a:rPr>
              <a:t>Latvijas </a:t>
            </a:r>
            <a:r>
              <a:rPr lang="lv-LV" altLang="lv-LV" sz="1600" dirty="0">
                <a:solidFill>
                  <a:srgbClr val="2C3E50"/>
                </a:solidFill>
                <a:latin typeface="Segoe UI Light" panose="020B0502040204020203" pitchFamily="34" charset="0"/>
                <a:ea typeface="+mj-ea"/>
                <a:cs typeface="Segoe UI Light" panose="020B0502040204020203" pitchFamily="34" charset="0"/>
              </a:rPr>
              <a:t>lauku teritorijā ir vērojama izteikta </a:t>
            </a:r>
            <a:r>
              <a:rPr lang="lv-LV" altLang="lv-LV" sz="1600" b="1" dirty="0">
                <a:solidFill>
                  <a:srgbClr val="2C3E50"/>
                </a:solidFill>
                <a:latin typeface="Segoe UI Light" panose="020B0502040204020203" pitchFamily="34" charset="0"/>
                <a:ea typeface="+mj-ea"/>
                <a:cs typeface="Segoe UI Light" panose="020B0502040204020203" pitchFamily="34" charset="0"/>
              </a:rPr>
              <a:t>apdzīvotības blīvuma samazināšanās </a:t>
            </a:r>
            <a:r>
              <a:rPr lang="lv-LV" altLang="lv-LV" sz="1600" dirty="0">
                <a:solidFill>
                  <a:srgbClr val="2C3E50"/>
                </a:solidFill>
                <a:latin typeface="Segoe UI Light" panose="020B0502040204020203" pitchFamily="34" charset="0"/>
                <a:ea typeface="+mj-ea"/>
                <a:cs typeface="Segoe UI Light" panose="020B0502040204020203" pitchFamily="34" charset="0"/>
              </a:rPr>
              <a:t>(trešais zemākais rādītājs starp ES valstīm), it īpaši attālinoties no galvaspilsētas un virzienā uz austrumiem, kā arī vairākas vietās Kurzemē</a:t>
            </a:r>
          </a:p>
          <a:p>
            <a:pPr algn="l" eaLnBrk="1" hangingPunct="1">
              <a:buFont typeface="Arial" panose="020B0604020202020204" pitchFamily="34" charset="0"/>
              <a:buChar char="•"/>
            </a:pPr>
            <a:r>
              <a:rPr lang="lv-LV" altLang="lv-LV" sz="1600" dirty="0">
                <a:solidFill>
                  <a:srgbClr val="2C3E50"/>
                </a:solidFill>
                <a:latin typeface="Segoe UI Light" panose="020B0502040204020203" pitchFamily="34" charset="0"/>
                <a:ea typeface="+mj-ea"/>
                <a:cs typeface="Segoe UI Light" panose="020B0502040204020203" pitchFamily="34" charset="0"/>
              </a:rPr>
              <a:t>Latvijas lauku reģionos </a:t>
            </a:r>
            <a:r>
              <a:rPr lang="lv-LV" altLang="lv-LV" sz="1600" b="1" dirty="0">
                <a:solidFill>
                  <a:srgbClr val="2C3E50"/>
                </a:solidFill>
                <a:latin typeface="Segoe UI Light" panose="020B0502040204020203" pitchFamily="34" charset="0"/>
                <a:ea typeface="+mj-ea"/>
                <a:cs typeface="Segoe UI Light" panose="020B0502040204020203" pitchFamily="34" charset="0"/>
              </a:rPr>
              <a:t>IKP uz vienu iedzīvotāju ir tikai 14-20% no ES-27 vidējā </a:t>
            </a:r>
            <a:r>
              <a:rPr lang="lv-LV" altLang="lv-LV" sz="1600" b="1" dirty="0" smtClean="0">
                <a:solidFill>
                  <a:srgbClr val="2C3E50"/>
                </a:solidFill>
                <a:latin typeface="Segoe UI Light" panose="020B0502040204020203" pitchFamily="34" charset="0"/>
                <a:ea typeface="+mj-ea"/>
                <a:cs typeface="Segoe UI Light" panose="020B0502040204020203" pitchFamily="34" charset="0"/>
              </a:rPr>
              <a:t>rādītāja</a:t>
            </a:r>
          </a:p>
          <a:p>
            <a:pPr eaLnBrk="1" hangingPunct="1">
              <a:buFont typeface="Arial" panose="020B0604020202020204" pitchFamily="34" charset="0"/>
              <a:buChar char="•"/>
            </a:pPr>
            <a:r>
              <a:rPr lang="lv-LV" sz="1600" b="1" dirty="0">
                <a:solidFill>
                  <a:srgbClr val="2C3E50"/>
                </a:solidFill>
                <a:latin typeface="Segoe UI Light" panose="020B0502040204020203" pitchFamily="34" charset="0"/>
                <a:ea typeface="+mj-ea"/>
                <a:cs typeface="Segoe UI Light" panose="020B0502040204020203" pitchFamily="34" charset="0"/>
              </a:rPr>
              <a:t>Vislielākais iedzīvotāju blīvums</a:t>
            </a:r>
            <a:r>
              <a:rPr lang="lv-LV" sz="1600" dirty="0">
                <a:solidFill>
                  <a:srgbClr val="2C3E50"/>
                </a:solidFill>
                <a:latin typeface="Segoe UI Light" panose="020B0502040204020203" pitchFamily="34" charset="0"/>
                <a:ea typeface="+mj-ea"/>
                <a:cs typeface="Segoe UI Light" panose="020B0502040204020203" pitchFamily="34" charset="0"/>
              </a:rPr>
              <a:t>, neskaitot lielās pilsētas, </a:t>
            </a:r>
            <a:r>
              <a:rPr lang="lv-LV" sz="1600" b="1" dirty="0">
                <a:solidFill>
                  <a:srgbClr val="2C3E50"/>
                </a:solidFill>
                <a:latin typeface="Segoe UI Light" panose="020B0502040204020203" pitchFamily="34" charset="0"/>
                <a:ea typeface="+mj-ea"/>
                <a:cs typeface="Segoe UI Light" panose="020B0502040204020203" pitchFamily="34" charset="0"/>
              </a:rPr>
              <a:t>ir Rīgas reģiona novados </a:t>
            </a:r>
            <a:r>
              <a:rPr lang="lv-LV" sz="1600" dirty="0">
                <a:solidFill>
                  <a:srgbClr val="2C3E50"/>
                </a:solidFill>
                <a:latin typeface="Segoe UI Light" panose="020B0502040204020203" pitchFamily="34" charset="0"/>
                <a:ea typeface="+mj-ea"/>
                <a:cs typeface="Segoe UI Light" panose="020B0502040204020203" pitchFamily="34" charset="0"/>
              </a:rPr>
              <a:t>(Stopiņu, Salaspils Mārupes un Saulkrastu) un Vidzemes reģiona Cēsu novadā, kur dzīvo vairāk kā 100 iedzīvotāji uz 1 km</a:t>
            </a:r>
            <a:r>
              <a:rPr lang="lv-LV" sz="1600" baseline="30000" dirty="0">
                <a:solidFill>
                  <a:srgbClr val="2C3E50"/>
                </a:solidFill>
                <a:latin typeface="Segoe UI Light" panose="020B0502040204020203" pitchFamily="34" charset="0"/>
                <a:ea typeface="+mj-ea"/>
                <a:cs typeface="Segoe UI Light" panose="020B0502040204020203" pitchFamily="34" charset="0"/>
              </a:rPr>
              <a:t>2</a:t>
            </a:r>
            <a:r>
              <a:rPr lang="lv-LV" sz="1600" dirty="0">
                <a:solidFill>
                  <a:srgbClr val="2C3E50"/>
                </a:solidFill>
                <a:latin typeface="Segoe UI Light" panose="020B0502040204020203" pitchFamily="34" charset="0"/>
                <a:ea typeface="+mj-ea"/>
                <a:cs typeface="Segoe UI Light" panose="020B0502040204020203" pitchFamily="34" charset="0"/>
              </a:rPr>
              <a:t>)</a:t>
            </a:r>
          </a:p>
          <a:p>
            <a:pPr eaLnBrk="1" hangingPunct="1">
              <a:buFont typeface="Arial" panose="020B0604020202020204" pitchFamily="34" charset="0"/>
              <a:buChar char="•"/>
            </a:pPr>
            <a:r>
              <a:rPr lang="lv-LV" sz="1600" dirty="0">
                <a:solidFill>
                  <a:srgbClr val="2C3E50"/>
                </a:solidFill>
                <a:latin typeface="Segoe UI Light" panose="020B0502040204020203" pitchFamily="34" charset="0"/>
                <a:ea typeface="+mj-ea"/>
                <a:cs typeface="Segoe UI Light" panose="020B0502040204020203" pitchFamily="34" charset="0"/>
              </a:rPr>
              <a:t>Iedzīvotāju skaita </a:t>
            </a:r>
            <a:r>
              <a:rPr lang="lv-LV" sz="1600" b="1" dirty="0">
                <a:solidFill>
                  <a:srgbClr val="2C3E50"/>
                </a:solidFill>
                <a:latin typeface="Segoe UI Light" panose="020B0502040204020203" pitchFamily="34" charset="0"/>
                <a:ea typeface="+mj-ea"/>
                <a:cs typeface="Segoe UI Light" panose="020B0502040204020203" pitchFamily="34" charset="0"/>
              </a:rPr>
              <a:t>lielākais samazinājums 2016. gadā </a:t>
            </a:r>
            <a:r>
              <a:rPr lang="lv-LV" sz="1600" dirty="0">
                <a:solidFill>
                  <a:srgbClr val="2C3E50"/>
                </a:solidFill>
                <a:latin typeface="Segoe UI Light" panose="020B0502040204020203" pitchFamily="34" charset="0"/>
                <a:ea typeface="+mj-ea"/>
                <a:cs typeface="Segoe UI Light" panose="020B0502040204020203" pitchFamily="34" charset="0"/>
              </a:rPr>
              <a:t>(salīdzinot ar 2015. g.) bija </a:t>
            </a:r>
            <a:r>
              <a:rPr lang="lv-LV" sz="1600" b="1" dirty="0">
                <a:solidFill>
                  <a:srgbClr val="2C3E50"/>
                </a:solidFill>
                <a:latin typeface="Segoe UI Light" panose="020B0502040204020203" pitchFamily="34" charset="0"/>
                <a:ea typeface="+mj-ea"/>
                <a:cs typeface="Segoe UI Light" panose="020B0502040204020203" pitchFamily="34" charset="0"/>
              </a:rPr>
              <a:t>Latgales reģionā </a:t>
            </a:r>
            <a:r>
              <a:rPr lang="lv-LV" sz="1600" dirty="0">
                <a:solidFill>
                  <a:srgbClr val="2C3E50"/>
                </a:solidFill>
                <a:latin typeface="Segoe UI Light" panose="020B0502040204020203" pitchFamily="34" charset="0"/>
                <a:ea typeface="+mj-ea"/>
                <a:cs typeface="Segoe UI Light" panose="020B0502040204020203" pitchFamily="34" charset="0"/>
              </a:rPr>
              <a:t>- par 6,1 tūkst. iedzīvotājiem (-1,97</a:t>
            </a:r>
            <a:r>
              <a:rPr lang="lv-LV" sz="1600" dirty="0" smtClean="0">
                <a:solidFill>
                  <a:srgbClr val="2C3E50"/>
                </a:solidFill>
                <a:latin typeface="Segoe UI Light" panose="020B0502040204020203" pitchFamily="34" charset="0"/>
                <a:ea typeface="+mj-ea"/>
                <a:cs typeface="Segoe UI Light" panose="020B0502040204020203" pitchFamily="34" charset="0"/>
              </a:rPr>
              <a:t>%)</a:t>
            </a:r>
            <a:endParaRPr lang="lv-LV" altLang="lv-LV" sz="1600" b="1" dirty="0">
              <a:solidFill>
                <a:srgbClr val="2C3E50"/>
              </a:solidFill>
              <a:latin typeface="Segoe UI Light" panose="020B0502040204020203" pitchFamily="34" charset="0"/>
              <a:ea typeface="+mj-ea"/>
              <a:cs typeface="Segoe UI Light" panose="020B0502040204020203" pitchFamily="34" charset="0"/>
            </a:endParaRPr>
          </a:p>
        </p:txBody>
      </p:sp>
      <p:sp>
        <p:nvSpPr>
          <p:cNvPr id="7" name="TextBox 6"/>
          <p:cNvSpPr txBox="1"/>
          <p:nvPr/>
        </p:nvSpPr>
        <p:spPr>
          <a:xfrm>
            <a:off x="640080" y="520304"/>
            <a:ext cx="3000126" cy="338554"/>
          </a:xfrm>
          <a:prstGeom prst="rect">
            <a:avLst/>
          </a:prstGeom>
          <a:noFill/>
        </p:spPr>
        <p:txBody>
          <a:bodyPr wrap="square" rtlCol="0">
            <a:spAutoFit/>
          </a:bodyPr>
          <a:lstStyle/>
          <a:p>
            <a:r>
              <a:rPr lang="lv-LV" sz="1600" b="1" i="1" dirty="0">
                <a:solidFill>
                  <a:srgbClr val="2C3E50"/>
                </a:solidFill>
                <a:latin typeface="Segoe UI Light" panose="020B0502040204020203" pitchFamily="34" charset="0"/>
                <a:ea typeface="+mj-ea"/>
                <a:cs typeface="Segoe UI Light" panose="020B0502040204020203" pitchFamily="34" charset="0"/>
              </a:rPr>
              <a:t>Iedzīvotāju</a:t>
            </a:r>
            <a:r>
              <a:rPr lang="lv-LV" sz="1600" b="1" i="1" dirty="0" smtClean="0"/>
              <a:t> </a:t>
            </a:r>
            <a:r>
              <a:rPr lang="lv-LV" sz="1600" b="1" i="1" dirty="0">
                <a:solidFill>
                  <a:srgbClr val="2C3E50"/>
                </a:solidFill>
                <a:latin typeface="Segoe UI Light" panose="020B0502040204020203" pitchFamily="34" charset="0"/>
                <a:ea typeface="+mj-ea"/>
                <a:cs typeface="Segoe UI Light" panose="020B0502040204020203" pitchFamily="34" charset="0"/>
              </a:rPr>
              <a:t>blīvums, </a:t>
            </a:r>
            <a:r>
              <a:rPr lang="lv-LV" sz="1600" b="1" i="1" dirty="0" err="1">
                <a:solidFill>
                  <a:srgbClr val="2C3E50"/>
                </a:solidFill>
                <a:latin typeface="Segoe UI Light" panose="020B0502040204020203" pitchFamily="34" charset="0"/>
                <a:ea typeface="+mj-ea"/>
                <a:cs typeface="Segoe UI Light" panose="020B0502040204020203" pitchFamily="34" charset="0"/>
              </a:rPr>
              <a:t>cilv</a:t>
            </a:r>
            <a:r>
              <a:rPr lang="lv-LV" sz="1600" b="1" i="1" dirty="0">
                <a:solidFill>
                  <a:srgbClr val="2C3E50"/>
                </a:solidFill>
                <a:latin typeface="Segoe UI Light" panose="020B0502040204020203" pitchFamily="34" charset="0"/>
                <a:ea typeface="+mj-ea"/>
                <a:cs typeface="Segoe UI Light" panose="020B0502040204020203" pitchFamily="34" charset="0"/>
              </a:rPr>
              <a:t>./km</a:t>
            </a:r>
            <a:r>
              <a:rPr lang="lv-LV" sz="1600" b="1" i="1" baseline="30000" dirty="0">
                <a:solidFill>
                  <a:srgbClr val="2C3E50"/>
                </a:solidFill>
                <a:latin typeface="Segoe UI Light" panose="020B0502040204020203" pitchFamily="34" charset="0"/>
                <a:ea typeface="+mj-ea"/>
                <a:cs typeface="Segoe UI Light" panose="020B0502040204020203" pitchFamily="34" charset="0"/>
              </a:rPr>
              <a:t>2</a:t>
            </a:r>
          </a:p>
        </p:txBody>
      </p:sp>
      <p:sp>
        <p:nvSpPr>
          <p:cNvPr id="8" name="TextBox 7"/>
          <p:cNvSpPr txBox="1"/>
          <p:nvPr/>
        </p:nvSpPr>
        <p:spPr>
          <a:xfrm>
            <a:off x="3104419" y="-32489"/>
            <a:ext cx="3662141" cy="584775"/>
          </a:xfrm>
          <a:prstGeom prst="rect">
            <a:avLst/>
          </a:prstGeom>
          <a:noFill/>
        </p:spPr>
        <p:txBody>
          <a:bodyPr wrap="square" rtlCol="0">
            <a:spAutoFit/>
          </a:bodyPr>
          <a:lstStyle/>
          <a:p>
            <a:r>
              <a:rPr lang="lv-LV" sz="3200" b="1" dirty="0">
                <a:solidFill>
                  <a:srgbClr val="2C3E50"/>
                </a:solidFill>
                <a:latin typeface="Segoe UI Light" panose="020B0502040204020203" pitchFamily="34" charset="0"/>
                <a:ea typeface="+mj-ea"/>
                <a:cs typeface="Segoe UI Light" panose="020B0502040204020203" pitchFamily="34" charset="0"/>
              </a:rPr>
              <a:t>Lauku teritorija</a:t>
            </a:r>
          </a:p>
        </p:txBody>
      </p:sp>
    </p:spTree>
    <p:extLst>
      <p:ext uri="{BB962C8B-B14F-4D97-AF65-F5344CB8AC3E}">
        <p14:creationId xmlns:p14="http://schemas.microsoft.com/office/powerpoint/2010/main" val="342884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547257" y="147011"/>
            <a:ext cx="6096000" cy="1066799"/>
          </a:xfrm>
        </p:spPr>
        <p:txBody>
          <a:bodyPr>
            <a:noAutofit/>
          </a:bodyPr>
          <a:lstStyle/>
          <a:p>
            <a:pPr algn="ctr"/>
            <a:r>
              <a:rPr lang="lv-LV" sz="3000" dirty="0">
                <a:solidFill>
                  <a:srgbClr val="2C3E50"/>
                </a:solidFill>
                <a:latin typeface="Segoe UI Light" panose="020B0502040204020203" pitchFamily="34" charset="0"/>
                <a:ea typeface="+mj-ea"/>
                <a:cs typeface="Segoe UI Light" panose="020B0502040204020203" pitchFamily="34" charset="0"/>
              </a:rPr>
              <a:t>Nodarbinātības prognozes lauksaimniecībā un lauku teritorijā </a:t>
            </a:r>
          </a:p>
        </p:txBody>
      </p:sp>
      <p:sp>
        <p:nvSpPr>
          <p:cNvPr id="3" name="TextBox 2"/>
          <p:cNvSpPr txBox="1"/>
          <p:nvPr/>
        </p:nvSpPr>
        <p:spPr>
          <a:xfrm>
            <a:off x="322217" y="4590387"/>
            <a:ext cx="8534399" cy="2031325"/>
          </a:xfrm>
          <a:prstGeom prst="rect">
            <a:avLst/>
          </a:prstGeom>
          <a:noFill/>
        </p:spPr>
        <p:txBody>
          <a:bodyPr wrap="square" rtlCol="0">
            <a:spAutoFit/>
          </a:bodyPr>
          <a:lstStyle>
            <a:defPPr>
              <a:defRPr lang="lv-LV"/>
            </a:defPPr>
            <a:lvl1pPr>
              <a:defRPr>
                <a:solidFill>
                  <a:srgbClr val="2C3E50"/>
                </a:solidFill>
                <a:latin typeface="Segoe UI Light" panose="020B0502040204020203" pitchFamily="34" charset="0"/>
                <a:cs typeface="Segoe UI Light" panose="020B0502040204020203" pitchFamily="34" charset="0"/>
              </a:defRPr>
            </a:lvl1pPr>
          </a:lstStyle>
          <a:p>
            <a:r>
              <a:rPr lang="lv-LV" dirty="0"/>
              <a:t>Šobrīd ir vērojama tendence samazināties gan saimniecību, gan  lauksaimniecībā nodarbināto skaitam un perspektīvi </a:t>
            </a:r>
            <a:r>
              <a:rPr lang="lv-LV" b="1" dirty="0"/>
              <a:t>līdz 2027. gadam saimniecību skaits varētu sarukt līdz 48 tūkst. ar 99 tūkst. pastāvīgi </a:t>
            </a:r>
            <a:r>
              <a:rPr lang="lv-LV" b="1" dirty="0" smtClean="0"/>
              <a:t>nodarbināto.</a:t>
            </a:r>
            <a:endParaRPr lang="lv-LV" b="1" dirty="0"/>
          </a:p>
          <a:p>
            <a:endParaRPr lang="lv-LV" dirty="0"/>
          </a:p>
          <a:p>
            <a:r>
              <a:rPr lang="lv-LV" b="1" dirty="0"/>
              <a:t>Lauku teritorijās pastāv potenciāls pieaugt darbavietām mājražošanā, amatniecībā, lauku un kulinārajā tūrismā, dažādu nišas produktu ražošanā, mazajos uzņēmumos ārpus </a:t>
            </a:r>
            <a:r>
              <a:rPr lang="lv-LV" b="1" dirty="0" smtClean="0"/>
              <a:t>lauksaimniecības.  </a:t>
            </a:r>
            <a:endParaRPr lang="lv-LV" b="1" dirty="0"/>
          </a:p>
        </p:txBody>
      </p:sp>
      <p:graphicFrame>
        <p:nvGraphicFramePr>
          <p:cNvPr id="9" name="Diagramma 8"/>
          <p:cNvGraphicFramePr>
            <a:graphicFrameLocks/>
          </p:cNvGraphicFramePr>
          <p:nvPr>
            <p:extLst>
              <p:ext uri="{D42A27DB-BD31-4B8C-83A1-F6EECF244321}">
                <p14:modId xmlns:p14="http://schemas.microsoft.com/office/powerpoint/2010/main" val="1597821502"/>
              </p:ext>
            </p:extLst>
          </p:nvPr>
        </p:nvGraphicFramePr>
        <p:xfrm>
          <a:off x="1031033" y="1509381"/>
          <a:ext cx="7185867"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aisnstūris ar noapaļotiem stūriem 9"/>
          <p:cNvSpPr/>
          <p:nvPr/>
        </p:nvSpPr>
        <p:spPr>
          <a:xfrm>
            <a:off x="3035300" y="1816100"/>
            <a:ext cx="3683000" cy="2636506"/>
          </a:xfrm>
          <a:prstGeom prst="roundRect">
            <a:avLst/>
          </a:prstGeom>
          <a:solidFill>
            <a:schemeClr val="accent6">
              <a:lumMod val="75000"/>
              <a:alpha val="14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lv-LV" sz="1100"/>
          </a:p>
        </p:txBody>
      </p:sp>
      <p:sp>
        <p:nvSpPr>
          <p:cNvPr id="11" name="TextBox 6"/>
          <p:cNvSpPr txBox="1"/>
          <p:nvPr/>
        </p:nvSpPr>
        <p:spPr>
          <a:xfrm>
            <a:off x="4754562" y="1905001"/>
            <a:ext cx="981075" cy="279399"/>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100" b="1"/>
              <a:t>Prognoze</a:t>
            </a:r>
          </a:p>
        </p:txBody>
      </p:sp>
    </p:spTree>
    <p:extLst>
      <p:ext uri="{BB962C8B-B14F-4D97-AF65-F5344CB8AC3E}">
        <p14:creationId xmlns:p14="http://schemas.microsoft.com/office/powerpoint/2010/main" val="1685611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Virsraksts 1"/>
          <p:cNvSpPr>
            <a:spLocks noGrp="1"/>
          </p:cNvSpPr>
          <p:nvPr>
            <p:ph type="title" idx="4294967295"/>
          </p:nvPr>
        </p:nvSpPr>
        <p:spPr>
          <a:xfrm>
            <a:off x="1197033" y="312738"/>
            <a:ext cx="8229600" cy="5746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r>
              <a:rPr lang="lv-LV" altLang="lv-LV" sz="3000" b="1" dirty="0">
                <a:solidFill>
                  <a:srgbClr val="2C3E50"/>
                </a:solidFill>
                <a:latin typeface="Segoe UI Light" panose="020B0502040204020203" pitchFamily="34" charset="0"/>
                <a:cs typeface="Segoe UI Light" panose="020B0502040204020203" pitchFamily="34" charset="0"/>
              </a:rPr>
              <a:t>Lauksaimnieku izglītība</a:t>
            </a:r>
          </a:p>
        </p:txBody>
      </p:sp>
      <p:sp>
        <p:nvSpPr>
          <p:cNvPr id="13316" name="TextBox 4"/>
          <p:cNvSpPr txBox="1">
            <a:spLocks noChangeArrowheads="1"/>
          </p:cNvSpPr>
          <p:nvPr/>
        </p:nvSpPr>
        <p:spPr bwMode="auto">
          <a:xfrm>
            <a:off x="762000" y="5069374"/>
            <a:ext cx="8208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38213" fontAlgn="base">
              <a:spcBef>
                <a:spcPct val="0"/>
              </a:spcBef>
              <a:spcAft>
                <a:spcPct val="0"/>
              </a:spcAft>
            </a:pPr>
            <a:r>
              <a:rPr lang="lv-LV" altLang="lv-LV" b="1" dirty="0">
                <a:solidFill>
                  <a:srgbClr val="2C3E50"/>
                </a:solidFill>
                <a:latin typeface="Segoe UI Light" panose="020B0502040204020203" pitchFamily="34" charset="0"/>
                <a:ea typeface="+mj-ea"/>
                <a:cs typeface="Segoe UI Light" panose="020B0502040204020203" pitchFamily="34" charset="0"/>
              </a:rPr>
              <a:t>Zemais lauksaimniecībā strādājošo izglītības līmenis ietekmē spēju saimniecībām efektīvi un ilgtspējīgi saimniekot, tostarp plānot saimniecības attīstību un investīciju piesaisti, kas kopumā negatīvi ietekmē nozares </a:t>
            </a:r>
            <a:r>
              <a:rPr lang="lv-LV" altLang="lv-LV" b="1" dirty="0" smtClean="0">
                <a:solidFill>
                  <a:srgbClr val="2C3E50"/>
                </a:solidFill>
                <a:latin typeface="Segoe UI Light" panose="020B0502040204020203" pitchFamily="34" charset="0"/>
                <a:ea typeface="+mj-ea"/>
                <a:cs typeface="Segoe UI Light" panose="020B0502040204020203" pitchFamily="34" charset="0"/>
              </a:rPr>
              <a:t>konkurētspēju.</a:t>
            </a:r>
            <a:endParaRPr lang="lv-LV" altLang="lv-LV" b="1" dirty="0">
              <a:solidFill>
                <a:srgbClr val="2C3E50"/>
              </a:solidFill>
              <a:latin typeface="Segoe UI Light" panose="020B0502040204020203" pitchFamily="34" charset="0"/>
              <a:ea typeface="+mj-ea"/>
              <a:cs typeface="Segoe UI Light" panose="020B0502040204020203" pitchFamily="34" charset="0"/>
            </a:endParaRPr>
          </a:p>
        </p:txBody>
      </p:sp>
      <p:sp>
        <p:nvSpPr>
          <p:cNvPr id="13317" name="TextBox 5"/>
          <p:cNvSpPr txBox="1">
            <a:spLocks noChangeArrowheads="1"/>
          </p:cNvSpPr>
          <p:nvPr/>
        </p:nvSpPr>
        <p:spPr bwMode="auto">
          <a:xfrm>
            <a:off x="971550" y="6246813"/>
            <a:ext cx="1871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lv-LV" altLang="lv-LV" sz="1200" i="1" dirty="0">
                <a:solidFill>
                  <a:srgbClr val="2C3E50"/>
                </a:solidFill>
                <a:latin typeface="Segoe UI Light" panose="020B0502040204020203" pitchFamily="34" charset="0"/>
                <a:ea typeface="+mj-ea"/>
                <a:cs typeface="Segoe UI Light" panose="020B0502040204020203" pitchFamily="34" charset="0"/>
              </a:rPr>
              <a:t>Avots: CSP, </a:t>
            </a:r>
            <a:r>
              <a:rPr lang="lv-LV" altLang="lv-LV" sz="1200" i="1" dirty="0" smtClean="0">
                <a:solidFill>
                  <a:srgbClr val="2C3E50"/>
                </a:solidFill>
                <a:latin typeface="Segoe UI Light" panose="020B0502040204020203" pitchFamily="34" charset="0"/>
                <a:ea typeface="+mj-ea"/>
                <a:cs typeface="Segoe UI Light" panose="020B0502040204020203" pitchFamily="34" charset="0"/>
              </a:rPr>
              <a:t>2013</a:t>
            </a:r>
            <a:endParaRPr lang="lv-LV" altLang="lv-LV" sz="1200" i="1" dirty="0">
              <a:solidFill>
                <a:srgbClr val="2C3E50"/>
              </a:solidFill>
              <a:latin typeface="Segoe UI Light" panose="020B0502040204020203" pitchFamily="34" charset="0"/>
              <a:ea typeface="+mj-ea"/>
              <a:cs typeface="Segoe UI Light" panose="020B0502040204020203" pitchFamily="34" charset="0"/>
            </a:endParaRPr>
          </a:p>
        </p:txBody>
      </p:sp>
      <p:pic>
        <p:nvPicPr>
          <p:cNvPr id="2" name="Attēls 1"/>
          <p:cNvPicPr>
            <a:picLocks noChangeAspect="1"/>
          </p:cNvPicPr>
          <p:nvPr/>
        </p:nvPicPr>
        <p:blipFill rotWithShape="1">
          <a:blip r:embed="rId3"/>
          <a:srcRect l="865" t="2454" r="668" b="2827"/>
          <a:stretch/>
        </p:blipFill>
        <p:spPr>
          <a:xfrm>
            <a:off x="1436914" y="1480457"/>
            <a:ext cx="6350338" cy="3588917"/>
          </a:xfrm>
          <a:prstGeom prst="rect">
            <a:avLst/>
          </a:prstGeom>
        </p:spPr>
      </p:pic>
    </p:spTree>
    <p:extLst>
      <p:ext uri="{BB962C8B-B14F-4D97-AF65-F5344CB8AC3E}">
        <p14:creationId xmlns:p14="http://schemas.microsoft.com/office/powerpoint/2010/main" val="156972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225040" y="131422"/>
            <a:ext cx="6096000"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algn="ctr"/>
            <a:r>
              <a:rPr lang="lv-LV" sz="3000" dirty="0">
                <a:solidFill>
                  <a:srgbClr val="2C3E50"/>
                </a:solidFill>
                <a:latin typeface="Segoe UI Light" panose="020B0502040204020203" pitchFamily="34" charset="0"/>
                <a:ea typeface="+mj-ea"/>
                <a:cs typeface="Segoe UI Light" panose="020B0502040204020203" pitchFamily="34" charset="0"/>
              </a:rPr>
              <a:t>LAP 2007-2013 finansējums novados</a:t>
            </a:r>
          </a:p>
        </p:txBody>
      </p:sp>
      <p:pic>
        <p:nvPicPr>
          <p:cNvPr id="4" name="Attēls 3"/>
          <p:cNvPicPr>
            <a:picLocks noChangeAspect="1"/>
          </p:cNvPicPr>
          <p:nvPr/>
        </p:nvPicPr>
        <p:blipFill>
          <a:blip r:embed="rId2"/>
          <a:stretch>
            <a:fillRect/>
          </a:stretch>
        </p:blipFill>
        <p:spPr>
          <a:xfrm>
            <a:off x="756239" y="1371601"/>
            <a:ext cx="7912717" cy="4813068"/>
          </a:xfrm>
          <a:prstGeom prst="rect">
            <a:avLst/>
          </a:prstGeom>
        </p:spPr>
      </p:pic>
      <p:sp>
        <p:nvSpPr>
          <p:cNvPr id="3" name="TextBox 2"/>
          <p:cNvSpPr txBox="1"/>
          <p:nvPr/>
        </p:nvSpPr>
        <p:spPr>
          <a:xfrm>
            <a:off x="391886" y="6531429"/>
            <a:ext cx="3513908" cy="276999"/>
          </a:xfrm>
          <a:prstGeom prst="rect">
            <a:avLst/>
          </a:prstGeom>
          <a:noFill/>
        </p:spPr>
        <p:txBody>
          <a:bodyPr wrap="square" rtlCol="0">
            <a:spAutoFit/>
          </a:bodyPr>
          <a:lstStyle/>
          <a:p>
            <a:r>
              <a:rPr lang="lv-LV" sz="1200" i="1" dirty="0" smtClean="0"/>
              <a:t>Avots: ZM, AREI</a:t>
            </a:r>
            <a:endParaRPr lang="lv-LV" sz="1200" i="1" dirty="0"/>
          </a:p>
        </p:txBody>
      </p:sp>
    </p:spTree>
    <p:extLst>
      <p:ext uri="{BB962C8B-B14F-4D97-AF65-F5344CB8AC3E}">
        <p14:creationId xmlns:p14="http://schemas.microsoft.com/office/powerpoint/2010/main" val="838985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46217" y="304801"/>
            <a:ext cx="6992983"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p>
            <a:pPr algn="ctr"/>
            <a:r>
              <a:rPr lang="lv-LV" sz="3000" dirty="0">
                <a:solidFill>
                  <a:srgbClr val="2C3E50"/>
                </a:solidFill>
                <a:latin typeface="Segoe UI Light" panose="020B0502040204020203" pitchFamily="34" charset="0"/>
                <a:ea typeface="+mj-ea"/>
                <a:cs typeface="Segoe UI Light" panose="020B0502040204020203" pitchFamily="34" charset="0"/>
              </a:rPr>
              <a:t>LAP 2014-2020 pasākuma 4.1 ietvaros izmaksātais finansējums novados</a:t>
            </a:r>
          </a:p>
        </p:txBody>
      </p:sp>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496429"/>
            <a:ext cx="7296150" cy="5160311"/>
          </a:xfrm>
          <a:prstGeom prst="rect">
            <a:avLst/>
          </a:prstGeom>
          <a:effectLst/>
        </p:spPr>
      </p:pic>
    </p:spTree>
    <p:extLst>
      <p:ext uri="{BB962C8B-B14F-4D97-AF65-F5344CB8AC3E}">
        <p14:creationId xmlns:p14="http://schemas.microsoft.com/office/powerpoint/2010/main" val="151574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hēma 4"/>
          <p:cNvGraphicFramePr/>
          <p:nvPr>
            <p:extLst>
              <p:ext uri="{D42A27DB-BD31-4B8C-83A1-F6EECF244321}">
                <p14:modId xmlns:p14="http://schemas.microsoft.com/office/powerpoint/2010/main" val="901951840"/>
              </p:ext>
            </p:extLst>
          </p:nvPr>
        </p:nvGraphicFramePr>
        <p:xfrm>
          <a:off x="1903613" y="1288471"/>
          <a:ext cx="6662650" cy="470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508865" y="840955"/>
            <a:ext cx="2635135" cy="1815882"/>
          </a:xfrm>
          <a:prstGeom prst="rect">
            <a:avLst/>
          </a:prstGeom>
          <a:noFill/>
        </p:spPr>
        <p:txBody>
          <a:bodyPr wrap="square" rtlCol="0">
            <a:spAutoFit/>
          </a:bodyPr>
          <a:lstStyle>
            <a:defPPr>
              <a:defRPr lang="lv-LV"/>
            </a:defPPr>
            <a:lvl1pPr indent="0" algn="just" defTabSz="938213">
              <a:spcBef>
                <a:spcPts val="0"/>
              </a:spcBef>
              <a:buFont typeface="Arial" panose="020B0604020202020204" pitchFamily="34" charset="0"/>
              <a:buNone/>
              <a:defRPr sz="1600" b="1">
                <a:solidFill>
                  <a:srgbClr val="2C3E50"/>
                </a:solidFill>
                <a:latin typeface="Segoe UI Light" panose="020B0502040204020203" pitchFamily="34" charset="0"/>
                <a:cs typeface="Segoe UI Light" panose="020B0502040204020203" pitchFamily="34" charset="0"/>
              </a:defRPr>
            </a:lvl1pPr>
          </a:lstStyle>
          <a:p>
            <a:pPr marL="285750" indent="-285750">
              <a:buFont typeface="Wingdings" panose="05000000000000000000" pitchFamily="2" charset="2"/>
              <a:buChar char="ü"/>
            </a:pPr>
            <a:r>
              <a:rPr lang="lv-LV" dirty="0"/>
              <a:t>Konkurētspējas attīstība</a:t>
            </a:r>
          </a:p>
          <a:p>
            <a:pPr marL="285750" indent="-285750">
              <a:buFont typeface="Wingdings" panose="05000000000000000000" pitchFamily="2" charset="2"/>
              <a:buChar char="ü"/>
            </a:pPr>
            <a:r>
              <a:rPr lang="lv-LV" dirty="0"/>
              <a:t>Paaudžu nomaiņa</a:t>
            </a:r>
          </a:p>
          <a:p>
            <a:pPr marL="285750" indent="-285750">
              <a:buFont typeface="Wingdings" panose="05000000000000000000" pitchFamily="2" charset="2"/>
              <a:buChar char="ü"/>
            </a:pPr>
            <a:r>
              <a:rPr lang="lv-LV" dirty="0"/>
              <a:t>Pārstrāde</a:t>
            </a:r>
          </a:p>
          <a:p>
            <a:pPr marL="285750" indent="-285750">
              <a:buFont typeface="Wingdings" panose="05000000000000000000" pitchFamily="2" charset="2"/>
              <a:buChar char="ü"/>
            </a:pPr>
            <a:r>
              <a:rPr lang="lv-LV" dirty="0"/>
              <a:t>Risku mazināšana</a:t>
            </a:r>
          </a:p>
          <a:p>
            <a:pPr marL="285750" indent="-285750">
              <a:buFont typeface="Wingdings" panose="05000000000000000000" pitchFamily="2" charset="2"/>
              <a:buChar char="ü"/>
            </a:pPr>
            <a:r>
              <a:rPr lang="lv-LV" dirty="0"/>
              <a:t>Kooperācija</a:t>
            </a:r>
          </a:p>
          <a:p>
            <a:pPr marL="285750" indent="-285750">
              <a:buFont typeface="Wingdings" panose="05000000000000000000" pitchFamily="2" charset="2"/>
              <a:buChar char="ü"/>
            </a:pPr>
            <a:r>
              <a:rPr lang="lv-LV" dirty="0"/>
              <a:t>Inovācijas</a:t>
            </a:r>
          </a:p>
          <a:p>
            <a:pPr marL="285750" indent="-285750">
              <a:buFont typeface="Wingdings" panose="05000000000000000000" pitchFamily="2" charset="2"/>
              <a:buChar char="ü"/>
            </a:pPr>
            <a:r>
              <a:rPr lang="lv-LV" dirty="0"/>
              <a:t>Konsultācijas</a:t>
            </a:r>
          </a:p>
        </p:txBody>
      </p:sp>
      <p:sp>
        <p:nvSpPr>
          <p:cNvPr id="7" name="TextBox 6"/>
          <p:cNvSpPr txBox="1"/>
          <p:nvPr/>
        </p:nvSpPr>
        <p:spPr>
          <a:xfrm>
            <a:off x="1837112" y="5208645"/>
            <a:ext cx="2244437" cy="1569660"/>
          </a:xfrm>
          <a:prstGeom prst="rect">
            <a:avLst/>
          </a:prstGeom>
          <a:noFill/>
        </p:spPr>
        <p:txBody>
          <a:bodyPr wrap="square" rtlCol="0">
            <a:spAutoFit/>
          </a:bodyPr>
          <a:lstStyle>
            <a:defPPr>
              <a:defRPr lang="lv-LV"/>
            </a:defPPr>
            <a:lvl1pPr indent="0" algn="just" defTabSz="938213">
              <a:spcBef>
                <a:spcPts val="0"/>
              </a:spcBef>
              <a:buFont typeface="Arial" panose="020B0604020202020204" pitchFamily="34" charset="0"/>
              <a:buNone/>
              <a:defRPr sz="1600" b="1">
                <a:solidFill>
                  <a:srgbClr val="2C3E50"/>
                </a:solidFill>
                <a:latin typeface="Segoe UI Light" panose="020B0502040204020203" pitchFamily="34" charset="0"/>
                <a:cs typeface="Segoe UI Light" panose="020B0502040204020203" pitchFamily="34" charset="0"/>
              </a:defRPr>
            </a:lvl1pPr>
          </a:lstStyle>
          <a:p>
            <a:pPr marL="285750" indent="-285750">
              <a:buFont typeface="Wingdings" panose="05000000000000000000" pitchFamily="2" charset="2"/>
              <a:buChar char="ü"/>
            </a:pPr>
            <a:r>
              <a:rPr lang="lv-LV" dirty="0"/>
              <a:t>Ekosistēmu apsaimniekošana</a:t>
            </a:r>
          </a:p>
          <a:p>
            <a:pPr marL="285750" indent="-285750">
              <a:buFont typeface="Wingdings" panose="05000000000000000000" pitchFamily="2" charset="2"/>
              <a:buChar char="ü"/>
            </a:pPr>
            <a:r>
              <a:rPr lang="lv-LV" dirty="0"/>
              <a:t>Klimata pārmaiņas</a:t>
            </a:r>
          </a:p>
          <a:p>
            <a:pPr marL="285750" indent="-285750">
              <a:buFont typeface="Wingdings" panose="05000000000000000000" pitchFamily="2" charset="2"/>
              <a:buChar char="ü"/>
            </a:pPr>
            <a:r>
              <a:rPr lang="lv-LV" dirty="0"/>
              <a:t>Agrovide</a:t>
            </a:r>
          </a:p>
          <a:p>
            <a:pPr marL="285750" indent="-285750">
              <a:buFont typeface="Wingdings" panose="05000000000000000000" pitchFamily="2" charset="2"/>
              <a:buChar char="ü"/>
            </a:pPr>
            <a:r>
              <a:rPr lang="lv-LV" dirty="0"/>
              <a:t>Teritorijas ar dabas ierobežojumiem</a:t>
            </a:r>
          </a:p>
        </p:txBody>
      </p:sp>
      <p:sp>
        <p:nvSpPr>
          <p:cNvPr id="8" name="TextBox 7"/>
          <p:cNvSpPr txBox="1"/>
          <p:nvPr/>
        </p:nvSpPr>
        <p:spPr>
          <a:xfrm>
            <a:off x="6766558" y="5534561"/>
            <a:ext cx="2468881" cy="1323439"/>
          </a:xfrm>
          <a:prstGeom prst="rect">
            <a:avLst/>
          </a:prstGeom>
          <a:noFill/>
        </p:spPr>
        <p:txBody>
          <a:bodyPr wrap="square" rtlCol="0">
            <a:spAutoFit/>
          </a:bodyPr>
          <a:lstStyle>
            <a:defPPr>
              <a:defRPr lang="lv-LV"/>
            </a:defPPr>
            <a:lvl1pPr indent="0" algn="just" defTabSz="938213">
              <a:spcBef>
                <a:spcPts val="0"/>
              </a:spcBef>
              <a:buFont typeface="Arial" panose="020B0604020202020204" pitchFamily="34" charset="0"/>
              <a:buNone/>
              <a:defRPr sz="1600" b="1">
                <a:solidFill>
                  <a:srgbClr val="2C3E50"/>
                </a:solidFill>
                <a:latin typeface="Segoe UI Light" panose="020B0502040204020203" pitchFamily="34" charset="0"/>
                <a:cs typeface="Segoe UI Light" panose="020B0502040204020203" pitchFamily="34" charset="0"/>
              </a:defRPr>
            </a:lvl1pPr>
          </a:lstStyle>
          <a:p>
            <a:pPr marL="285750" indent="-285750">
              <a:buFont typeface="Wingdings" panose="05000000000000000000" pitchFamily="2" charset="2"/>
              <a:buChar char="ü"/>
            </a:pPr>
            <a:r>
              <a:rPr lang="lv-LV" dirty="0"/>
              <a:t>Zināšanas </a:t>
            </a:r>
          </a:p>
          <a:p>
            <a:pPr marL="285750" indent="-285750">
              <a:buFont typeface="Wingdings" panose="05000000000000000000" pitchFamily="2" charset="2"/>
              <a:buChar char="ü"/>
            </a:pPr>
            <a:r>
              <a:rPr lang="lv-LV" dirty="0"/>
              <a:t>Nodarbinātība</a:t>
            </a:r>
          </a:p>
          <a:p>
            <a:pPr marL="285750" indent="-285750">
              <a:buFont typeface="Wingdings" panose="05000000000000000000" pitchFamily="2" charset="2"/>
              <a:buChar char="ü"/>
            </a:pPr>
            <a:r>
              <a:rPr lang="lv-LV" dirty="0"/>
              <a:t>Uzņēmējdarbība</a:t>
            </a:r>
          </a:p>
          <a:p>
            <a:pPr marL="285750" indent="-285750">
              <a:buFont typeface="Wingdings" panose="05000000000000000000" pitchFamily="2" charset="2"/>
              <a:buChar char="ü"/>
            </a:pPr>
            <a:r>
              <a:rPr lang="lv-LV" dirty="0"/>
              <a:t>Tūrisms</a:t>
            </a:r>
          </a:p>
          <a:p>
            <a:pPr marL="285750" indent="-285750">
              <a:buFont typeface="Wingdings" panose="05000000000000000000" pitchFamily="2" charset="2"/>
              <a:buChar char="ü"/>
            </a:pPr>
            <a:r>
              <a:rPr lang="lv-LV" dirty="0"/>
              <a:t>Pievilcīga dzīves telpa</a:t>
            </a:r>
          </a:p>
        </p:txBody>
      </p:sp>
      <p:sp>
        <p:nvSpPr>
          <p:cNvPr id="2" name="Taisnstūris 1"/>
          <p:cNvSpPr/>
          <p:nvPr/>
        </p:nvSpPr>
        <p:spPr>
          <a:xfrm>
            <a:off x="2244436" y="108411"/>
            <a:ext cx="5037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lv-LV" altLang="lv-LV" sz="3600" b="1" dirty="0">
                <a:solidFill>
                  <a:schemeClr val="accent4">
                    <a:lumMod val="75000"/>
                  </a:schemeClr>
                </a:solidFill>
                <a:latin typeface="Segoe UI Light" panose="020B0502040204020203" pitchFamily="34" charset="0"/>
                <a:ea typeface="+mj-ea"/>
                <a:cs typeface="Segoe UI Light" panose="020B0502040204020203" pitchFamily="34" charset="0"/>
              </a:rPr>
              <a:t>Lauku attīstība (II pīlārs)</a:t>
            </a:r>
            <a:endParaRPr lang="lv-LV" sz="3600" b="1" dirty="0">
              <a:solidFill>
                <a:schemeClr val="accent4">
                  <a:lumMod val="75000"/>
                </a:schemeClr>
              </a:solidFill>
              <a:latin typeface="Segoe UI Light" panose="020B0502040204020203" pitchFamily="34" charset="0"/>
              <a:ea typeface="+mj-ea"/>
              <a:cs typeface="Segoe UI Light" panose="020B0502040204020203" pitchFamily="34" charset="0"/>
            </a:endParaRPr>
          </a:p>
        </p:txBody>
      </p:sp>
      <p:sp>
        <p:nvSpPr>
          <p:cNvPr id="3" name="TextBox 2"/>
          <p:cNvSpPr txBox="1"/>
          <p:nvPr/>
        </p:nvSpPr>
        <p:spPr>
          <a:xfrm>
            <a:off x="224443" y="1476581"/>
            <a:ext cx="3674226" cy="2062103"/>
          </a:xfrm>
          <a:prstGeom prst="rect">
            <a:avLst/>
          </a:prstGeom>
          <a:noFill/>
        </p:spPr>
        <p:txBody>
          <a:bodyPr wrap="square" rtlCol="0">
            <a:spAutoFit/>
          </a:bodyPr>
          <a:lstStyle>
            <a:defPPr>
              <a:defRPr lang="lv-LV"/>
            </a:defPPr>
            <a:lvl1pPr marL="285750" indent="-285750" algn="just" defTabSz="938213">
              <a:spcBef>
                <a:spcPts val="1200"/>
              </a:spcBef>
              <a:buFont typeface="Arial" panose="020B0604020202020204" pitchFamily="34" charset="0"/>
              <a:buChar char="•"/>
              <a:defRPr sz="2000" b="1">
                <a:solidFill>
                  <a:srgbClr val="2C3E50"/>
                </a:solidFill>
                <a:latin typeface="Segoe UI Light" panose="020B0502040204020203" pitchFamily="34" charset="0"/>
                <a:cs typeface="Segoe UI Light" panose="020B0502040204020203" pitchFamily="34" charset="0"/>
              </a:defRPr>
            </a:lvl1pPr>
          </a:lstStyle>
          <a:p>
            <a:pPr marL="0" indent="0">
              <a:spcBef>
                <a:spcPts val="0"/>
              </a:spcBef>
              <a:buNone/>
            </a:pPr>
            <a:r>
              <a:rPr lang="lv-LV" sz="1600" u="sng" dirty="0">
                <a:effectLst>
                  <a:outerShdw blurRad="38100" dist="38100" dir="2700000" algn="tl">
                    <a:srgbClr val="000000">
                      <a:alpha val="43137"/>
                    </a:srgbClr>
                  </a:outerShdw>
                </a:effectLst>
              </a:rPr>
              <a:t>Galvenie uzstādījumi:</a:t>
            </a:r>
          </a:p>
          <a:p>
            <a:pPr>
              <a:spcBef>
                <a:spcPts val="0"/>
              </a:spcBef>
            </a:pPr>
            <a:r>
              <a:rPr lang="lv-LV" sz="1600" dirty="0"/>
              <a:t>Ienākumu pieaugums no ražošanas</a:t>
            </a:r>
          </a:p>
          <a:p>
            <a:pPr>
              <a:spcBef>
                <a:spcPts val="0"/>
              </a:spcBef>
            </a:pPr>
            <a:r>
              <a:rPr lang="lv-LV" sz="1600" dirty="0"/>
              <a:t>Efektīva lauksaimnieciskā ražošana</a:t>
            </a:r>
          </a:p>
          <a:p>
            <a:pPr>
              <a:spcBef>
                <a:spcPts val="0"/>
              </a:spcBef>
            </a:pPr>
            <a:r>
              <a:rPr lang="lv-LV" sz="1600" dirty="0"/>
              <a:t>Efektīva dabas resursu apsaimniekošana</a:t>
            </a:r>
          </a:p>
          <a:p>
            <a:pPr>
              <a:spcBef>
                <a:spcPts val="0"/>
              </a:spcBef>
            </a:pPr>
            <a:r>
              <a:rPr lang="lv-LV" sz="1600" dirty="0"/>
              <a:t>Cilvēku atgriešana lauku teritorijās, nodrošinot pamatpakalpojumus un ienākumu </a:t>
            </a:r>
            <a:r>
              <a:rPr lang="lv-LV" sz="1600" dirty="0" smtClean="0"/>
              <a:t>pieaugumu</a:t>
            </a:r>
            <a:endParaRPr lang="lv-LV" sz="1600" dirty="0"/>
          </a:p>
        </p:txBody>
      </p:sp>
    </p:spTree>
    <p:extLst>
      <p:ext uri="{BB962C8B-B14F-4D97-AF65-F5344CB8AC3E}">
        <p14:creationId xmlns:p14="http://schemas.microsoft.com/office/powerpoint/2010/main" val="385216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3"/>
          </p:nvPr>
        </p:nvSpPr>
        <p:spPr bwMode="auto">
          <a:xfrm>
            <a:off x="8534400" y="6324600"/>
            <a:ext cx="430213"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8D9724-63A3-4101-8DF7-DD4C30D2C415}" type="slidenum">
              <a:rPr lang="en-US" altLang="en-US"/>
              <a:pPr/>
              <a:t>18</a:t>
            </a:fld>
            <a:endParaRPr lang="en-US" altLang="en-US"/>
          </a:p>
        </p:txBody>
      </p:sp>
      <p:sp>
        <p:nvSpPr>
          <p:cNvPr id="6" name="Virsraksts 1"/>
          <p:cNvSpPr txBox="1">
            <a:spLocks/>
          </p:cNvSpPr>
          <p:nvPr/>
        </p:nvSpPr>
        <p:spPr>
          <a:xfrm>
            <a:off x="1848580" y="357049"/>
            <a:ext cx="6624637" cy="1118278"/>
          </a:xfrm>
          <a:prstGeom prst="rect">
            <a:avLst/>
          </a:prstGeom>
          <a:noFill/>
        </p:spPr>
        <p:txBody>
          <a:bodyPr anchor="ct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defTabSz="914400" eaLnBrk="1" hangingPunct="1"/>
            <a:r>
              <a:rPr lang="lv-LV" altLang="lv-LV" sz="3200" b="1" dirty="0">
                <a:latin typeface="+mn-lt"/>
              </a:rPr>
              <a:t>Lauku attīstība (II pīlārs</a:t>
            </a:r>
            <a:r>
              <a:rPr lang="lv-LV" altLang="lv-LV" sz="3200" b="1" dirty="0" smtClean="0">
                <a:latin typeface="+mn-lt"/>
              </a:rPr>
              <a:t>)</a:t>
            </a:r>
          </a:p>
          <a:p>
            <a:pPr algn="ctr" defTabSz="914400" eaLnBrk="1" hangingPunct="1"/>
            <a:r>
              <a:rPr lang="lv-LV" altLang="lv-LV" sz="3200" b="1" dirty="0" smtClean="0">
                <a:latin typeface="+mn-lt"/>
              </a:rPr>
              <a:t>LV pozīcija</a:t>
            </a:r>
            <a:endParaRPr lang="lv-LV" altLang="lv-LV" sz="3200" b="1" dirty="0">
              <a:latin typeface="+mn-lt"/>
            </a:endParaRPr>
          </a:p>
          <a:p>
            <a:pPr algn="ctr" defTabSz="914400" eaLnBrk="1" hangingPunct="1"/>
            <a:r>
              <a:rPr lang="lv-LV" altLang="lv-LV" sz="2400" b="1" dirty="0">
                <a:latin typeface="+mn-lt"/>
              </a:rPr>
              <a:t>LV būtiski atpaliek no vidējā ES lauku teritoriju attīstības līmeņa</a:t>
            </a:r>
            <a:endParaRPr lang="en-US" altLang="lv-LV" sz="2400" b="1" dirty="0">
              <a:latin typeface="+mn-lt"/>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410996" y="3076504"/>
            <a:ext cx="1638600" cy="1379296"/>
          </a:xfrm>
          <a:prstGeom prst="roundRect">
            <a:avLst>
              <a:gd name="adj" fmla="val 8594"/>
            </a:avLst>
          </a:prstGeom>
          <a:solidFill>
            <a:srgbClr val="FFFFFF">
              <a:shade val="85000"/>
            </a:srgbClr>
          </a:solidFill>
          <a:ln w="12700">
            <a:solidFill>
              <a:schemeClr val="tx1">
                <a:lumMod val="75000"/>
                <a:lumOff val="25000"/>
              </a:schemeClr>
            </a:solidFill>
          </a:ln>
          <a:effectLst/>
        </p:spPr>
      </p:pic>
      <p:sp>
        <p:nvSpPr>
          <p:cNvPr id="2" name="Taisnstūris ar noapaļotiem stūriem 1"/>
          <p:cNvSpPr/>
          <p:nvPr/>
        </p:nvSpPr>
        <p:spPr>
          <a:xfrm>
            <a:off x="1004782" y="1783956"/>
            <a:ext cx="3011324" cy="96201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defRPr/>
            </a:pPr>
            <a:r>
              <a:rPr lang="lv-LV" dirty="0"/>
              <a:t>ELFLA ir vienīgais instruments mērķtiecīgai lauku teritoriju attīstībai</a:t>
            </a:r>
          </a:p>
        </p:txBody>
      </p:sp>
      <p:sp>
        <p:nvSpPr>
          <p:cNvPr id="3" name="Taisnstūris ar noapaļotiem stūriem 2"/>
          <p:cNvSpPr/>
          <p:nvPr/>
        </p:nvSpPr>
        <p:spPr>
          <a:xfrm>
            <a:off x="4229860" y="1916174"/>
            <a:ext cx="2884517" cy="41050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a:t>Saglabāt atsevišķu II pīlāru</a:t>
            </a:r>
          </a:p>
        </p:txBody>
      </p:sp>
      <p:sp>
        <p:nvSpPr>
          <p:cNvPr id="4" name="Taisnstūris ar noapaļotiem stūriem 3"/>
          <p:cNvSpPr/>
          <p:nvPr/>
        </p:nvSpPr>
        <p:spPr>
          <a:xfrm>
            <a:off x="5331298" y="2525861"/>
            <a:ext cx="3566159" cy="90784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defRPr/>
            </a:pPr>
            <a:r>
              <a:rPr lang="lv-LV" dirty="0"/>
              <a:t>Saglabāt plāšu pasākumu piedāvājumu klāstu, kurus DV īsteno atbilstoši vietējai situācijai</a:t>
            </a:r>
          </a:p>
        </p:txBody>
      </p:sp>
      <p:sp>
        <p:nvSpPr>
          <p:cNvPr id="8" name="Taisnstūris ar noapaļotiem stūriem 7"/>
          <p:cNvSpPr/>
          <p:nvPr/>
        </p:nvSpPr>
        <p:spPr>
          <a:xfrm>
            <a:off x="2593899" y="5205623"/>
            <a:ext cx="4139738" cy="1004015"/>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defRPr/>
            </a:pPr>
            <a:r>
              <a:rPr lang="lv-LV" sz="2000" dirty="0"/>
              <a:t>Jāstiprina subsidiaritātes princips, LAP stratēģisks dokuments un jāturpina vienkāršošana</a:t>
            </a:r>
          </a:p>
        </p:txBody>
      </p:sp>
      <p:sp>
        <p:nvSpPr>
          <p:cNvPr id="9" name="Taisnstūris ar noapaļotiem stūriem 8"/>
          <p:cNvSpPr/>
          <p:nvPr/>
        </p:nvSpPr>
        <p:spPr>
          <a:xfrm>
            <a:off x="5264143" y="3832067"/>
            <a:ext cx="3700470" cy="124011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defRPr/>
            </a:pPr>
            <a:r>
              <a:rPr lang="lv-LV" sz="2000" dirty="0"/>
              <a:t>Nodrošinot finansējumu vismaz 2007. – 2013.g. līmenī, kas balstīts uz  taisnīgiem un caurspīdīgiem nosacījumiem</a:t>
            </a:r>
          </a:p>
        </p:txBody>
      </p:sp>
      <p:sp>
        <p:nvSpPr>
          <p:cNvPr id="10" name="Taisnstūris ar noapaļotiem stūriem 9"/>
          <p:cNvSpPr/>
          <p:nvPr/>
        </p:nvSpPr>
        <p:spPr>
          <a:xfrm>
            <a:off x="822637" y="2872129"/>
            <a:ext cx="2277686" cy="78832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defRPr/>
            </a:pPr>
            <a:r>
              <a:rPr lang="lv-LV" sz="2000" dirty="0"/>
              <a:t>Nozīmīga loma jāsaglabā grantiem</a:t>
            </a:r>
          </a:p>
        </p:txBody>
      </p:sp>
      <p:sp>
        <p:nvSpPr>
          <p:cNvPr id="11" name="Taisnstūris ar noapaļotiem stūriem 10"/>
          <p:cNvSpPr/>
          <p:nvPr/>
        </p:nvSpPr>
        <p:spPr>
          <a:xfrm>
            <a:off x="726511" y="4185438"/>
            <a:ext cx="2469938" cy="73925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defRPr/>
            </a:pPr>
            <a:r>
              <a:rPr lang="lv-LV" sz="2000" dirty="0"/>
              <a:t>Finanšu instrumenti atsevišķās jomās</a:t>
            </a:r>
          </a:p>
        </p:txBody>
      </p:sp>
    </p:spTree>
    <p:extLst>
      <p:ext uri="{BB962C8B-B14F-4D97-AF65-F5344CB8AC3E}">
        <p14:creationId xmlns:p14="http://schemas.microsoft.com/office/powerpoint/2010/main" val="1501850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āls 3"/>
          <p:cNvSpPr/>
          <p:nvPr/>
        </p:nvSpPr>
        <p:spPr>
          <a:xfrm>
            <a:off x="3183774" y="2621713"/>
            <a:ext cx="2826328" cy="150109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lv-LV" sz="3200" dirty="0" smtClean="0"/>
              <a:t>II pīlārs </a:t>
            </a:r>
          </a:p>
          <a:p>
            <a:pPr algn="ctr"/>
            <a:r>
              <a:rPr lang="lv-LV" sz="3200" dirty="0" smtClean="0"/>
              <a:t>ELFLA</a:t>
            </a:r>
            <a:endParaRPr lang="lv-LV" sz="3200" dirty="0"/>
          </a:p>
        </p:txBody>
      </p:sp>
      <p:sp>
        <p:nvSpPr>
          <p:cNvPr id="5" name="Virsraksts 1"/>
          <p:cNvSpPr txBox="1">
            <a:spLocks/>
          </p:cNvSpPr>
          <p:nvPr/>
        </p:nvSpPr>
        <p:spPr>
          <a:xfrm>
            <a:off x="1782077" y="91440"/>
            <a:ext cx="6624637" cy="1118278"/>
          </a:xfrm>
          <a:prstGeom prst="rect">
            <a:avLst/>
          </a:prstGeom>
          <a:noFill/>
        </p:spPr>
        <p:txBody>
          <a:bodyPr anchor="ct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defTabSz="914400" eaLnBrk="1" hangingPunct="1"/>
            <a:r>
              <a:rPr lang="lv-LV" altLang="lv-LV" sz="3200" b="1" dirty="0">
                <a:latin typeface="+mn-lt"/>
              </a:rPr>
              <a:t>Lauku attīstība (II pīlārs</a:t>
            </a:r>
            <a:r>
              <a:rPr lang="lv-LV" altLang="lv-LV" sz="3200" b="1" dirty="0" smtClean="0">
                <a:latin typeface="+mn-lt"/>
              </a:rPr>
              <a:t>)</a:t>
            </a:r>
          </a:p>
          <a:p>
            <a:pPr algn="ctr" defTabSz="914400" eaLnBrk="1" hangingPunct="1"/>
            <a:r>
              <a:rPr lang="lv-LV" altLang="lv-LV" sz="3200" b="1" dirty="0" smtClean="0">
                <a:solidFill>
                  <a:schemeClr val="accent6">
                    <a:lumMod val="75000"/>
                  </a:schemeClr>
                </a:solidFill>
                <a:latin typeface="+mn-lt"/>
              </a:rPr>
              <a:t>izaicinājumi</a:t>
            </a:r>
            <a:endParaRPr lang="lv-LV" altLang="lv-LV" sz="3200" b="1" dirty="0">
              <a:solidFill>
                <a:schemeClr val="accent6">
                  <a:lumMod val="75000"/>
                </a:schemeClr>
              </a:solidFill>
              <a:latin typeface="+mn-lt"/>
            </a:endParaRPr>
          </a:p>
        </p:txBody>
      </p:sp>
      <p:sp>
        <p:nvSpPr>
          <p:cNvPr id="6" name="Taisnstūris 5"/>
          <p:cNvSpPr/>
          <p:nvPr/>
        </p:nvSpPr>
        <p:spPr>
          <a:xfrm>
            <a:off x="623453" y="1853152"/>
            <a:ext cx="2111433" cy="78139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Klimata pārmaiņas un resursu efektīva izmantošana</a:t>
            </a:r>
            <a:endParaRPr lang="lv-LV" dirty="0"/>
          </a:p>
        </p:txBody>
      </p:sp>
      <p:sp>
        <p:nvSpPr>
          <p:cNvPr id="7" name="Taisnstūris 6"/>
          <p:cNvSpPr/>
          <p:nvPr/>
        </p:nvSpPr>
        <p:spPr>
          <a:xfrm>
            <a:off x="556953" y="2859577"/>
            <a:ext cx="2252749" cy="106402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Konkurētspēja, īpaši mazās un vidējās saimniecībās</a:t>
            </a:r>
            <a:endParaRPr lang="lv-LV" dirty="0"/>
          </a:p>
        </p:txBody>
      </p:sp>
      <p:sp>
        <p:nvSpPr>
          <p:cNvPr id="8" name="Taisnstūris 7"/>
          <p:cNvSpPr/>
          <p:nvPr/>
        </p:nvSpPr>
        <p:spPr>
          <a:xfrm>
            <a:off x="997527" y="4165367"/>
            <a:ext cx="2186247" cy="69826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Paaudžu nomaiņa</a:t>
            </a:r>
            <a:endParaRPr lang="lv-LV" dirty="0"/>
          </a:p>
        </p:txBody>
      </p:sp>
      <p:sp>
        <p:nvSpPr>
          <p:cNvPr id="9" name="Taisnstūris 8"/>
          <p:cNvSpPr/>
          <p:nvPr/>
        </p:nvSpPr>
        <p:spPr>
          <a:xfrm>
            <a:off x="2388523" y="4918362"/>
            <a:ext cx="2385753" cy="59851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Pievienotās vērtības radīšana</a:t>
            </a:r>
            <a:endParaRPr lang="lv-LV" dirty="0"/>
          </a:p>
        </p:txBody>
      </p:sp>
      <p:sp>
        <p:nvSpPr>
          <p:cNvPr id="10" name="Taisnstūris 9"/>
          <p:cNvSpPr/>
          <p:nvPr/>
        </p:nvSpPr>
        <p:spPr>
          <a:xfrm>
            <a:off x="5295207" y="1232405"/>
            <a:ext cx="2460568" cy="82153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Uzņēmējdarbības attīstība/darbavietu radīšana</a:t>
            </a:r>
            <a:endParaRPr lang="lv-LV" dirty="0"/>
          </a:p>
        </p:txBody>
      </p:sp>
      <p:sp>
        <p:nvSpPr>
          <p:cNvPr id="11" name="Taisnstūris 10"/>
          <p:cNvSpPr/>
          <p:nvPr/>
        </p:nvSpPr>
        <p:spPr>
          <a:xfrm>
            <a:off x="6184670" y="2194559"/>
            <a:ext cx="1970115" cy="45789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a:t>K</a:t>
            </a:r>
            <a:r>
              <a:rPr lang="lv-LV" dirty="0" smtClean="0"/>
              <a:t>ooperācija</a:t>
            </a:r>
            <a:endParaRPr lang="lv-LV" dirty="0"/>
          </a:p>
        </p:txBody>
      </p:sp>
      <p:sp>
        <p:nvSpPr>
          <p:cNvPr id="12" name="Taisnstūris 11"/>
          <p:cNvSpPr/>
          <p:nvPr/>
        </p:nvSpPr>
        <p:spPr>
          <a:xfrm>
            <a:off x="6267796" y="2971107"/>
            <a:ext cx="2471427" cy="85621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Riska pārvaldības instrumentu stiprināšana</a:t>
            </a:r>
            <a:endParaRPr lang="lv-LV" dirty="0"/>
          </a:p>
        </p:txBody>
      </p:sp>
      <p:sp>
        <p:nvSpPr>
          <p:cNvPr id="13" name="Taisnstūris 12"/>
          <p:cNvSpPr/>
          <p:nvPr/>
        </p:nvSpPr>
        <p:spPr>
          <a:xfrm>
            <a:off x="5835535" y="4145495"/>
            <a:ext cx="1978429" cy="69826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Zināšanas un inovācijas </a:t>
            </a:r>
            <a:endParaRPr lang="lv-LV" dirty="0"/>
          </a:p>
        </p:txBody>
      </p:sp>
      <p:sp>
        <p:nvSpPr>
          <p:cNvPr id="14" name="Taisnstūris 13"/>
          <p:cNvSpPr/>
          <p:nvPr/>
        </p:nvSpPr>
        <p:spPr>
          <a:xfrm>
            <a:off x="4914207" y="4989714"/>
            <a:ext cx="1970116" cy="61652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err="1" smtClean="0"/>
              <a:t>Multifondu</a:t>
            </a:r>
            <a:r>
              <a:rPr lang="lv-LV" dirty="0" smtClean="0"/>
              <a:t> pieeja (LEADER)</a:t>
            </a:r>
            <a:endParaRPr lang="lv-LV" dirty="0"/>
          </a:p>
        </p:txBody>
      </p:sp>
      <p:sp>
        <p:nvSpPr>
          <p:cNvPr id="15" name="Taisnstūris 14"/>
          <p:cNvSpPr/>
          <p:nvPr/>
        </p:nvSpPr>
        <p:spPr>
          <a:xfrm>
            <a:off x="2845802" y="1180148"/>
            <a:ext cx="2202873" cy="7232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Ekosistēmu apsaimniekošana</a:t>
            </a:r>
            <a:endParaRPr lang="lv-LV" dirty="0"/>
          </a:p>
        </p:txBody>
      </p:sp>
      <p:sp>
        <p:nvSpPr>
          <p:cNvPr id="16" name="Taisnstūris 15"/>
          <p:cNvSpPr/>
          <p:nvPr/>
        </p:nvSpPr>
        <p:spPr>
          <a:xfrm>
            <a:off x="997527" y="5857222"/>
            <a:ext cx="7157258" cy="31588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Uz rezultātiem balstīta politika – mērķu definēšana un to izpilde</a:t>
            </a:r>
            <a:endParaRPr lang="lv-LV" dirty="0"/>
          </a:p>
        </p:txBody>
      </p:sp>
      <p:sp>
        <p:nvSpPr>
          <p:cNvPr id="2" name="Taisnstūris 1"/>
          <p:cNvSpPr/>
          <p:nvPr/>
        </p:nvSpPr>
        <p:spPr>
          <a:xfrm>
            <a:off x="274320" y="6317673"/>
            <a:ext cx="8578735" cy="340822"/>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smtClean="0"/>
              <a:t>Valsts ekonomiskā attīstība, nodokļu politika, teritoriju attīstība</a:t>
            </a:r>
            <a:endParaRPr lang="lv-LV" dirty="0"/>
          </a:p>
        </p:txBody>
      </p:sp>
    </p:spTree>
    <p:extLst>
      <p:ext uri="{BB962C8B-B14F-4D97-AF65-F5344CB8AC3E}">
        <p14:creationId xmlns:p14="http://schemas.microsoft.com/office/powerpoint/2010/main" val="244932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3"/>
          </p:nvPr>
        </p:nvSpPr>
        <p:spPr>
          <a:xfrm>
            <a:off x="8534399" y="6324600"/>
            <a:ext cx="397565" cy="304800"/>
          </a:xfrm>
        </p:spPr>
        <p:txBody>
          <a:bodyPr/>
          <a:lstStyle/>
          <a:p>
            <a:pPr>
              <a:defRPr/>
            </a:pPr>
            <a:fld id="{F13D2852-6B45-44CC-8411-ED8642818044}" type="slidenum">
              <a:rPr lang="en-US" altLang="en-US" smtClean="0"/>
              <a:pPr>
                <a:defRPr/>
              </a:pPr>
              <a:t>2</a:t>
            </a:fld>
            <a:endParaRPr lang="en-US" altLang="en-US" dirty="0"/>
          </a:p>
        </p:txBody>
      </p:sp>
      <p:sp>
        <p:nvSpPr>
          <p:cNvPr id="5" name="TextBox 4"/>
          <p:cNvSpPr txBox="1"/>
          <p:nvPr/>
        </p:nvSpPr>
        <p:spPr>
          <a:xfrm>
            <a:off x="2464904" y="291548"/>
            <a:ext cx="6374296" cy="954107"/>
          </a:xfrm>
          <a:prstGeom prst="rect">
            <a:avLst/>
          </a:prstGeom>
          <a:noFill/>
        </p:spPr>
        <p:txBody>
          <a:bodyPr wrap="square" rtlCol="0">
            <a:spAutoFit/>
          </a:bodyPr>
          <a:lstStyle/>
          <a:p>
            <a:r>
              <a:rPr lang="lv-LV" sz="2800" b="1" dirty="0">
                <a:solidFill>
                  <a:srgbClr val="2C3E50"/>
                </a:solidFill>
                <a:latin typeface="Segoe UI Light" panose="020B0502040204020203" pitchFamily="34" charset="0"/>
                <a:cs typeface="Segoe UI Light" panose="020B0502040204020203" pitchFamily="34" charset="0"/>
              </a:rPr>
              <a:t>KLP atbalsta </a:t>
            </a:r>
            <a:r>
              <a:rPr lang="lv-LV" sz="2800" b="1" dirty="0" smtClean="0">
                <a:solidFill>
                  <a:srgbClr val="2C3E50"/>
                </a:solidFill>
                <a:latin typeface="Segoe UI Light" panose="020B0502040204020203" pitchFamily="34" charset="0"/>
                <a:cs typeface="Segoe UI Light" panose="020B0502040204020203" pitchFamily="34" charset="0"/>
              </a:rPr>
              <a:t>maksājumi lauksaimniecībai un lauku attīstībai 2000.-2016</a:t>
            </a:r>
            <a:r>
              <a:rPr lang="lv-LV" sz="2800" b="1" dirty="0">
                <a:solidFill>
                  <a:srgbClr val="2C3E50"/>
                </a:solidFill>
                <a:latin typeface="Segoe UI Light" panose="020B0502040204020203" pitchFamily="34" charset="0"/>
                <a:cs typeface="Segoe UI Light" panose="020B0502040204020203" pitchFamily="34" charset="0"/>
              </a:rPr>
              <a:t>. </a:t>
            </a:r>
            <a:r>
              <a:rPr lang="lv-LV" sz="2800" b="1" dirty="0" smtClean="0">
                <a:solidFill>
                  <a:srgbClr val="2C3E50"/>
                </a:solidFill>
                <a:latin typeface="Segoe UI Light" panose="020B0502040204020203" pitchFamily="34" charset="0"/>
                <a:cs typeface="Segoe UI Light" panose="020B0502040204020203" pitchFamily="34" charset="0"/>
              </a:rPr>
              <a:t>gadā</a:t>
            </a:r>
            <a:endParaRPr lang="lv-LV" sz="2800" b="1" dirty="0">
              <a:solidFill>
                <a:srgbClr val="2C3E50"/>
              </a:solidFill>
              <a:latin typeface="Segoe UI Light" panose="020B0502040204020203" pitchFamily="34" charset="0"/>
              <a:cs typeface="Segoe UI Light" panose="020B0502040204020203" pitchFamily="34" charset="0"/>
            </a:endParaRPr>
          </a:p>
        </p:txBody>
      </p:sp>
      <p:graphicFrame>
        <p:nvGraphicFramePr>
          <p:cNvPr id="6" name="Diagramma 5"/>
          <p:cNvGraphicFramePr>
            <a:graphicFrameLocks/>
          </p:cNvGraphicFramePr>
          <p:nvPr>
            <p:extLst/>
          </p:nvPr>
        </p:nvGraphicFramePr>
        <p:xfrm>
          <a:off x="463826" y="1417982"/>
          <a:ext cx="8375374" cy="4969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442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p:cNvPicPr>
            <a:picLocks noChangeAspect="1"/>
          </p:cNvPicPr>
          <p:nvPr/>
        </p:nvPicPr>
        <p:blipFill rotWithShape="1">
          <a:blip r:embed="rId2"/>
          <a:srcRect l="36842" t="36666" r="32720" b="31018"/>
          <a:stretch/>
        </p:blipFill>
        <p:spPr>
          <a:xfrm>
            <a:off x="426722" y="1604445"/>
            <a:ext cx="7710955" cy="4604767"/>
          </a:xfrm>
          <a:prstGeom prst="rect">
            <a:avLst/>
          </a:prstGeom>
        </p:spPr>
      </p:pic>
      <p:sp>
        <p:nvSpPr>
          <p:cNvPr id="6" name="Taisnstūris 5"/>
          <p:cNvSpPr/>
          <p:nvPr/>
        </p:nvSpPr>
        <p:spPr>
          <a:xfrm>
            <a:off x="2244436" y="108411"/>
            <a:ext cx="5358147" cy="111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lv-LV" sz="3600" b="1" dirty="0" err="1" smtClean="0">
                <a:solidFill>
                  <a:schemeClr val="accent4">
                    <a:lumMod val="75000"/>
                  </a:schemeClr>
                </a:solidFill>
                <a:latin typeface="Segoe UI Light" panose="020B0502040204020203" pitchFamily="34" charset="0"/>
                <a:ea typeface="+mj-ea"/>
                <a:cs typeface="Segoe UI Light" panose="020B0502040204020203" pitchFamily="34" charset="0"/>
              </a:rPr>
              <a:t>Svarīgi….super</a:t>
            </a:r>
            <a:r>
              <a:rPr lang="lv-LV" sz="3600" b="1" dirty="0" smtClean="0">
                <a:solidFill>
                  <a:schemeClr val="accent4">
                    <a:lumMod val="75000"/>
                  </a:schemeClr>
                </a:solidFill>
                <a:latin typeface="Segoe UI Light" panose="020B0502040204020203" pitchFamily="34" charset="0"/>
                <a:ea typeface="+mj-ea"/>
                <a:cs typeface="Segoe UI Light" panose="020B0502040204020203" pitchFamily="34" charset="0"/>
              </a:rPr>
              <a:t> svarīgi</a:t>
            </a:r>
            <a:endParaRPr lang="lv-LV" sz="3600" b="1" dirty="0">
              <a:solidFill>
                <a:schemeClr val="accent4">
                  <a:lumMod val="75000"/>
                </a:schemeClr>
              </a:solidFill>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257467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ēma 3"/>
          <p:cNvGraphicFramePr/>
          <p:nvPr>
            <p:extLst>
              <p:ext uri="{D42A27DB-BD31-4B8C-83A1-F6EECF244321}">
                <p14:modId xmlns:p14="http://schemas.microsoft.com/office/powerpoint/2010/main" val="1294285915"/>
              </p:ext>
            </p:extLst>
          </p:nvPr>
        </p:nvGraphicFramePr>
        <p:xfrm>
          <a:off x="896982" y="1867262"/>
          <a:ext cx="7715796" cy="4463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aisnstūris 4"/>
          <p:cNvSpPr/>
          <p:nvPr/>
        </p:nvSpPr>
        <p:spPr>
          <a:xfrm>
            <a:off x="2244436" y="108411"/>
            <a:ext cx="5358147" cy="158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lv-LV" sz="3600" b="1" dirty="0" smtClean="0">
                <a:solidFill>
                  <a:schemeClr val="accent4">
                    <a:lumMod val="75000"/>
                  </a:schemeClr>
                </a:solidFill>
                <a:latin typeface="Segoe UI Light" panose="020B0502040204020203" pitchFamily="34" charset="0"/>
                <a:ea typeface="+mj-ea"/>
                <a:cs typeface="Segoe UI Light" panose="020B0502040204020203" pitchFamily="34" charset="0"/>
              </a:rPr>
              <a:t>DARĀM!</a:t>
            </a:r>
            <a:endParaRPr lang="lv-LV" sz="3600" b="1" dirty="0">
              <a:solidFill>
                <a:schemeClr val="accent4">
                  <a:lumMod val="75000"/>
                </a:schemeClr>
              </a:solidFill>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8155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31571" y="281248"/>
            <a:ext cx="7007629" cy="542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lv-LV" altLang="lv-LV" sz="3600" dirty="0">
                <a:solidFill>
                  <a:schemeClr val="accent4">
                    <a:lumMod val="75000"/>
                  </a:schemeClr>
                </a:solidFill>
                <a:latin typeface="Segoe UI Light" panose="020B0502040204020203" pitchFamily="34" charset="0"/>
                <a:ea typeface="+mj-ea"/>
                <a:cs typeface="Segoe UI Light" panose="020B0502040204020203" pitchFamily="34" charset="0"/>
              </a:rPr>
              <a:t>Atvērtie jautājumi arī mums pašiem</a:t>
            </a:r>
          </a:p>
        </p:txBody>
      </p:sp>
      <p:sp>
        <p:nvSpPr>
          <p:cNvPr id="23557" name="Slaida numura vietturis 5"/>
          <p:cNvSpPr>
            <a:spLocks noGrp="1"/>
          </p:cNvSpPr>
          <p:nvPr>
            <p:ph type="sldNum" sz="quarter" idx="13"/>
          </p:nvPr>
        </p:nvSpPr>
        <p:spPr bwMode="auto">
          <a:xfrm>
            <a:off x="8435546" y="6324600"/>
            <a:ext cx="403654"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A188705-0EA0-4CF8-B2BF-3D3C083CD51D}" type="slidenum">
              <a:rPr lang="en-US" altLang="en-US"/>
              <a:pPr/>
              <a:t>22</a:t>
            </a:fld>
            <a:endParaRPr lang="en-US" altLang="en-US" dirty="0"/>
          </a:p>
        </p:txBody>
      </p:sp>
      <p:sp>
        <p:nvSpPr>
          <p:cNvPr id="7" name="Content Placeholder 2"/>
          <p:cNvSpPr>
            <a:spLocks noGrp="1"/>
          </p:cNvSpPr>
          <p:nvPr>
            <p:ph idx="1"/>
          </p:nvPr>
        </p:nvSpPr>
        <p:spPr>
          <a:xfrm>
            <a:off x="484188" y="1832956"/>
            <a:ext cx="8202612" cy="50250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457200" indent="-457200">
              <a:lnSpc>
                <a:spcPct val="150000"/>
              </a:lnSpc>
              <a:spcBef>
                <a:spcPct val="0"/>
              </a:spcBef>
              <a:buFont typeface="Arial" panose="020B0604020202020204" pitchFamily="34" charset="0"/>
              <a:buChar char="•"/>
            </a:pPr>
            <a:r>
              <a:rPr lang="lv-LV" altLang="lv-LV" sz="2800" b="1" dirty="0">
                <a:latin typeface="Segoe UI Light" panose="020B0502040204020203" pitchFamily="34" charset="0"/>
                <a:ea typeface="+mj-ea"/>
                <a:cs typeface="Segoe UI Light" panose="020B0502040204020203" pitchFamily="34" charset="0"/>
              </a:rPr>
              <a:t>Kāda būs Valdības kopējā nostāja par KLP un budžetu?</a:t>
            </a:r>
          </a:p>
          <a:p>
            <a:pPr marL="457200" indent="-457200">
              <a:lnSpc>
                <a:spcPct val="150000"/>
              </a:lnSpc>
              <a:spcBef>
                <a:spcPct val="0"/>
              </a:spcBef>
              <a:buFont typeface="Arial" panose="020B0604020202020204" pitchFamily="34" charset="0"/>
              <a:buChar char="•"/>
            </a:pPr>
            <a:r>
              <a:rPr lang="lv-LV" altLang="lv-LV" sz="2800" b="1" dirty="0">
                <a:latin typeface="Segoe UI Light" panose="020B0502040204020203" pitchFamily="34" charset="0"/>
                <a:ea typeface="+mj-ea"/>
                <a:cs typeface="Segoe UI Light" panose="020B0502040204020203" pitchFamily="34" charset="0"/>
              </a:rPr>
              <a:t>Vai un kā ieviesīsim Junkera investīciju plānu finanšu instrumentus (kredīti, garantijas u.c</a:t>
            </a:r>
            <a:r>
              <a:rPr lang="lv-LV" altLang="lv-LV" sz="2800" b="1" dirty="0" smtClean="0">
                <a:latin typeface="Segoe UI Light" panose="020B0502040204020203" pitchFamily="34" charset="0"/>
                <a:ea typeface="+mj-ea"/>
                <a:cs typeface="Segoe UI Light" panose="020B0502040204020203" pitchFamily="34" charset="0"/>
              </a:rPr>
              <a:t>.)?</a:t>
            </a:r>
          </a:p>
          <a:p>
            <a:pPr marL="457200" indent="-457200">
              <a:lnSpc>
                <a:spcPct val="150000"/>
              </a:lnSpc>
              <a:spcBef>
                <a:spcPct val="0"/>
              </a:spcBef>
              <a:buFont typeface="Arial" panose="020B0604020202020204" pitchFamily="34" charset="0"/>
              <a:buChar char="•"/>
            </a:pPr>
            <a:r>
              <a:rPr lang="lv-LV" altLang="lv-LV" sz="2800" b="1" dirty="0" smtClean="0">
                <a:latin typeface="Segoe UI Light" panose="020B0502040204020203" pitchFamily="34" charset="0"/>
                <a:ea typeface="+mj-ea"/>
                <a:cs typeface="Segoe UI Light" panose="020B0502040204020203" pitchFamily="34" charset="0"/>
              </a:rPr>
              <a:t>Vai </a:t>
            </a:r>
            <a:r>
              <a:rPr lang="lv-LV" altLang="lv-LV" sz="2800" b="1" dirty="0">
                <a:latin typeface="Segoe UI Light" panose="020B0502040204020203" pitchFamily="34" charset="0"/>
                <a:ea typeface="+mj-ea"/>
                <a:cs typeface="Segoe UI Light" panose="020B0502040204020203" pitchFamily="34" charset="0"/>
              </a:rPr>
              <a:t>un ko mainīsim paši savā pieejā, </a:t>
            </a:r>
            <a:r>
              <a:rPr lang="lv-LV" altLang="lv-LV" sz="2800" b="1" dirty="0" smtClean="0">
                <a:latin typeface="Segoe UI Light" panose="020B0502040204020203" pitchFamily="34" charset="0"/>
                <a:ea typeface="+mj-ea"/>
                <a:cs typeface="Segoe UI Light" panose="020B0502040204020203" pitchFamily="34" charset="0"/>
              </a:rPr>
              <a:t>īstenojot </a:t>
            </a:r>
            <a:r>
              <a:rPr lang="lv-LV" altLang="lv-LV" sz="2800" b="1" dirty="0">
                <a:latin typeface="Segoe UI Light" panose="020B0502040204020203" pitchFamily="34" charset="0"/>
                <a:ea typeface="+mj-ea"/>
                <a:cs typeface="Segoe UI Light" panose="020B0502040204020203" pitchFamily="34" charset="0"/>
              </a:rPr>
              <a:t>Lauku attīstības </a:t>
            </a:r>
            <a:r>
              <a:rPr lang="lv-LV" altLang="lv-LV" sz="2800" b="1" dirty="0" smtClean="0">
                <a:latin typeface="Segoe UI Light" panose="020B0502040204020203" pitchFamily="34" charset="0"/>
                <a:ea typeface="+mj-ea"/>
                <a:cs typeface="Segoe UI Light" panose="020B0502040204020203" pitchFamily="34" charset="0"/>
              </a:rPr>
              <a:t>programmu?</a:t>
            </a:r>
            <a:endParaRPr lang="lv-LV" altLang="lv-LV" sz="2800" b="1" dirty="0">
              <a:latin typeface="Segoe UI Light" panose="020B0502040204020203" pitchFamily="34" charset="0"/>
              <a:ea typeface="+mj-ea"/>
              <a:cs typeface="Segoe UI Light" panose="020B0502040204020203" pitchFamily="34" charset="0"/>
            </a:endParaRPr>
          </a:p>
          <a:p>
            <a:pPr marL="457200" indent="-457200">
              <a:lnSpc>
                <a:spcPct val="150000"/>
              </a:lnSpc>
              <a:spcBef>
                <a:spcPct val="0"/>
              </a:spcBef>
              <a:buFont typeface="Arial" panose="020B0604020202020204" pitchFamily="34" charset="0"/>
              <a:buChar char="•"/>
            </a:pPr>
            <a:r>
              <a:rPr lang="lv-LV" altLang="lv-LV" sz="2800" b="1" dirty="0">
                <a:latin typeface="Segoe UI Light" panose="020B0502040204020203" pitchFamily="34" charset="0"/>
                <a:ea typeface="+mj-ea"/>
                <a:cs typeface="Segoe UI Light" panose="020B0502040204020203" pitchFamily="34" charset="0"/>
              </a:rPr>
              <a:t>Aktīva piedalīšanās politikas veidošanā</a:t>
            </a:r>
          </a:p>
          <a:p>
            <a:pPr marL="457200" indent="-457200">
              <a:lnSpc>
                <a:spcPct val="150000"/>
              </a:lnSpc>
              <a:spcBef>
                <a:spcPct val="0"/>
              </a:spcBef>
              <a:buFont typeface="Arial" panose="020B0604020202020204" pitchFamily="34" charset="0"/>
              <a:buChar char="•"/>
            </a:pPr>
            <a:r>
              <a:rPr lang="lv-LV" altLang="lv-LV" sz="2800" b="1" dirty="0" smtClean="0">
                <a:latin typeface="Segoe UI Light" panose="020B0502040204020203" pitchFamily="34" charset="0"/>
                <a:ea typeface="+mj-ea"/>
                <a:cs typeface="Segoe UI Light" panose="020B0502040204020203" pitchFamily="34" charset="0"/>
              </a:rPr>
              <a:t>Kurām </a:t>
            </a:r>
            <a:r>
              <a:rPr lang="lv-LV" altLang="lv-LV" sz="2800" b="1" dirty="0">
                <a:latin typeface="Segoe UI Light" panose="020B0502040204020203" pitchFamily="34" charset="0"/>
                <a:ea typeface="+mj-ea"/>
                <a:cs typeface="Segoe UI Light" panose="020B0502040204020203" pitchFamily="34" charset="0"/>
              </a:rPr>
              <a:t>investīcijām/atbalsta pasākumiem būtu jābūt prioritātei un kam?</a:t>
            </a:r>
          </a:p>
          <a:p>
            <a:pPr marL="457200" indent="-457200">
              <a:lnSpc>
                <a:spcPct val="150000"/>
              </a:lnSpc>
              <a:spcBef>
                <a:spcPct val="0"/>
              </a:spcBef>
              <a:buFont typeface="Arial" panose="020B0604020202020204" pitchFamily="34" charset="0"/>
              <a:buChar char="•"/>
            </a:pPr>
            <a:endParaRPr lang="lv-LV" altLang="lv-LV" sz="2800" b="1" dirty="0">
              <a:latin typeface="Segoe UI Light" panose="020B0502040204020203" pitchFamily="34" charset="0"/>
              <a:ea typeface="+mj-ea"/>
              <a:cs typeface="Segoe UI Light" panose="020B0502040204020203" pitchFamily="34" charset="0"/>
            </a:endParaRPr>
          </a:p>
          <a:p>
            <a:pPr marL="457200" indent="-457200">
              <a:lnSpc>
                <a:spcPct val="150000"/>
              </a:lnSpc>
              <a:spcBef>
                <a:spcPct val="0"/>
              </a:spcBef>
              <a:buFont typeface="Arial" panose="020B0604020202020204" pitchFamily="34" charset="0"/>
              <a:buChar char="•"/>
            </a:pPr>
            <a:endParaRPr lang="lv-LV" altLang="lv-LV" sz="2800" b="1" dirty="0">
              <a:latin typeface="Segoe UI Light" panose="020B0502040204020203" pitchFamily="34" charset="0"/>
              <a:ea typeface="+mj-ea"/>
              <a:cs typeface="Segoe UI Light" panose="020B0502040204020203" pitchFamily="34" charset="0"/>
            </a:endParaRPr>
          </a:p>
          <a:p>
            <a:pPr marL="457200" indent="-457200">
              <a:lnSpc>
                <a:spcPct val="150000"/>
              </a:lnSpc>
              <a:spcBef>
                <a:spcPct val="0"/>
              </a:spcBef>
              <a:buFont typeface="Arial" panose="020B0604020202020204" pitchFamily="34" charset="0"/>
              <a:buChar char="•"/>
            </a:pPr>
            <a:endParaRPr lang="lv-LV" altLang="lv-LV" sz="2800" b="1" dirty="0">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95413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p:cNvSpPr>
            <a:spLocks noGrp="1"/>
          </p:cNvSpPr>
          <p:nvPr>
            <p:ph type="body" sz="quarter" idx="10"/>
          </p:nvPr>
        </p:nvSpPr>
        <p:spPr>
          <a:xfrm>
            <a:off x="631825" y="3086100"/>
            <a:ext cx="77724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spcBef>
                <a:spcPct val="0"/>
              </a:spcBef>
            </a:pPr>
            <a:r>
              <a:rPr lang="lv-LV" altLang="lv-LV" sz="3600" b="1" dirty="0">
                <a:solidFill>
                  <a:schemeClr val="accent4">
                    <a:lumMod val="75000"/>
                  </a:schemeClr>
                </a:solidFill>
                <a:latin typeface="Segoe UI Light" panose="020B0502040204020203" pitchFamily="34" charset="0"/>
                <a:ea typeface="+mj-ea"/>
                <a:cs typeface="Segoe UI Light" panose="020B0502040204020203" pitchFamily="34" charset="0"/>
              </a:rPr>
              <a:t>Paldies par Jūsu uzmanību!</a:t>
            </a:r>
            <a:endParaRPr lang="lv-LV" altLang="en-US" sz="3600" b="1" dirty="0">
              <a:solidFill>
                <a:schemeClr val="accent4">
                  <a:lumMod val="75000"/>
                </a:schemeClr>
              </a:solidFill>
              <a:latin typeface="Segoe UI Light" panose="020B0502040204020203" pitchFamily="34" charset="0"/>
              <a:ea typeface="+mj-ea"/>
              <a:cs typeface="Segoe UI Light" panose="020B0502040204020203" pitchFamily="34" charset="0"/>
            </a:endParaRPr>
          </a:p>
        </p:txBody>
      </p:sp>
      <p:sp>
        <p:nvSpPr>
          <p:cNvPr id="35843" name="Text Placeholder 2"/>
          <p:cNvSpPr>
            <a:spLocks noGrp="1"/>
          </p:cNvSpPr>
          <p:nvPr>
            <p:ph type="body" sz="quarter" idx="11"/>
          </p:nvPr>
        </p:nvSpPr>
        <p:spPr>
          <a:xfrm>
            <a:off x="3927475" y="5703888"/>
            <a:ext cx="5216525" cy="8191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spcBef>
                <a:spcPct val="0"/>
              </a:spcBef>
            </a:pPr>
            <a:r>
              <a:rPr lang="lv-LV" altLang="lv-LV" sz="2400" b="1">
                <a:solidFill>
                  <a:schemeClr val="accent4">
                    <a:lumMod val="75000"/>
                  </a:schemeClr>
                </a:solidFill>
                <a:latin typeface="Segoe UI Light" panose="020B0502040204020203" pitchFamily="34" charset="0"/>
                <a:ea typeface="+mj-ea"/>
                <a:cs typeface="Segoe UI Light" panose="020B0502040204020203" pitchFamily="34" charset="0"/>
              </a:rPr>
              <a:t>Zemkopības ministrijas </a:t>
            </a:r>
          </a:p>
          <a:p>
            <a:pPr algn="r">
              <a:spcBef>
                <a:spcPct val="0"/>
              </a:spcBef>
            </a:pPr>
            <a:r>
              <a:rPr lang="lv-LV" altLang="lv-LV" sz="2400" b="1">
                <a:solidFill>
                  <a:schemeClr val="accent4">
                    <a:lumMod val="75000"/>
                  </a:schemeClr>
                </a:solidFill>
                <a:latin typeface="Segoe UI Light" panose="020B0502040204020203" pitchFamily="34" charset="0"/>
                <a:ea typeface="+mj-ea"/>
                <a:cs typeface="Segoe UI Light" panose="020B0502040204020203" pitchFamily="34" charset="0"/>
              </a:rPr>
              <a:t>Lauku attīstības atbalsta departaments</a:t>
            </a:r>
          </a:p>
          <a:p>
            <a:pPr algn="r">
              <a:spcBef>
                <a:spcPct val="0"/>
              </a:spcBef>
            </a:pPr>
            <a:endParaRPr lang="lv-LV" altLang="en-US" sz="2400" b="1">
              <a:solidFill>
                <a:schemeClr val="accent4">
                  <a:lumMod val="75000"/>
                </a:schemeClr>
              </a:solidFill>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188925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1704109" y="182144"/>
            <a:ext cx="7135091" cy="593859"/>
          </a:xfrm>
        </p:spPr>
        <p:txBody>
          <a:bodyPr>
            <a:noAutofit/>
          </a:bodyPr>
          <a:lstStyle/>
          <a:p>
            <a:r>
              <a:rPr lang="lv-LV" sz="3200" dirty="0" smtClean="0">
                <a:solidFill>
                  <a:srgbClr val="2C3E50"/>
                </a:solidFill>
                <a:latin typeface="Segoe UI Light" panose="020B0502040204020203" pitchFamily="34" charset="0"/>
                <a:cs typeface="Segoe UI Light" panose="020B0502040204020203" pitchFamily="34" charset="0"/>
              </a:rPr>
              <a:t>Latvijas teritorijas struktūra 2016.gadā</a:t>
            </a:r>
            <a:endParaRPr lang="en-US" sz="3200" dirty="0">
              <a:solidFill>
                <a:srgbClr val="2C3E50"/>
              </a:solidFill>
              <a:latin typeface="Segoe UI Light" panose="020B0502040204020203" pitchFamily="34" charset="0"/>
              <a:cs typeface="Segoe UI Light" panose="020B0502040204020203" pitchFamily="34" charset="0"/>
            </a:endParaRPr>
          </a:p>
        </p:txBody>
      </p:sp>
      <p:sp>
        <p:nvSpPr>
          <p:cNvPr id="4" name="Slaida numura vietturis 3"/>
          <p:cNvSpPr>
            <a:spLocks noGrp="1"/>
          </p:cNvSpPr>
          <p:nvPr>
            <p:ph type="sldNum" sz="quarter" idx="13"/>
          </p:nvPr>
        </p:nvSpPr>
        <p:spPr/>
        <p:txBody>
          <a:bodyPr/>
          <a:lstStyle/>
          <a:p>
            <a:fld id="{63EFD63B-D9D3-4E24-9C71-F6802FCAAE8E}" type="slidenum">
              <a:rPr lang="lv-LV" altLang="en-US" smtClean="0"/>
              <a:pPr/>
              <a:t>3</a:t>
            </a:fld>
            <a:endParaRPr lang="lv-LV" altLang="en-US"/>
          </a:p>
        </p:txBody>
      </p:sp>
      <p:sp>
        <p:nvSpPr>
          <p:cNvPr id="32" name="Text Box 7"/>
          <p:cNvSpPr txBox="1">
            <a:spLocks noChangeArrowheads="1"/>
          </p:cNvSpPr>
          <p:nvPr/>
        </p:nvSpPr>
        <p:spPr bwMode="auto">
          <a:xfrm>
            <a:off x="179512" y="6453336"/>
            <a:ext cx="4104456" cy="276999"/>
          </a:xfrm>
          <a:prstGeom prst="rect">
            <a:avLst/>
          </a:prstGeom>
          <a:noFill/>
          <a:ln w="9525">
            <a:noFill/>
            <a:miter lim="800000"/>
            <a:headEnd/>
            <a:tailEnd/>
          </a:ln>
          <a:effectLst/>
        </p:spPr>
        <p:txBody>
          <a:bodyPr wrap="square">
            <a:spAutoFit/>
          </a:bodyPr>
          <a:lstStyle/>
          <a:p>
            <a:pPr algn="l">
              <a:spcBef>
                <a:spcPct val="50000"/>
              </a:spcBef>
            </a:pPr>
            <a:r>
              <a:rPr lang="lv-LV" sz="1200" i="1" dirty="0" smtClean="0">
                <a:solidFill>
                  <a:schemeClr val="bg1">
                    <a:lumMod val="50000"/>
                  </a:schemeClr>
                </a:solidFill>
                <a:latin typeface="Segoe UI Light" panose="020B0502040204020203" pitchFamily="34" charset="0"/>
                <a:cs typeface="Segoe UI Light" panose="020B0502040204020203" pitchFamily="34" charset="0"/>
              </a:rPr>
              <a:t>Avots</a:t>
            </a:r>
            <a:r>
              <a:rPr lang="en-US" sz="1200" i="1" dirty="0" smtClean="0">
                <a:solidFill>
                  <a:schemeClr val="bg1">
                    <a:lumMod val="50000"/>
                  </a:schemeClr>
                </a:solidFill>
                <a:latin typeface="Segoe UI Light" panose="020B0502040204020203" pitchFamily="34" charset="0"/>
                <a:cs typeface="Segoe UI Light" panose="020B0502040204020203" pitchFamily="34" charset="0"/>
              </a:rPr>
              <a:t>: </a:t>
            </a:r>
            <a:r>
              <a:rPr lang="lv-LV" sz="1200" i="1" dirty="0" smtClean="0">
                <a:solidFill>
                  <a:schemeClr val="bg1">
                    <a:lumMod val="50000"/>
                  </a:schemeClr>
                </a:solidFill>
                <a:latin typeface="Segoe UI Light" panose="020B0502040204020203" pitchFamily="34" charset="0"/>
                <a:cs typeface="Segoe UI Light" panose="020B0502040204020203" pitchFamily="34" charset="0"/>
              </a:rPr>
              <a:t>Valsts zemes dienests</a:t>
            </a:r>
            <a:endParaRPr lang="en-US" sz="1200" i="1" dirty="0">
              <a:solidFill>
                <a:schemeClr val="bg1">
                  <a:lumMod val="50000"/>
                </a:schemeClr>
              </a:solidFill>
              <a:latin typeface="Segoe UI Light" panose="020B0502040204020203" pitchFamily="34" charset="0"/>
              <a:cs typeface="Segoe UI Light" panose="020B0502040204020203" pitchFamily="34" charset="0"/>
            </a:endParaRPr>
          </a:p>
        </p:txBody>
      </p:sp>
      <p:graphicFrame>
        <p:nvGraphicFramePr>
          <p:cNvPr id="10" name="Diagramma 9"/>
          <p:cNvGraphicFramePr>
            <a:graphicFrameLocks/>
          </p:cNvGraphicFramePr>
          <p:nvPr>
            <p:extLst>
              <p:ext uri="{D42A27DB-BD31-4B8C-83A1-F6EECF244321}">
                <p14:modId xmlns:p14="http://schemas.microsoft.com/office/powerpoint/2010/main" val="2447480716"/>
              </p:ext>
            </p:extLst>
          </p:nvPr>
        </p:nvGraphicFramePr>
        <p:xfrm>
          <a:off x="1405864" y="1891529"/>
          <a:ext cx="4762180" cy="302489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
          <p:cNvSpPr/>
          <p:nvPr/>
        </p:nvSpPr>
        <p:spPr>
          <a:xfrm>
            <a:off x="2472291" y="3009090"/>
            <a:ext cx="2374985" cy="3822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lv-LV" sz="1400" b="1" dirty="0" smtClean="0">
                <a:solidFill>
                  <a:schemeClr val="tx1">
                    <a:lumMod val="75000"/>
                    <a:lumOff val="25000"/>
                  </a:schemeClr>
                </a:solidFill>
                <a:latin typeface="Segoe UI Light" panose="020B0502040204020203" pitchFamily="34" charset="0"/>
                <a:cs typeface="Segoe UI Light" panose="020B0502040204020203" pitchFamily="34" charset="0"/>
              </a:rPr>
              <a:t>Platība: </a:t>
            </a:r>
            <a:r>
              <a:rPr lang="lv-LV" sz="1400" b="1" dirty="0">
                <a:solidFill>
                  <a:schemeClr val="tx1">
                    <a:lumMod val="75000"/>
                    <a:lumOff val="25000"/>
                  </a:schemeClr>
                </a:solidFill>
                <a:latin typeface="Segoe UI Light" panose="020B0502040204020203" pitchFamily="34" charset="0"/>
                <a:cs typeface="Segoe UI Light" panose="020B0502040204020203" pitchFamily="34" charset="0"/>
              </a:rPr>
              <a:t>6 448 </a:t>
            </a:r>
            <a:r>
              <a:rPr lang="lv-LV" sz="1400" b="1" dirty="0" smtClean="0">
                <a:solidFill>
                  <a:schemeClr val="tx1">
                    <a:lumMod val="75000"/>
                    <a:lumOff val="25000"/>
                  </a:schemeClr>
                </a:solidFill>
                <a:latin typeface="Segoe UI Light" panose="020B0502040204020203" pitchFamily="34" charset="0"/>
                <a:cs typeface="Segoe UI Light" panose="020B0502040204020203" pitchFamily="34" charset="0"/>
              </a:rPr>
              <a:t>200 </a:t>
            </a:r>
            <a:r>
              <a:rPr lang="lv-LV" sz="1400" b="1" dirty="0">
                <a:solidFill>
                  <a:schemeClr val="tx1">
                    <a:lumMod val="75000"/>
                    <a:lumOff val="25000"/>
                  </a:schemeClr>
                </a:solidFill>
                <a:latin typeface="Segoe UI Light" panose="020B0502040204020203" pitchFamily="34" charset="0"/>
                <a:cs typeface="Segoe UI Light" panose="020B0502040204020203" pitchFamily="34" charset="0"/>
              </a:rPr>
              <a:t>ha</a:t>
            </a:r>
          </a:p>
        </p:txBody>
      </p:sp>
      <p:sp>
        <p:nvSpPr>
          <p:cNvPr id="12" name="Vienādsānu trīsstūris 11"/>
          <p:cNvSpPr/>
          <p:nvPr/>
        </p:nvSpPr>
        <p:spPr>
          <a:xfrm rot="13889682">
            <a:off x="2360610" y="3895208"/>
            <a:ext cx="360040" cy="28803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Segoe UI Light" panose="020B0502040204020203" pitchFamily="34" charset="0"/>
              <a:cs typeface="Segoe UI Light" panose="020B0502040204020203" pitchFamily="34" charset="0"/>
            </a:endParaRPr>
          </a:p>
        </p:txBody>
      </p:sp>
      <p:sp>
        <p:nvSpPr>
          <p:cNvPr id="13" name="Vienādsānu trīsstūris 12"/>
          <p:cNvSpPr/>
          <p:nvPr/>
        </p:nvSpPr>
        <p:spPr>
          <a:xfrm rot="17918410">
            <a:off x="4656648" y="2300702"/>
            <a:ext cx="360040" cy="288032"/>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Segoe UI Light" panose="020B0502040204020203" pitchFamily="34" charset="0"/>
              <a:cs typeface="Segoe UI Light" panose="020B0502040204020203" pitchFamily="34" charset="0"/>
            </a:endParaRPr>
          </a:p>
        </p:txBody>
      </p:sp>
      <p:sp>
        <p:nvSpPr>
          <p:cNvPr id="14" name="Vienādsānu trīsstūris 13"/>
          <p:cNvSpPr/>
          <p:nvPr/>
        </p:nvSpPr>
        <p:spPr>
          <a:xfrm rot="19885867">
            <a:off x="3059447" y="1957239"/>
            <a:ext cx="360040" cy="288032"/>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Segoe UI Light" panose="020B0502040204020203" pitchFamily="34" charset="0"/>
              <a:cs typeface="Segoe UI Light" panose="020B0502040204020203" pitchFamily="34" charset="0"/>
            </a:endParaRPr>
          </a:p>
        </p:txBody>
      </p:sp>
      <p:sp>
        <p:nvSpPr>
          <p:cNvPr id="17" name="Ovāls 16"/>
          <p:cNvSpPr/>
          <p:nvPr/>
        </p:nvSpPr>
        <p:spPr>
          <a:xfrm>
            <a:off x="1554480" y="3969705"/>
            <a:ext cx="909487" cy="667595"/>
          </a:xfrm>
          <a:prstGeom prst="ellipse">
            <a:avLst/>
          </a:prstGeom>
          <a:solidFill>
            <a:srgbClr val="92D050"/>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b="1" dirty="0" smtClean="0">
                <a:latin typeface="Segoe UI Light" panose="020B0502040204020203" pitchFamily="34" charset="0"/>
                <a:cs typeface="Segoe UI Light" panose="020B0502040204020203" pitchFamily="34" charset="0"/>
              </a:rPr>
              <a:t>48%</a:t>
            </a:r>
            <a:endParaRPr lang="lv-LV" sz="1800" b="1" dirty="0">
              <a:latin typeface="Segoe UI Light" panose="020B0502040204020203" pitchFamily="34" charset="0"/>
              <a:cs typeface="Segoe UI Light" panose="020B0502040204020203" pitchFamily="34" charset="0"/>
            </a:endParaRPr>
          </a:p>
        </p:txBody>
      </p:sp>
      <p:sp>
        <p:nvSpPr>
          <p:cNvPr id="18" name="Ovāls 17"/>
          <p:cNvSpPr/>
          <p:nvPr/>
        </p:nvSpPr>
        <p:spPr>
          <a:xfrm>
            <a:off x="4926708" y="1641921"/>
            <a:ext cx="858950" cy="72124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b="1" dirty="0" smtClean="0">
                <a:latin typeface="Segoe UI Light" panose="020B0502040204020203" pitchFamily="34" charset="0"/>
                <a:cs typeface="Segoe UI Light" panose="020B0502040204020203" pitchFamily="34" charset="0"/>
              </a:rPr>
              <a:t>36%</a:t>
            </a:r>
            <a:endParaRPr lang="lv-LV" sz="1800" b="1" dirty="0">
              <a:latin typeface="Segoe UI Light" panose="020B0502040204020203" pitchFamily="34" charset="0"/>
              <a:cs typeface="Segoe UI Light" panose="020B0502040204020203" pitchFamily="34" charset="0"/>
            </a:endParaRPr>
          </a:p>
        </p:txBody>
      </p:sp>
      <p:sp>
        <p:nvSpPr>
          <p:cNvPr id="19" name="Ovāls 18"/>
          <p:cNvSpPr/>
          <p:nvPr/>
        </p:nvSpPr>
        <p:spPr>
          <a:xfrm>
            <a:off x="2463967" y="1292950"/>
            <a:ext cx="860914" cy="715228"/>
          </a:xfrm>
          <a:prstGeom prst="ellipse">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b="1" dirty="0" smtClean="0">
                <a:latin typeface="Segoe UI Light" panose="020B0502040204020203" pitchFamily="34" charset="0"/>
                <a:cs typeface="Segoe UI Light" panose="020B0502040204020203" pitchFamily="34" charset="0"/>
              </a:rPr>
              <a:t>16%</a:t>
            </a:r>
            <a:endParaRPr lang="lv-LV" sz="1800" b="1" dirty="0">
              <a:latin typeface="Segoe UI Light" panose="020B0502040204020203" pitchFamily="34" charset="0"/>
              <a:cs typeface="Segoe UI Light" panose="020B0502040204020203" pitchFamily="34" charset="0"/>
            </a:endParaRPr>
          </a:p>
        </p:txBody>
      </p:sp>
      <p:sp>
        <p:nvSpPr>
          <p:cNvPr id="20" name="Taisnstūris 19"/>
          <p:cNvSpPr/>
          <p:nvPr/>
        </p:nvSpPr>
        <p:spPr>
          <a:xfrm>
            <a:off x="5785658" y="1013061"/>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FFC000"/>
                </a:solidFill>
                <a:latin typeface="Segoe UI Light" panose="020B0502040204020203" pitchFamily="34" charset="0"/>
                <a:cs typeface="Segoe UI Light" panose="020B0502040204020203" pitchFamily="34" charset="0"/>
              </a:rPr>
              <a:t>Lauksaimniecībā izmantojamā zeme</a:t>
            </a:r>
            <a:endParaRPr lang="lv-LV" sz="2000" b="1" dirty="0">
              <a:solidFill>
                <a:srgbClr val="FFC000"/>
              </a:solidFill>
              <a:latin typeface="Segoe UI Light" panose="020B0502040204020203" pitchFamily="34" charset="0"/>
              <a:cs typeface="Segoe UI Light" panose="020B0502040204020203" pitchFamily="34" charset="0"/>
            </a:endParaRPr>
          </a:p>
        </p:txBody>
      </p:sp>
      <p:sp>
        <p:nvSpPr>
          <p:cNvPr id="21" name="Taisnstūris 20"/>
          <p:cNvSpPr/>
          <p:nvPr/>
        </p:nvSpPr>
        <p:spPr>
          <a:xfrm>
            <a:off x="639127" y="1163167"/>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lumMod val="50000"/>
                  </a:schemeClr>
                </a:solidFill>
                <a:latin typeface="Segoe UI Light" panose="020B0502040204020203" pitchFamily="34" charset="0"/>
                <a:cs typeface="Segoe UI Light" panose="020B0502040204020203" pitchFamily="34" charset="0"/>
              </a:rPr>
              <a:t>Pārējā zeme</a:t>
            </a:r>
            <a:endParaRPr lang="lv-LV"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2" name="Taisnstūris 21"/>
          <p:cNvSpPr/>
          <p:nvPr/>
        </p:nvSpPr>
        <p:spPr>
          <a:xfrm>
            <a:off x="398520" y="4195746"/>
            <a:ext cx="1432792" cy="823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92D050"/>
                </a:solidFill>
                <a:latin typeface="Segoe UI Light" panose="020B0502040204020203" pitchFamily="34" charset="0"/>
                <a:cs typeface="Segoe UI Light" panose="020B0502040204020203" pitchFamily="34" charset="0"/>
              </a:rPr>
              <a:t>Meži</a:t>
            </a:r>
            <a:endParaRPr lang="lv-LV" sz="2000" b="1" dirty="0">
              <a:solidFill>
                <a:srgbClr val="92D050"/>
              </a:solidFill>
              <a:latin typeface="Segoe UI Light" panose="020B0502040204020203" pitchFamily="34" charset="0"/>
              <a:cs typeface="Segoe UI Light" panose="020B0502040204020203" pitchFamily="34" charset="0"/>
            </a:endParaRPr>
          </a:p>
        </p:txBody>
      </p:sp>
      <p:sp>
        <p:nvSpPr>
          <p:cNvPr id="23" name="Taisnstūris 22"/>
          <p:cNvSpPr/>
          <p:nvPr/>
        </p:nvSpPr>
        <p:spPr>
          <a:xfrm>
            <a:off x="353991" y="1398473"/>
            <a:ext cx="2905568" cy="1774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200" dirty="0" smtClean="0">
                <a:solidFill>
                  <a:schemeClr val="bg1">
                    <a:lumMod val="50000"/>
                  </a:schemeClr>
                </a:solidFill>
                <a:latin typeface="Segoe UI Light" panose="020B0502040204020203" pitchFamily="34" charset="0"/>
                <a:cs typeface="Segoe UI Light" panose="020B0502040204020203" pitchFamily="34" charset="0"/>
              </a:rPr>
              <a:t>Iekšzemes ūdeņi </a:t>
            </a:r>
            <a:r>
              <a:rPr lang="lv-LV" sz="1200" dirty="0">
                <a:solidFill>
                  <a:schemeClr val="bg1">
                    <a:lumMod val="50000"/>
                  </a:schemeClr>
                </a:solidFill>
                <a:latin typeface="Segoe UI Light" panose="020B0502040204020203" pitchFamily="34" charset="0"/>
                <a:cs typeface="Segoe UI Light" panose="020B0502040204020203" pitchFamily="34" charset="0"/>
              </a:rPr>
              <a:t>4</a:t>
            </a:r>
            <a:r>
              <a:rPr lang="lv-LV" sz="1200" dirty="0" smtClean="0">
                <a:solidFill>
                  <a:schemeClr val="bg1">
                    <a:lumMod val="50000"/>
                  </a:schemeClr>
                </a:solidFill>
                <a:latin typeface="Segoe UI Light" panose="020B0502040204020203" pitchFamily="34" charset="0"/>
                <a:cs typeface="Segoe UI Light" panose="020B0502040204020203" pitchFamily="34" charset="0"/>
              </a:rPr>
              <a:t>%</a:t>
            </a:r>
          </a:p>
          <a:p>
            <a:r>
              <a:rPr lang="lv-LV" sz="1200" dirty="0" smtClean="0">
                <a:solidFill>
                  <a:schemeClr val="bg1">
                    <a:lumMod val="50000"/>
                  </a:schemeClr>
                </a:solidFill>
                <a:latin typeface="Segoe UI Light" panose="020B0502040204020203" pitchFamily="34" charset="0"/>
                <a:cs typeface="Segoe UI Light" panose="020B0502040204020203" pitchFamily="34" charset="0"/>
              </a:rPr>
              <a:t>Purvi 3%</a:t>
            </a:r>
          </a:p>
          <a:p>
            <a:r>
              <a:rPr lang="lv-LV" sz="1200" dirty="0" smtClean="0">
                <a:solidFill>
                  <a:schemeClr val="bg1">
                    <a:lumMod val="50000"/>
                  </a:schemeClr>
                </a:solidFill>
                <a:latin typeface="Segoe UI Light" panose="020B0502040204020203" pitchFamily="34" charset="0"/>
                <a:cs typeface="Segoe UI Light" panose="020B0502040204020203" pitchFamily="34" charset="0"/>
              </a:rPr>
              <a:t>Zeme zem ceļiem 2%</a:t>
            </a:r>
          </a:p>
          <a:p>
            <a:r>
              <a:rPr lang="lv-LV" sz="1200" dirty="0" smtClean="0">
                <a:solidFill>
                  <a:schemeClr val="bg1">
                    <a:lumMod val="50000"/>
                  </a:schemeClr>
                </a:solidFill>
                <a:latin typeface="Segoe UI Light" panose="020B0502040204020203" pitchFamily="34" charset="0"/>
                <a:cs typeface="Segoe UI Light" panose="020B0502040204020203" pitchFamily="34" charset="0"/>
              </a:rPr>
              <a:t>Krūmāji 2%</a:t>
            </a:r>
          </a:p>
          <a:p>
            <a:r>
              <a:rPr lang="lv-LV" sz="1200" dirty="0" smtClean="0">
                <a:solidFill>
                  <a:schemeClr val="bg1">
                    <a:lumMod val="50000"/>
                  </a:schemeClr>
                </a:solidFill>
                <a:latin typeface="Segoe UI Light" panose="020B0502040204020203" pitchFamily="34" charset="0"/>
                <a:cs typeface="Segoe UI Light" panose="020B0502040204020203" pitchFamily="34" charset="0"/>
              </a:rPr>
              <a:t>Zeme zem ēkām un pagalmiem 2%</a:t>
            </a:r>
          </a:p>
          <a:p>
            <a:endParaRPr lang="lv-LV" sz="12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6" name="Attēls 5"/>
          <p:cNvPicPr>
            <a:picLocks noChangeAspect="1"/>
          </p:cNvPicPr>
          <p:nvPr/>
        </p:nvPicPr>
        <p:blipFill>
          <a:blip r:embed="rId4"/>
          <a:stretch>
            <a:fillRect/>
          </a:stretch>
        </p:blipFill>
        <p:spPr>
          <a:xfrm>
            <a:off x="4461391" y="4101820"/>
            <a:ext cx="3710537" cy="2303906"/>
          </a:xfrm>
          <a:prstGeom prst="rect">
            <a:avLst/>
          </a:prstGeom>
        </p:spPr>
      </p:pic>
      <p:sp>
        <p:nvSpPr>
          <p:cNvPr id="26" name="Ovāls 25"/>
          <p:cNvSpPr/>
          <p:nvPr/>
        </p:nvSpPr>
        <p:spPr>
          <a:xfrm>
            <a:off x="4817664" y="5906409"/>
            <a:ext cx="1077037" cy="513258"/>
          </a:xfrm>
          <a:prstGeom prst="ellipse">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Segoe UI Light" panose="020B0502040204020203" pitchFamily="34" charset="0"/>
                <a:cs typeface="Segoe UI Light" panose="020B0502040204020203" pitchFamily="34" charset="0"/>
              </a:rPr>
              <a:t>0,4%</a:t>
            </a:r>
            <a:endParaRPr lang="lv-LV" sz="1400" b="1" dirty="0">
              <a:latin typeface="Segoe UI Light" panose="020B0502040204020203" pitchFamily="34" charset="0"/>
              <a:cs typeface="Segoe UI Light" panose="020B0502040204020203" pitchFamily="34" charset="0"/>
            </a:endParaRPr>
          </a:p>
        </p:txBody>
      </p:sp>
      <p:sp>
        <p:nvSpPr>
          <p:cNvPr id="27" name="Ovāls 26"/>
          <p:cNvSpPr/>
          <p:nvPr/>
        </p:nvSpPr>
        <p:spPr>
          <a:xfrm>
            <a:off x="7683605" y="4701859"/>
            <a:ext cx="1007864" cy="670247"/>
          </a:xfrm>
          <a:prstGeom prst="ellipse">
            <a:avLst/>
          </a:prstGeom>
          <a:solidFill>
            <a:srgbClr val="92D050"/>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Segoe UI Light" panose="020B0502040204020203" pitchFamily="34" charset="0"/>
                <a:cs typeface="Segoe UI Light" panose="020B0502040204020203" pitchFamily="34" charset="0"/>
              </a:rPr>
              <a:t>66,7%</a:t>
            </a:r>
            <a:endParaRPr lang="lv-LV" sz="1400" b="1" dirty="0">
              <a:latin typeface="Segoe UI Light" panose="020B0502040204020203" pitchFamily="34" charset="0"/>
              <a:cs typeface="Segoe UI Light" panose="020B0502040204020203" pitchFamily="34" charset="0"/>
            </a:endParaRPr>
          </a:p>
        </p:txBody>
      </p:sp>
      <p:sp>
        <p:nvSpPr>
          <p:cNvPr id="28" name="Ovāls 27"/>
          <p:cNvSpPr/>
          <p:nvPr/>
        </p:nvSpPr>
        <p:spPr>
          <a:xfrm>
            <a:off x="5355114" y="3908310"/>
            <a:ext cx="994166" cy="529835"/>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Segoe UI Light" panose="020B0502040204020203" pitchFamily="34" charset="0"/>
                <a:cs typeface="Segoe UI Light" panose="020B0502040204020203" pitchFamily="34" charset="0"/>
              </a:rPr>
              <a:t>32,9%</a:t>
            </a:r>
            <a:endParaRPr lang="lv-LV" sz="1400" b="1" dirty="0">
              <a:latin typeface="Segoe UI Light" panose="020B0502040204020203" pitchFamily="34" charset="0"/>
              <a:cs typeface="Segoe UI Light" panose="020B0502040204020203" pitchFamily="34" charset="0"/>
            </a:endParaRPr>
          </a:p>
        </p:txBody>
      </p:sp>
      <p:sp>
        <p:nvSpPr>
          <p:cNvPr id="29" name="Taisnstūris 28"/>
          <p:cNvSpPr/>
          <p:nvPr/>
        </p:nvSpPr>
        <p:spPr>
          <a:xfrm>
            <a:off x="6965577" y="3908311"/>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92D050"/>
                </a:solidFill>
                <a:latin typeface="Segoe UI Light" panose="020B0502040204020203" pitchFamily="34" charset="0"/>
                <a:cs typeface="Segoe UI Light" panose="020B0502040204020203" pitchFamily="34" charset="0"/>
              </a:rPr>
              <a:t>Aramzeme</a:t>
            </a:r>
            <a:endParaRPr lang="lv-LV" sz="2000" b="1" dirty="0">
              <a:solidFill>
                <a:srgbClr val="92D050"/>
              </a:solidFill>
              <a:latin typeface="Segoe UI Light" panose="020B0502040204020203" pitchFamily="34" charset="0"/>
              <a:cs typeface="Segoe UI Light" panose="020B0502040204020203" pitchFamily="34" charset="0"/>
            </a:endParaRPr>
          </a:p>
        </p:txBody>
      </p:sp>
      <p:sp>
        <p:nvSpPr>
          <p:cNvPr id="30" name="Taisnstūris 29"/>
          <p:cNvSpPr/>
          <p:nvPr/>
        </p:nvSpPr>
        <p:spPr>
          <a:xfrm>
            <a:off x="5374665" y="3229081"/>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FFC000"/>
                </a:solidFill>
                <a:latin typeface="Segoe UI Light" panose="020B0502040204020203" pitchFamily="34" charset="0"/>
                <a:cs typeface="Segoe UI Light" panose="020B0502040204020203" pitchFamily="34" charset="0"/>
              </a:rPr>
              <a:t>Pļavas un ganības</a:t>
            </a:r>
            <a:endParaRPr lang="lv-LV" sz="2000" b="1" dirty="0">
              <a:solidFill>
                <a:srgbClr val="FFC000"/>
              </a:solidFill>
              <a:latin typeface="Segoe UI Light" panose="020B0502040204020203" pitchFamily="34" charset="0"/>
              <a:cs typeface="Segoe UI Light" panose="020B0502040204020203" pitchFamily="34" charset="0"/>
            </a:endParaRPr>
          </a:p>
        </p:txBody>
      </p:sp>
      <p:sp>
        <p:nvSpPr>
          <p:cNvPr id="31" name="Taisnstūris 30"/>
          <p:cNvSpPr/>
          <p:nvPr/>
        </p:nvSpPr>
        <p:spPr>
          <a:xfrm>
            <a:off x="3697426" y="5122893"/>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lumMod val="50000"/>
                  </a:schemeClr>
                </a:solidFill>
                <a:latin typeface="Segoe UI Light" panose="020B0502040204020203" pitchFamily="34" charset="0"/>
                <a:cs typeface="Segoe UI Light" panose="020B0502040204020203" pitchFamily="34" charset="0"/>
              </a:rPr>
              <a:t>Ilggadīgie stādījumi</a:t>
            </a:r>
            <a:br>
              <a:rPr lang="lv-LV" b="1" dirty="0" smtClean="0">
                <a:solidFill>
                  <a:schemeClr val="bg1">
                    <a:lumMod val="50000"/>
                  </a:schemeClr>
                </a:solidFill>
                <a:latin typeface="Segoe UI Light" panose="020B0502040204020203" pitchFamily="34" charset="0"/>
                <a:cs typeface="Segoe UI Light" panose="020B0502040204020203" pitchFamily="34" charset="0"/>
              </a:rPr>
            </a:br>
            <a:r>
              <a:rPr lang="lv-LV" sz="1400" b="1" dirty="0" smtClean="0">
                <a:solidFill>
                  <a:schemeClr val="bg1">
                    <a:lumMod val="50000"/>
                  </a:schemeClr>
                </a:solidFill>
                <a:latin typeface="Segoe UI Light" panose="020B0502040204020203" pitchFamily="34" charset="0"/>
                <a:cs typeface="Segoe UI Light" panose="020B0502040204020203" pitchFamily="34" charset="0"/>
              </a:rPr>
              <a:t>(neieskaitot zemenes) </a:t>
            </a:r>
            <a:endParaRPr lang="lv-LV" sz="14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5852197" y="3174725"/>
            <a:ext cx="2901105" cy="400110"/>
          </a:xfrm>
          <a:prstGeom prst="rect">
            <a:avLst/>
          </a:prstGeom>
          <a:noFill/>
        </p:spPr>
        <p:txBody>
          <a:bodyPr wrap="square" rtlCol="0">
            <a:spAutoFit/>
          </a:bodyPr>
          <a:lstStyle/>
          <a:p>
            <a:r>
              <a:rPr lang="lv-LV" sz="2000" b="1" dirty="0">
                <a:solidFill>
                  <a:srgbClr val="FFC000"/>
                </a:solidFill>
                <a:latin typeface="Segoe UI Light" panose="020B0502040204020203" pitchFamily="34" charset="0"/>
                <a:cs typeface="Segoe UI Light" panose="020B0502040204020203" pitchFamily="34" charset="0"/>
              </a:rPr>
              <a:t>LIZ</a:t>
            </a:r>
            <a:r>
              <a:rPr lang="lv-LV" dirty="0" smtClean="0"/>
              <a:t> </a:t>
            </a:r>
            <a:r>
              <a:rPr lang="lv-LV" sz="2000" b="1" dirty="0">
                <a:solidFill>
                  <a:srgbClr val="FFC000"/>
                </a:solidFill>
                <a:latin typeface="Segoe UI Light" panose="020B0502040204020203" pitchFamily="34" charset="0"/>
                <a:cs typeface="Segoe UI Light" panose="020B0502040204020203" pitchFamily="34" charset="0"/>
              </a:rPr>
              <a:t>struktūra</a:t>
            </a:r>
          </a:p>
        </p:txBody>
      </p:sp>
      <p:sp>
        <p:nvSpPr>
          <p:cNvPr id="25" name="Ovāls 24"/>
          <p:cNvSpPr/>
          <p:nvPr/>
        </p:nvSpPr>
        <p:spPr>
          <a:xfrm>
            <a:off x="7602557" y="2630125"/>
            <a:ext cx="1174744" cy="843704"/>
          </a:xfrm>
          <a:prstGeom prst="ellipse">
            <a:avLst/>
          </a:prstGeom>
          <a:solidFill>
            <a:schemeClr val="accent2">
              <a:lumMod val="7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Segoe UI Light" panose="020B0502040204020203" pitchFamily="34" charset="0"/>
                <a:cs typeface="Segoe UI Light" panose="020B0502040204020203" pitchFamily="34" charset="0"/>
              </a:rPr>
              <a:t>5,1 %</a:t>
            </a:r>
          </a:p>
          <a:p>
            <a:pPr algn="ctr"/>
            <a:r>
              <a:rPr lang="lv-LV" sz="1400" b="1" dirty="0" smtClean="0">
                <a:latin typeface="Segoe UI Light" panose="020B0502040204020203" pitchFamily="34" charset="0"/>
                <a:cs typeface="Segoe UI Light" panose="020B0502040204020203" pitchFamily="34" charset="0"/>
              </a:rPr>
              <a:t>103,6 tūkst. ha</a:t>
            </a:r>
            <a:endParaRPr lang="lv-LV" sz="1400" b="1" dirty="0">
              <a:latin typeface="Segoe UI Light" panose="020B0502040204020203" pitchFamily="34" charset="0"/>
              <a:cs typeface="Segoe UI Light" panose="020B0502040204020203" pitchFamily="34" charset="0"/>
            </a:endParaRPr>
          </a:p>
        </p:txBody>
      </p:sp>
      <p:sp>
        <p:nvSpPr>
          <p:cNvPr id="2" name="TextBox 1"/>
          <p:cNvSpPr txBox="1"/>
          <p:nvPr/>
        </p:nvSpPr>
        <p:spPr>
          <a:xfrm>
            <a:off x="7359869" y="1878661"/>
            <a:ext cx="1590913" cy="646331"/>
          </a:xfrm>
          <a:prstGeom prst="rect">
            <a:avLst/>
          </a:prstGeom>
          <a:noFill/>
        </p:spPr>
        <p:txBody>
          <a:bodyPr wrap="square" rtlCol="0">
            <a:spAutoFit/>
          </a:bodyPr>
          <a:lstStyle/>
          <a:p>
            <a:pPr algn="ctr"/>
            <a:r>
              <a:rPr lang="lv-LV" b="1" dirty="0" smtClean="0">
                <a:solidFill>
                  <a:schemeClr val="accent2">
                    <a:lumMod val="75000"/>
                  </a:schemeClr>
                </a:solidFill>
                <a:latin typeface="Segoe UI Light" panose="020B0502040204020203" pitchFamily="34" charset="0"/>
                <a:cs typeface="Segoe UI Light" panose="020B0502040204020203" pitchFamily="34" charset="0"/>
              </a:rPr>
              <a:t>Neizmantotā LIZ</a:t>
            </a:r>
            <a:endParaRPr lang="lv-LV" b="1" dirty="0">
              <a:solidFill>
                <a:schemeClr val="accent2">
                  <a:lumMod val="75000"/>
                </a:schemeClr>
              </a:solidFill>
            </a:endParaRPr>
          </a:p>
        </p:txBody>
      </p:sp>
    </p:spTree>
    <p:extLst>
      <p:ext uri="{BB962C8B-B14F-4D97-AF65-F5344CB8AC3E}">
        <p14:creationId xmlns:p14="http://schemas.microsoft.com/office/powerpoint/2010/main" val="4221746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14805" y="85561"/>
            <a:ext cx="7233401"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p>
            <a:r>
              <a:rPr lang="lv-LV" sz="3200" dirty="0">
                <a:solidFill>
                  <a:srgbClr val="2C3E50"/>
                </a:solidFill>
                <a:latin typeface="Segoe UI Light" panose="020B0502040204020203" pitchFamily="34" charset="0"/>
                <a:cs typeface="Segoe UI Light" panose="020B0502040204020203" pitchFamily="34" charset="0"/>
              </a:rPr>
              <a:t>Neizmantotā LIZ novados 2016. gadā, ha</a:t>
            </a:r>
          </a:p>
        </p:txBody>
      </p:sp>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049" y="1152360"/>
            <a:ext cx="6558945" cy="4734090"/>
          </a:xfrm>
          <a:prstGeom prst="rect">
            <a:avLst/>
          </a:prstGeom>
        </p:spPr>
      </p:pic>
      <p:sp>
        <p:nvSpPr>
          <p:cNvPr id="4" name="Ovāls 3"/>
          <p:cNvSpPr/>
          <p:nvPr/>
        </p:nvSpPr>
        <p:spPr>
          <a:xfrm>
            <a:off x="1374276" y="2750331"/>
            <a:ext cx="881058" cy="632778"/>
          </a:xfrm>
          <a:prstGeom prst="ellipse">
            <a:avLst/>
          </a:prstGeom>
          <a:solidFill>
            <a:schemeClr val="accent2">
              <a:lumMod val="7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b="1" dirty="0">
                <a:latin typeface="Segoe UI Light" panose="020B0502040204020203" pitchFamily="34" charset="0"/>
                <a:cs typeface="Segoe UI Light" panose="020B0502040204020203" pitchFamily="34" charset="0"/>
              </a:rPr>
              <a:t>14,5 %</a:t>
            </a:r>
          </a:p>
          <a:p>
            <a:pPr algn="ctr"/>
            <a:r>
              <a:rPr lang="lv-LV" sz="1050" b="1" dirty="0">
                <a:latin typeface="Segoe UI Light" panose="020B0502040204020203" pitchFamily="34" charset="0"/>
                <a:cs typeface="Segoe UI Light" panose="020B0502040204020203" pitchFamily="34" charset="0"/>
              </a:rPr>
              <a:t>302,1 tūkst. ha</a:t>
            </a:r>
          </a:p>
        </p:txBody>
      </p:sp>
      <p:sp>
        <p:nvSpPr>
          <p:cNvPr id="5" name="Ovāls 4"/>
          <p:cNvSpPr/>
          <p:nvPr/>
        </p:nvSpPr>
        <p:spPr>
          <a:xfrm>
            <a:off x="1313792" y="4643735"/>
            <a:ext cx="881058" cy="632778"/>
          </a:xfrm>
          <a:prstGeom prst="ellipse">
            <a:avLst/>
          </a:prstGeom>
          <a:solidFill>
            <a:schemeClr val="accent2">
              <a:lumMod val="7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b="1" dirty="0">
                <a:latin typeface="Segoe UI Light" panose="020B0502040204020203" pitchFamily="34" charset="0"/>
                <a:cs typeface="Segoe UI Light" panose="020B0502040204020203" pitchFamily="34" charset="0"/>
              </a:rPr>
              <a:t>5,1 %</a:t>
            </a:r>
          </a:p>
          <a:p>
            <a:pPr algn="ctr"/>
            <a:r>
              <a:rPr lang="lv-LV" sz="1050" b="1" dirty="0">
                <a:latin typeface="Segoe UI Light" panose="020B0502040204020203" pitchFamily="34" charset="0"/>
                <a:cs typeface="Segoe UI Light" panose="020B0502040204020203" pitchFamily="34" charset="0"/>
              </a:rPr>
              <a:t>103,6 tūkst. ha</a:t>
            </a:r>
          </a:p>
        </p:txBody>
      </p:sp>
      <p:sp>
        <p:nvSpPr>
          <p:cNvPr id="6" name="TextBox 5"/>
          <p:cNvSpPr txBox="1"/>
          <p:nvPr/>
        </p:nvSpPr>
        <p:spPr>
          <a:xfrm>
            <a:off x="1399123" y="4104861"/>
            <a:ext cx="743738" cy="553998"/>
          </a:xfrm>
          <a:prstGeom prst="rect">
            <a:avLst/>
          </a:prstGeom>
          <a:noFill/>
        </p:spPr>
        <p:txBody>
          <a:bodyPr wrap="square" rtlCol="0">
            <a:spAutoFit/>
          </a:bodyPr>
          <a:lstStyle/>
          <a:p>
            <a:pPr algn="ctr"/>
            <a:r>
              <a:rPr lang="lv-LV" sz="1500" b="1" dirty="0">
                <a:solidFill>
                  <a:schemeClr val="accent2">
                    <a:lumMod val="7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2016. gadā</a:t>
            </a:r>
          </a:p>
        </p:txBody>
      </p:sp>
      <p:sp>
        <p:nvSpPr>
          <p:cNvPr id="7" name="TextBox 6"/>
          <p:cNvSpPr txBox="1"/>
          <p:nvPr/>
        </p:nvSpPr>
        <p:spPr>
          <a:xfrm>
            <a:off x="1442936" y="2219416"/>
            <a:ext cx="743738" cy="553998"/>
          </a:xfrm>
          <a:prstGeom prst="rect">
            <a:avLst/>
          </a:prstGeom>
          <a:noFill/>
        </p:spPr>
        <p:txBody>
          <a:bodyPr wrap="square" rtlCol="0">
            <a:spAutoFit/>
          </a:bodyPr>
          <a:lstStyle/>
          <a:p>
            <a:pPr algn="ctr"/>
            <a:r>
              <a:rPr lang="lv-LV" sz="1500" b="1" dirty="0">
                <a:solidFill>
                  <a:schemeClr val="accent2">
                    <a:lumMod val="7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2007. gadā</a:t>
            </a:r>
          </a:p>
        </p:txBody>
      </p:sp>
      <p:sp>
        <p:nvSpPr>
          <p:cNvPr id="8" name="Lejupvērstā bultiņa 7"/>
          <p:cNvSpPr/>
          <p:nvPr/>
        </p:nvSpPr>
        <p:spPr>
          <a:xfrm>
            <a:off x="1639958" y="3461303"/>
            <a:ext cx="308113" cy="643559"/>
          </a:xfrm>
          <a:prstGeom prst="downArrow">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lv-LV" sz="1350"/>
          </a:p>
        </p:txBody>
      </p:sp>
    </p:spTree>
    <p:extLst>
      <p:ext uri="{BB962C8B-B14F-4D97-AF65-F5344CB8AC3E}">
        <p14:creationId xmlns:p14="http://schemas.microsoft.com/office/powerpoint/2010/main" val="3262170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1915886" y="304801"/>
            <a:ext cx="6770914" cy="1066799"/>
          </a:xfrm>
        </p:spPr>
        <p:txBody>
          <a:bodyPr>
            <a:normAutofit/>
          </a:bodyPr>
          <a:lstStyle/>
          <a:p>
            <a:r>
              <a:rPr lang="lv-LV" sz="2800" dirty="0" smtClean="0">
                <a:solidFill>
                  <a:srgbClr val="2C3E50"/>
                </a:solidFill>
                <a:latin typeface="Segoe UI Light" panose="020B0502040204020203" pitchFamily="34" charset="0"/>
                <a:cs typeface="Segoe UI Light" panose="020B0502040204020203" pitchFamily="34" charset="0"/>
              </a:rPr>
              <a:t>Lauksaimniecības attīstība kopš 2004.gada</a:t>
            </a:r>
            <a:endParaRPr lang="en-US" sz="2800" dirty="0">
              <a:solidFill>
                <a:srgbClr val="2C3E50"/>
              </a:solidFill>
              <a:latin typeface="Segoe UI Light" panose="020B0502040204020203" pitchFamily="34" charset="0"/>
              <a:cs typeface="Segoe UI Light" panose="020B0502040204020203" pitchFamily="34" charset="0"/>
            </a:endParaRPr>
          </a:p>
        </p:txBody>
      </p:sp>
      <p:sp>
        <p:nvSpPr>
          <p:cNvPr id="8" name="Teksta vietturis 7"/>
          <p:cNvSpPr>
            <a:spLocks noGrp="1"/>
          </p:cNvSpPr>
          <p:nvPr>
            <p:ph type="body" sz="quarter" idx="10"/>
          </p:nvPr>
        </p:nvSpPr>
        <p:spPr/>
        <p:txBody>
          <a:bodyPr/>
          <a:lstStyle/>
          <a:p>
            <a:endParaRPr lang="lv-LV"/>
          </a:p>
        </p:txBody>
      </p:sp>
      <p:sp>
        <p:nvSpPr>
          <p:cNvPr id="9" name="Teksta vietturis 8"/>
          <p:cNvSpPr>
            <a:spLocks noGrp="1"/>
          </p:cNvSpPr>
          <p:nvPr>
            <p:ph type="body" sz="quarter" idx="12"/>
          </p:nvPr>
        </p:nvSpPr>
        <p:spPr/>
        <p:txBody>
          <a:bodyPr/>
          <a:lstStyle/>
          <a:p>
            <a:endParaRPr lang="lv-LV"/>
          </a:p>
        </p:txBody>
      </p:sp>
      <p:sp>
        <p:nvSpPr>
          <p:cNvPr id="4" name="Slaida numura vietturis 3"/>
          <p:cNvSpPr>
            <a:spLocks noGrp="1"/>
          </p:cNvSpPr>
          <p:nvPr>
            <p:ph type="sldNum" sz="quarter" idx="13"/>
          </p:nvPr>
        </p:nvSpPr>
        <p:spPr/>
        <p:txBody>
          <a:bodyPr/>
          <a:lstStyle/>
          <a:p>
            <a:fld id="{63EFD63B-D9D3-4E24-9C71-F6802FCAAE8E}" type="slidenum">
              <a:rPr lang="lv-LV" altLang="en-US" smtClean="0"/>
              <a:pPr/>
              <a:t>5</a:t>
            </a:fld>
            <a:endParaRPr lang="lv-LV" altLang="en-US"/>
          </a:p>
        </p:txBody>
      </p:sp>
      <p:sp>
        <p:nvSpPr>
          <p:cNvPr id="32" name="Text Box 7"/>
          <p:cNvSpPr txBox="1">
            <a:spLocks noChangeArrowheads="1"/>
          </p:cNvSpPr>
          <p:nvPr/>
        </p:nvSpPr>
        <p:spPr bwMode="auto">
          <a:xfrm>
            <a:off x="179512" y="6453336"/>
            <a:ext cx="4104456" cy="276999"/>
          </a:xfrm>
          <a:prstGeom prst="rect">
            <a:avLst/>
          </a:prstGeom>
          <a:noFill/>
          <a:ln w="9525">
            <a:noFill/>
            <a:miter lim="800000"/>
            <a:headEnd/>
            <a:tailEnd/>
          </a:ln>
          <a:effectLst/>
        </p:spPr>
        <p:txBody>
          <a:bodyPr wrap="square">
            <a:spAutoFit/>
          </a:bodyPr>
          <a:lstStyle/>
          <a:p>
            <a:pPr algn="l">
              <a:spcBef>
                <a:spcPct val="50000"/>
              </a:spcBef>
            </a:pPr>
            <a:r>
              <a:rPr lang="lv-LV" sz="1200" i="1" dirty="0" smtClean="0">
                <a:solidFill>
                  <a:schemeClr val="bg1">
                    <a:lumMod val="50000"/>
                  </a:schemeClr>
                </a:solidFill>
                <a:latin typeface="Segoe UI Light" panose="020B0502040204020203" pitchFamily="34" charset="0"/>
                <a:cs typeface="Segoe UI Light" panose="020B0502040204020203" pitchFamily="34" charset="0"/>
              </a:rPr>
              <a:t>Avots</a:t>
            </a:r>
            <a:r>
              <a:rPr lang="en-US" sz="1200" i="1" dirty="0" smtClean="0">
                <a:solidFill>
                  <a:schemeClr val="bg1">
                    <a:lumMod val="50000"/>
                  </a:schemeClr>
                </a:solidFill>
                <a:latin typeface="Segoe UI Light" panose="020B0502040204020203" pitchFamily="34" charset="0"/>
                <a:cs typeface="Segoe UI Light" panose="020B0502040204020203" pitchFamily="34" charset="0"/>
              </a:rPr>
              <a:t>: </a:t>
            </a:r>
            <a:r>
              <a:rPr lang="lv-LV" sz="1200" i="1" dirty="0" smtClean="0">
                <a:solidFill>
                  <a:schemeClr val="bg1">
                    <a:lumMod val="50000"/>
                  </a:schemeClr>
                </a:solidFill>
                <a:latin typeface="Segoe UI Light" panose="020B0502040204020203" pitchFamily="34" charset="0"/>
                <a:cs typeface="Segoe UI Light" panose="020B0502040204020203" pitchFamily="34" charset="0"/>
              </a:rPr>
              <a:t>Zemkopības ministrija</a:t>
            </a:r>
            <a:endParaRPr lang="en-US" sz="1200" i="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34" name="Title 1"/>
          <p:cNvSpPr txBox="1">
            <a:spLocks/>
          </p:cNvSpPr>
          <p:nvPr/>
        </p:nvSpPr>
        <p:spPr>
          <a:xfrm>
            <a:off x="580768" y="-227903"/>
            <a:ext cx="8471221" cy="917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rgbClr val="7E7E7E"/>
              </a:solidFill>
              <a:latin typeface="Segoe UI Light" panose="020B0502040204020203" pitchFamily="34" charset="0"/>
              <a:cs typeface="Segoe UI Light" panose="020B0502040204020203" pitchFamily="34" charset="0"/>
            </a:endParaRPr>
          </a:p>
        </p:txBody>
      </p:sp>
      <p:sp>
        <p:nvSpPr>
          <p:cNvPr id="16" name="Piecstūris 15"/>
          <p:cNvSpPr/>
          <p:nvPr/>
        </p:nvSpPr>
        <p:spPr>
          <a:xfrm rot="5400000">
            <a:off x="560412" y="1465317"/>
            <a:ext cx="1912920" cy="1872208"/>
          </a:xfrm>
          <a:prstGeom prst="homePlate">
            <a:avLst>
              <a:gd name="adj" fmla="val 20153"/>
            </a:avLst>
          </a:prstGeom>
          <a:noFill/>
          <a:ln>
            <a:solidFill>
              <a:srgbClr val="FFD757"/>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Lopkopības izlaide </a:t>
            </a:r>
          </a:p>
          <a:p>
            <a:pPr algn="ctr"/>
            <a:r>
              <a:rPr lang="lv-LV" sz="1800" b="1" dirty="0" smtClean="0">
                <a:solidFill>
                  <a:srgbClr val="99CC00"/>
                </a:solidFill>
                <a:latin typeface="Segoe UI Light" panose="020B0502040204020203" pitchFamily="34" charset="0"/>
                <a:cs typeface="Segoe UI Light" panose="020B0502040204020203" pitchFamily="34" charset="0"/>
              </a:rPr>
              <a:t>1,8 reizes</a:t>
            </a:r>
            <a:endParaRPr lang="lv-LV" sz="3200" b="1" dirty="0">
              <a:solidFill>
                <a:srgbClr val="99CC00"/>
              </a:solidFill>
              <a:latin typeface="Segoe UI Light" panose="020B0502040204020203" pitchFamily="34" charset="0"/>
              <a:cs typeface="Segoe UI Light" panose="020B0502040204020203" pitchFamily="34" charset="0"/>
            </a:endParaRPr>
          </a:p>
        </p:txBody>
      </p:sp>
      <p:pic>
        <p:nvPicPr>
          <p:cNvPr id="2" name="Attēls 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25752" y="2628407"/>
            <a:ext cx="537734" cy="537734"/>
          </a:xfrm>
          <a:prstGeom prst="rect">
            <a:avLst/>
          </a:prstGeom>
        </p:spPr>
      </p:pic>
      <p:sp>
        <p:nvSpPr>
          <p:cNvPr id="18" name="Piecstūris 17"/>
          <p:cNvSpPr/>
          <p:nvPr/>
        </p:nvSpPr>
        <p:spPr>
          <a:xfrm rot="5400000">
            <a:off x="2585020" y="146531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Augkopības izlaide </a:t>
            </a:r>
          </a:p>
          <a:p>
            <a:pPr algn="ctr"/>
            <a:r>
              <a:rPr lang="lv-LV" sz="1800" b="1" dirty="0" smtClean="0">
                <a:solidFill>
                  <a:srgbClr val="99CC00"/>
                </a:solidFill>
                <a:latin typeface="Segoe UI Light" panose="020B0502040204020203" pitchFamily="34" charset="0"/>
                <a:cs typeface="Segoe UI Light" panose="020B0502040204020203" pitchFamily="34" charset="0"/>
              </a:rPr>
              <a:t>2,5 reizes</a:t>
            </a:r>
            <a:endParaRPr lang="lv-LV" sz="3200" b="1" dirty="0">
              <a:solidFill>
                <a:srgbClr val="99CC00"/>
              </a:solidFill>
              <a:latin typeface="Segoe UI Light" panose="020B0502040204020203" pitchFamily="34" charset="0"/>
              <a:cs typeface="Segoe UI Light" panose="020B0502040204020203" pitchFamily="34" charset="0"/>
            </a:endParaRPr>
          </a:p>
        </p:txBody>
      </p:sp>
      <p:sp>
        <p:nvSpPr>
          <p:cNvPr id="20" name="Piecstūris 19"/>
          <p:cNvSpPr/>
          <p:nvPr/>
        </p:nvSpPr>
        <p:spPr>
          <a:xfrm rot="5400000">
            <a:off x="4609628" y="146531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Ienākumi no l/s darbības</a:t>
            </a:r>
          </a:p>
          <a:p>
            <a:pPr algn="ctr"/>
            <a:r>
              <a:rPr lang="lv-LV" sz="1800" b="1" dirty="0" smtClean="0">
                <a:solidFill>
                  <a:srgbClr val="99CC00"/>
                </a:solidFill>
                <a:latin typeface="Segoe UI Light" panose="020B0502040204020203" pitchFamily="34" charset="0"/>
                <a:cs typeface="Segoe UI Light" panose="020B0502040204020203" pitchFamily="34" charset="0"/>
              </a:rPr>
              <a:t>1,7 reizes</a:t>
            </a:r>
            <a:endParaRPr lang="lv-LV" sz="3200" b="1" dirty="0">
              <a:solidFill>
                <a:srgbClr val="99CC00"/>
              </a:solidFill>
              <a:latin typeface="Segoe UI Light" panose="020B0502040204020203" pitchFamily="34" charset="0"/>
              <a:cs typeface="Segoe UI Light" panose="020B0502040204020203" pitchFamily="34" charset="0"/>
            </a:endParaRPr>
          </a:p>
        </p:txBody>
      </p:sp>
      <p:pic>
        <p:nvPicPr>
          <p:cNvPr id="3" name="Attēls 2"/>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330200" y="2727344"/>
            <a:ext cx="471776" cy="471776"/>
          </a:xfrm>
          <a:prstGeom prst="rect">
            <a:avLst/>
          </a:prstGeom>
        </p:spPr>
      </p:pic>
      <p:sp>
        <p:nvSpPr>
          <p:cNvPr id="22" name="Piecstūris 21"/>
          <p:cNvSpPr/>
          <p:nvPr/>
        </p:nvSpPr>
        <p:spPr>
          <a:xfrm rot="5400000">
            <a:off x="6634236" y="146531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Ienākumi uz 1 nodarbināto l/s</a:t>
            </a:r>
          </a:p>
          <a:p>
            <a:pPr algn="ctr"/>
            <a:r>
              <a:rPr lang="lv-LV" sz="1800" b="1" dirty="0" smtClean="0">
                <a:solidFill>
                  <a:srgbClr val="99CC00"/>
                </a:solidFill>
                <a:latin typeface="Segoe UI Light" panose="020B0502040204020203" pitchFamily="34" charset="0"/>
                <a:cs typeface="Segoe UI Light" panose="020B0502040204020203" pitchFamily="34" charset="0"/>
              </a:rPr>
              <a:t>2,9 reizes</a:t>
            </a:r>
            <a:endParaRPr lang="lv-LV" sz="3200" b="1" dirty="0">
              <a:solidFill>
                <a:srgbClr val="99CC00"/>
              </a:solidFill>
              <a:latin typeface="Segoe UI Light" panose="020B0502040204020203" pitchFamily="34" charset="0"/>
              <a:cs typeface="Segoe UI Light" panose="020B0502040204020203" pitchFamily="34" charset="0"/>
            </a:endParaRPr>
          </a:p>
        </p:txBody>
      </p:sp>
      <p:pic>
        <p:nvPicPr>
          <p:cNvPr id="5" name="Attēls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35132" y="2727344"/>
            <a:ext cx="483921" cy="483921"/>
          </a:xfrm>
          <a:prstGeom prst="rect">
            <a:avLst/>
          </a:prstGeom>
        </p:spPr>
      </p:pic>
      <p:sp>
        <p:nvSpPr>
          <p:cNvPr id="26" name="Piecstūris 25"/>
          <p:cNvSpPr/>
          <p:nvPr/>
        </p:nvSpPr>
        <p:spPr>
          <a:xfrm rot="5400000">
            <a:off x="538159" y="353063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L/s pievienotā vērtība</a:t>
            </a:r>
          </a:p>
          <a:p>
            <a:pPr algn="ctr"/>
            <a:r>
              <a:rPr lang="lv-LV" sz="1800" b="1" dirty="0" smtClean="0">
                <a:solidFill>
                  <a:srgbClr val="99D11D"/>
                </a:solidFill>
                <a:latin typeface="Segoe UI Light" panose="020B0502040204020203" pitchFamily="34" charset="0"/>
                <a:cs typeface="Segoe UI Light" panose="020B0502040204020203" pitchFamily="34" charset="0"/>
              </a:rPr>
              <a:t>46%</a:t>
            </a:r>
            <a:endParaRPr lang="lv-LV" sz="3200" b="1" dirty="0">
              <a:solidFill>
                <a:srgbClr val="99D11D"/>
              </a:solidFill>
              <a:latin typeface="Segoe UI Light" panose="020B0502040204020203" pitchFamily="34" charset="0"/>
              <a:cs typeface="Segoe UI Light" panose="020B0502040204020203" pitchFamily="34" charset="0"/>
            </a:endParaRPr>
          </a:p>
        </p:txBody>
      </p:sp>
      <p:sp>
        <p:nvSpPr>
          <p:cNvPr id="27" name="Piecstūris 26"/>
          <p:cNvSpPr/>
          <p:nvPr/>
        </p:nvSpPr>
        <p:spPr>
          <a:xfrm rot="5400000">
            <a:off x="2585020" y="353063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Bioloģiskā l/s</a:t>
            </a:r>
          </a:p>
          <a:p>
            <a:pPr algn="ctr"/>
            <a:r>
              <a:rPr lang="lv-LV" sz="1800" b="1" dirty="0" smtClean="0">
                <a:solidFill>
                  <a:srgbClr val="99CC00"/>
                </a:solidFill>
                <a:latin typeface="Segoe UI Light" panose="020B0502040204020203" pitchFamily="34" charset="0"/>
                <a:cs typeface="Segoe UI Light" panose="020B0502040204020203" pitchFamily="34" charset="0"/>
              </a:rPr>
              <a:t>4 reizes</a:t>
            </a:r>
            <a:endParaRPr lang="lv-LV" sz="3200" b="1" dirty="0">
              <a:solidFill>
                <a:srgbClr val="99CC00"/>
              </a:solidFill>
              <a:latin typeface="Segoe UI Light" panose="020B0502040204020203" pitchFamily="34" charset="0"/>
              <a:cs typeface="Segoe UI Light" panose="020B0502040204020203" pitchFamily="34" charset="0"/>
            </a:endParaRPr>
          </a:p>
        </p:txBody>
      </p:sp>
      <p:sp>
        <p:nvSpPr>
          <p:cNvPr id="28" name="Piecstūris 27"/>
          <p:cNvSpPr/>
          <p:nvPr/>
        </p:nvSpPr>
        <p:spPr>
          <a:xfrm rot="5400000">
            <a:off x="4609628" y="3517055"/>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Bioloģiskās l/s platības</a:t>
            </a:r>
          </a:p>
          <a:p>
            <a:pPr algn="ctr"/>
            <a:r>
              <a:rPr lang="lv-LV" sz="1800" b="1" dirty="0" smtClean="0">
                <a:solidFill>
                  <a:srgbClr val="99CC00"/>
                </a:solidFill>
                <a:latin typeface="Segoe UI Light" panose="020B0502040204020203" pitchFamily="34" charset="0"/>
                <a:cs typeface="Segoe UI Light" panose="020B0502040204020203" pitchFamily="34" charset="0"/>
              </a:rPr>
              <a:t>6,2 reizes</a:t>
            </a:r>
            <a:endParaRPr lang="lv-LV" sz="3200" b="1" dirty="0">
              <a:solidFill>
                <a:srgbClr val="99CC00"/>
              </a:solidFill>
              <a:latin typeface="Segoe UI Light" panose="020B0502040204020203" pitchFamily="34" charset="0"/>
              <a:cs typeface="Segoe UI Light" panose="020B0502040204020203" pitchFamily="34" charset="0"/>
            </a:endParaRPr>
          </a:p>
        </p:txBody>
      </p:sp>
      <p:sp>
        <p:nvSpPr>
          <p:cNvPr id="29" name="Piecstūris 28"/>
          <p:cNvSpPr/>
          <p:nvPr/>
        </p:nvSpPr>
        <p:spPr>
          <a:xfrm rot="5400000">
            <a:off x="6634236" y="353063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Lauksaimnieku skaits kooperatīvos</a:t>
            </a:r>
          </a:p>
          <a:p>
            <a:pPr algn="ctr"/>
            <a:r>
              <a:rPr lang="lv-LV" sz="1800" b="1" dirty="0" smtClean="0">
                <a:solidFill>
                  <a:srgbClr val="99CC00"/>
                </a:solidFill>
                <a:latin typeface="Segoe UI Light" panose="020B0502040204020203" pitchFamily="34" charset="0"/>
                <a:cs typeface="Segoe UI Light" panose="020B0502040204020203" pitchFamily="34" charset="0"/>
              </a:rPr>
              <a:t>2 reizes</a:t>
            </a:r>
            <a:endParaRPr lang="lv-LV" sz="3200" b="1" dirty="0">
              <a:solidFill>
                <a:srgbClr val="99CC00"/>
              </a:solidFill>
              <a:latin typeface="Segoe UI Light" panose="020B0502040204020203" pitchFamily="34" charset="0"/>
              <a:cs typeface="Segoe UI Light" panose="020B0502040204020203" pitchFamily="34" charset="0"/>
            </a:endParaRPr>
          </a:p>
        </p:txBody>
      </p:sp>
      <p:pic>
        <p:nvPicPr>
          <p:cNvPr id="6" name="Attēls 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65082" y="4791801"/>
            <a:ext cx="453971" cy="453971"/>
          </a:xfrm>
          <a:prstGeom prst="rect">
            <a:avLst/>
          </a:prstGeom>
        </p:spPr>
      </p:pic>
      <p:pic>
        <p:nvPicPr>
          <p:cNvPr id="7" name="Attēls 6"/>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0200" y="4791801"/>
            <a:ext cx="492507" cy="492507"/>
          </a:xfrm>
          <a:prstGeom prst="rect">
            <a:avLst/>
          </a:prstGeom>
        </p:spPr>
      </p:pic>
      <p:pic>
        <p:nvPicPr>
          <p:cNvPr id="17" name="Attēls 16"/>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2613" y="4750964"/>
            <a:ext cx="494807" cy="494807"/>
          </a:xfrm>
          <a:prstGeom prst="rect">
            <a:avLst/>
          </a:prstGeom>
        </p:spPr>
      </p:pic>
      <p:pic>
        <p:nvPicPr>
          <p:cNvPr id="21" name="Attēls 2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36344" y="4723251"/>
            <a:ext cx="561057" cy="561057"/>
          </a:xfrm>
          <a:prstGeom prst="rect">
            <a:avLst/>
          </a:prstGeom>
        </p:spPr>
      </p:pic>
      <p:pic>
        <p:nvPicPr>
          <p:cNvPr id="35" name="Attēls 3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2613" y="2631625"/>
            <a:ext cx="537734" cy="537734"/>
          </a:xfrm>
          <a:prstGeom prst="rect">
            <a:avLst/>
          </a:prstGeom>
        </p:spPr>
      </p:pic>
    </p:spTree>
    <p:extLst>
      <p:ext uri="{BB962C8B-B14F-4D97-AF65-F5344CB8AC3E}">
        <p14:creationId xmlns:p14="http://schemas.microsoft.com/office/powerpoint/2010/main" val="1349131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72343" y="237236"/>
            <a:ext cx="6723017" cy="981963"/>
          </a:xfrm>
        </p:spPr>
        <p:txBody>
          <a:bodyPr>
            <a:noAutofit/>
          </a:bodyPr>
          <a:lstStyle/>
          <a:p>
            <a:pPr algn="ctr"/>
            <a:r>
              <a:rPr lang="lv-LV" sz="3200" dirty="0">
                <a:solidFill>
                  <a:srgbClr val="2C3E50"/>
                </a:solidFill>
                <a:latin typeface="Segoe UI Light" panose="020B0502040204020203" pitchFamily="34" charset="0"/>
                <a:cs typeface="Segoe UI Light" panose="020B0502040204020203" pitchFamily="34" charset="0"/>
              </a:rPr>
              <a:t>Lauku saimniecību </a:t>
            </a:r>
            <a:r>
              <a:rPr lang="lv-LV" sz="3200" dirty="0" smtClean="0">
                <a:solidFill>
                  <a:srgbClr val="2C3E50"/>
                </a:solidFill>
                <a:latin typeface="Segoe UI Light" panose="020B0502040204020203" pitchFamily="34" charset="0"/>
                <a:cs typeface="Segoe UI Light" panose="020B0502040204020203" pitchFamily="34" charset="0"/>
              </a:rPr>
              <a:t>struktūras izmaiņas </a:t>
            </a:r>
            <a:br>
              <a:rPr lang="lv-LV" sz="3200" dirty="0" smtClean="0">
                <a:solidFill>
                  <a:srgbClr val="2C3E50"/>
                </a:solidFill>
                <a:latin typeface="Segoe UI Light" panose="020B0502040204020203" pitchFamily="34" charset="0"/>
                <a:cs typeface="Segoe UI Light" panose="020B0502040204020203" pitchFamily="34" charset="0"/>
              </a:rPr>
            </a:br>
            <a:r>
              <a:rPr lang="lv-LV" sz="3200" dirty="0" smtClean="0">
                <a:solidFill>
                  <a:srgbClr val="2C3E50"/>
                </a:solidFill>
                <a:latin typeface="Segoe UI Light" panose="020B0502040204020203" pitchFamily="34" charset="0"/>
                <a:cs typeface="Segoe UI Light" panose="020B0502040204020203" pitchFamily="34" charset="0"/>
              </a:rPr>
              <a:t>2007.-2016</a:t>
            </a:r>
            <a:r>
              <a:rPr lang="lv-LV" sz="3200" dirty="0">
                <a:solidFill>
                  <a:srgbClr val="2C3E50"/>
                </a:solidFill>
                <a:latin typeface="Segoe UI Light" panose="020B0502040204020203" pitchFamily="34" charset="0"/>
                <a:cs typeface="Segoe UI Light" panose="020B0502040204020203" pitchFamily="34" charset="0"/>
              </a:rPr>
              <a:t>. gadā</a:t>
            </a:r>
            <a:endParaRPr lang="lv-LV" sz="3200" dirty="0"/>
          </a:p>
        </p:txBody>
      </p:sp>
      <p:sp>
        <p:nvSpPr>
          <p:cNvPr id="5" name="Slaida numura vietturis 4"/>
          <p:cNvSpPr>
            <a:spLocks noGrp="1"/>
          </p:cNvSpPr>
          <p:nvPr>
            <p:ph type="sldNum" sz="quarter" idx="13"/>
          </p:nvPr>
        </p:nvSpPr>
        <p:spPr/>
        <p:txBody>
          <a:bodyPr/>
          <a:lstStyle/>
          <a:p>
            <a:pPr>
              <a:defRPr/>
            </a:pPr>
            <a:fld id="{0C0BF720-0466-4322-A2C6-0A19AB2FC4FE}" type="slidenum">
              <a:rPr lang="en-US" altLang="en-US" smtClean="0"/>
              <a:pPr>
                <a:defRPr/>
              </a:pPr>
              <a:t>6</a:t>
            </a:fld>
            <a:endParaRPr lang="en-US" altLang="en-US"/>
          </a:p>
        </p:txBody>
      </p:sp>
      <p:graphicFrame>
        <p:nvGraphicFramePr>
          <p:cNvPr id="6" name="Shēma 5"/>
          <p:cNvGraphicFramePr/>
          <p:nvPr>
            <p:extLst>
              <p:ext uri="{D42A27DB-BD31-4B8C-83A1-F6EECF244321}">
                <p14:modId xmlns:p14="http://schemas.microsoft.com/office/powerpoint/2010/main" val="2033950053"/>
              </p:ext>
            </p:extLst>
          </p:nvPr>
        </p:nvGraphicFramePr>
        <p:xfrm>
          <a:off x="1245326" y="1628504"/>
          <a:ext cx="6740434" cy="4406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abā bultiņa 6"/>
          <p:cNvSpPr/>
          <p:nvPr/>
        </p:nvSpPr>
        <p:spPr>
          <a:xfrm>
            <a:off x="4224133" y="3117669"/>
            <a:ext cx="795128" cy="510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lv-LV" sz="1350"/>
          </a:p>
        </p:txBody>
      </p:sp>
      <p:sp>
        <p:nvSpPr>
          <p:cNvPr id="8" name="Labā bultiņa 7"/>
          <p:cNvSpPr/>
          <p:nvPr/>
        </p:nvSpPr>
        <p:spPr>
          <a:xfrm>
            <a:off x="4224131" y="4037772"/>
            <a:ext cx="795130" cy="569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lv-LV" sz="1350"/>
          </a:p>
        </p:txBody>
      </p:sp>
      <p:sp>
        <p:nvSpPr>
          <p:cNvPr id="9" name="Labā bultiņa 8"/>
          <p:cNvSpPr/>
          <p:nvPr/>
        </p:nvSpPr>
        <p:spPr>
          <a:xfrm>
            <a:off x="4268336" y="5023574"/>
            <a:ext cx="750925" cy="595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lv-LV" sz="1350"/>
          </a:p>
        </p:txBody>
      </p:sp>
      <p:sp>
        <p:nvSpPr>
          <p:cNvPr id="10" name="TextBox 9"/>
          <p:cNvSpPr txBox="1"/>
          <p:nvPr/>
        </p:nvSpPr>
        <p:spPr>
          <a:xfrm>
            <a:off x="4164499" y="3234433"/>
            <a:ext cx="854762" cy="276999"/>
          </a:xfrm>
          <a:prstGeom prst="rect">
            <a:avLst/>
          </a:prstGeom>
          <a:noFill/>
        </p:spPr>
        <p:txBody>
          <a:bodyPr wrap="square" rtlCol="0">
            <a:spAutoFit/>
          </a:bodyPr>
          <a:lstStyle/>
          <a:p>
            <a:r>
              <a:rPr lang="lv-LV" sz="1200" b="1" i="1" dirty="0">
                <a:solidFill>
                  <a:schemeClr val="bg1"/>
                </a:solidFill>
                <a:latin typeface="Segoe UI Semilight" panose="020B0402040204020203" pitchFamily="34" charset="0"/>
                <a:cs typeface="Segoe UI Semilight" panose="020B0402040204020203" pitchFamily="34" charset="0"/>
              </a:rPr>
              <a:t>- 38,3 %</a:t>
            </a:r>
          </a:p>
        </p:txBody>
      </p:sp>
      <p:sp>
        <p:nvSpPr>
          <p:cNvPr id="12" name="TextBox 11"/>
          <p:cNvSpPr txBox="1"/>
          <p:nvPr/>
        </p:nvSpPr>
        <p:spPr>
          <a:xfrm>
            <a:off x="4234072" y="4184052"/>
            <a:ext cx="636103" cy="276999"/>
          </a:xfrm>
          <a:prstGeom prst="rect">
            <a:avLst/>
          </a:prstGeom>
          <a:noFill/>
        </p:spPr>
        <p:txBody>
          <a:bodyPr wrap="square" rtlCol="0">
            <a:spAutoFit/>
          </a:bodyPr>
          <a:lstStyle/>
          <a:p>
            <a:r>
              <a:rPr lang="lv-LV" sz="1200" b="1" i="1" dirty="0">
                <a:solidFill>
                  <a:schemeClr val="bg1"/>
                </a:solidFill>
                <a:latin typeface="Segoe UI Semilight" panose="020B0402040204020203" pitchFamily="34" charset="0"/>
                <a:cs typeface="Segoe UI Semilight" panose="020B0402040204020203" pitchFamily="34" charset="0"/>
              </a:rPr>
              <a:t>+ 8,7%</a:t>
            </a:r>
          </a:p>
        </p:txBody>
      </p:sp>
      <p:sp>
        <p:nvSpPr>
          <p:cNvPr id="13" name="TextBox 12"/>
          <p:cNvSpPr txBox="1"/>
          <p:nvPr/>
        </p:nvSpPr>
        <p:spPr>
          <a:xfrm>
            <a:off x="4194316" y="5185570"/>
            <a:ext cx="854762" cy="276999"/>
          </a:xfrm>
          <a:prstGeom prst="rect">
            <a:avLst/>
          </a:prstGeom>
          <a:noFill/>
        </p:spPr>
        <p:txBody>
          <a:bodyPr wrap="square" rtlCol="0">
            <a:spAutoFit/>
          </a:bodyPr>
          <a:lstStyle/>
          <a:p>
            <a:r>
              <a:rPr lang="lv-LV" sz="1200" b="1" dirty="0">
                <a:solidFill>
                  <a:schemeClr val="bg1"/>
                </a:solidFill>
                <a:latin typeface="Segoe UI Semilight" panose="020B0402040204020203" pitchFamily="34" charset="0"/>
                <a:cs typeface="Segoe UI Semilight" panose="020B0402040204020203" pitchFamily="34" charset="0"/>
              </a:rPr>
              <a:t>+ 75,8 %</a:t>
            </a:r>
          </a:p>
        </p:txBody>
      </p:sp>
    </p:spTree>
    <p:extLst>
      <p:ext uri="{BB962C8B-B14F-4D97-AF65-F5344CB8AC3E}">
        <p14:creationId xmlns:p14="http://schemas.microsoft.com/office/powerpoint/2010/main" val="587239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55304" y="304802"/>
            <a:ext cx="7142922" cy="662608"/>
          </a:xfrm>
          <a:extLst/>
        </p:spPr>
        <p:txBody>
          <a:bodyPr rtlCol="0">
            <a:normAutofit/>
          </a:bodyPr>
          <a:lstStyle/>
          <a:p>
            <a:pPr>
              <a:defRPr/>
            </a:pPr>
            <a:r>
              <a:rPr lang="lv-LV" sz="2800" dirty="0">
                <a:solidFill>
                  <a:srgbClr val="2C3E50"/>
                </a:solidFill>
                <a:latin typeface="Segoe UI Light" panose="020B0502040204020203" pitchFamily="34" charset="0"/>
                <a:ea typeface="+mj-ea"/>
                <a:cs typeface="Segoe UI Light" panose="020B0502040204020203" pitchFamily="34" charset="0"/>
              </a:rPr>
              <a:t>Lauku saimniecību struktūra Latvijā 2016. gadā</a:t>
            </a:r>
          </a:p>
        </p:txBody>
      </p:sp>
      <p:sp>
        <p:nvSpPr>
          <p:cNvPr id="7172" name="TextBox 4"/>
          <p:cNvSpPr txBox="1">
            <a:spLocks noChangeArrowheads="1"/>
          </p:cNvSpPr>
          <p:nvPr/>
        </p:nvSpPr>
        <p:spPr bwMode="auto">
          <a:xfrm>
            <a:off x="583096" y="5456829"/>
            <a:ext cx="800355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a:bodyPr>
          <a:lstStyle>
            <a:lvl1pPr defTabSz="938213" eaLnBrk="0" fontAlgn="base" hangingPunct="0">
              <a:spcBef>
                <a:spcPct val="0"/>
              </a:spcBef>
              <a:spcAft>
                <a:spcPct val="0"/>
              </a:spcAft>
              <a:defRPr sz="2800" b="1">
                <a:solidFill>
                  <a:srgbClr val="2C3E50"/>
                </a:solidFill>
                <a:latin typeface="Segoe UI Light" panose="020B0502040204020203" pitchFamily="34" charset="0"/>
                <a:ea typeface="+mj-ea"/>
                <a:cs typeface="Segoe UI Light" panose="020B0502040204020203" pitchFamily="34" charset="0"/>
              </a:defRPr>
            </a:lvl1pPr>
            <a:lvl2pPr algn="ctr" defTabSz="938213" eaLnBrk="0" fontAlgn="base" hangingPunct="0">
              <a:spcBef>
                <a:spcPct val="0"/>
              </a:spcBef>
              <a:spcAft>
                <a:spcPct val="0"/>
              </a:spcAft>
              <a:defRPr sz="4500">
                <a:latin typeface="Times New Roman" pitchFamily="18" charset="0"/>
              </a:defRPr>
            </a:lvl2pPr>
            <a:lvl3pPr algn="ctr" defTabSz="938213" eaLnBrk="0" fontAlgn="base" hangingPunct="0">
              <a:spcBef>
                <a:spcPct val="0"/>
              </a:spcBef>
              <a:spcAft>
                <a:spcPct val="0"/>
              </a:spcAft>
              <a:defRPr sz="4500">
                <a:latin typeface="Times New Roman" pitchFamily="18" charset="0"/>
              </a:defRPr>
            </a:lvl3pPr>
            <a:lvl4pPr algn="ctr" defTabSz="938213" eaLnBrk="0" fontAlgn="base" hangingPunct="0">
              <a:spcBef>
                <a:spcPct val="0"/>
              </a:spcBef>
              <a:spcAft>
                <a:spcPct val="0"/>
              </a:spcAft>
              <a:defRPr sz="4500">
                <a:latin typeface="Times New Roman" pitchFamily="18" charset="0"/>
              </a:defRPr>
            </a:lvl4pPr>
            <a:lvl5pPr algn="ctr" defTabSz="938213" eaLnBrk="0" fontAlgn="base" hangingPunct="0">
              <a:spcBef>
                <a:spcPct val="0"/>
              </a:spcBef>
              <a:spcAft>
                <a:spcPct val="0"/>
              </a:spcAft>
              <a:defRPr sz="4500">
                <a:latin typeface="Times New Roman" pitchFamily="18" charset="0"/>
              </a:defRPr>
            </a:lvl5pPr>
            <a:lvl6pPr marL="457200" algn="ctr" defTabSz="938213" fontAlgn="base">
              <a:spcBef>
                <a:spcPct val="0"/>
              </a:spcBef>
              <a:spcAft>
                <a:spcPct val="0"/>
              </a:spcAft>
              <a:defRPr sz="4500">
                <a:latin typeface="Times New Roman" pitchFamily="18" charset="0"/>
              </a:defRPr>
            </a:lvl6pPr>
            <a:lvl7pPr marL="914400" algn="ctr" defTabSz="938213" fontAlgn="base">
              <a:spcBef>
                <a:spcPct val="0"/>
              </a:spcBef>
              <a:spcAft>
                <a:spcPct val="0"/>
              </a:spcAft>
              <a:defRPr sz="4500">
                <a:latin typeface="Times New Roman" pitchFamily="18" charset="0"/>
              </a:defRPr>
            </a:lvl7pPr>
            <a:lvl8pPr marL="1371600" algn="ctr" defTabSz="938213" fontAlgn="base">
              <a:spcBef>
                <a:spcPct val="0"/>
              </a:spcBef>
              <a:spcAft>
                <a:spcPct val="0"/>
              </a:spcAft>
              <a:defRPr sz="4500">
                <a:latin typeface="Times New Roman" pitchFamily="18" charset="0"/>
              </a:defRPr>
            </a:lvl8pPr>
            <a:lvl9pPr marL="1828800" algn="ctr" defTabSz="938213" fontAlgn="base">
              <a:spcBef>
                <a:spcPct val="0"/>
              </a:spcBef>
              <a:spcAft>
                <a:spcPct val="0"/>
              </a:spcAft>
              <a:defRPr sz="4500">
                <a:latin typeface="Times New Roman" pitchFamily="18" charset="0"/>
              </a:defRPr>
            </a:lvl9pPr>
          </a:lstStyle>
          <a:p>
            <a:r>
              <a:rPr lang="lv-LV" altLang="lv-LV" sz="1800" b="0" dirty="0"/>
              <a:t>No kopējā lauku saimniecību skaita  - </a:t>
            </a:r>
            <a:r>
              <a:rPr lang="lv-LV" altLang="lv-LV" sz="1800" dirty="0"/>
              <a:t>69,9 tūkst. 2016. gadā 90% jeb 47,7 tūkst. saimniecību ietilpst mazo saimniecību grupā. </a:t>
            </a:r>
            <a:r>
              <a:rPr lang="lv-LV" altLang="lv-LV" sz="1800" b="0" dirty="0"/>
              <a:t>Vadoties pēc ES analoģijas šīs saimniecības, kā arī ~90% no pārējo lieluma grupu saimniecībām var uzskatīt par ģimenes saimniecībām, tātad </a:t>
            </a:r>
            <a:r>
              <a:rPr lang="lv-LV" altLang="lv-LV" sz="1800" dirty="0"/>
              <a:t>Latvijā šobrīd ir ~62,9 tūkstoši ģimenes </a:t>
            </a:r>
            <a:r>
              <a:rPr lang="lv-LV" altLang="lv-LV" sz="1800" dirty="0" smtClean="0"/>
              <a:t>saimniecību.</a:t>
            </a:r>
            <a:endParaRPr lang="lv-LV" altLang="lv-LV" sz="1800" dirty="0"/>
          </a:p>
        </p:txBody>
      </p:sp>
      <p:graphicFrame>
        <p:nvGraphicFramePr>
          <p:cNvPr id="5" name="Diagramma 4"/>
          <p:cNvGraphicFramePr>
            <a:graphicFrameLocks/>
          </p:cNvGraphicFramePr>
          <p:nvPr>
            <p:extLst>
              <p:ext uri="{D42A27DB-BD31-4B8C-83A1-F6EECF244321}">
                <p14:modId xmlns:p14="http://schemas.microsoft.com/office/powerpoint/2010/main" val="2642945602"/>
              </p:ext>
            </p:extLst>
          </p:nvPr>
        </p:nvGraphicFramePr>
        <p:xfrm>
          <a:off x="583096" y="1205948"/>
          <a:ext cx="7924800" cy="42508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20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Virsraksts 1"/>
          <p:cNvSpPr>
            <a:spLocks noGrp="1"/>
          </p:cNvSpPr>
          <p:nvPr>
            <p:ph type="title"/>
          </p:nvPr>
        </p:nvSpPr>
        <p:spPr>
          <a:xfrm>
            <a:off x="1886988" y="120650"/>
            <a:ext cx="6488661"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fontScale="90000"/>
          </a:bodyPr>
          <a:lstStyle/>
          <a:p>
            <a:r>
              <a:rPr lang="lv-LV" altLang="en-US" sz="2800" dirty="0">
                <a:solidFill>
                  <a:srgbClr val="2C3E50"/>
                </a:solidFill>
                <a:latin typeface="Segoe UI Light" panose="020B0502040204020203" pitchFamily="34" charset="0"/>
                <a:ea typeface="+mj-ea"/>
                <a:cs typeface="Segoe UI Light" panose="020B0502040204020203" pitchFamily="34" charset="0"/>
              </a:rPr>
              <a:t> </a:t>
            </a:r>
            <a:r>
              <a:rPr lang="lv-LV" altLang="en-US" sz="3200" dirty="0">
                <a:solidFill>
                  <a:srgbClr val="2C3E50"/>
                </a:solidFill>
                <a:latin typeface="Segoe UI Light" panose="020B0502040204020203" pitchFamily="34" charset="0"/>
                <a:ea typeface="+mj-ea"/>
                <a:cs typeface="Segoe UI Light" panose="020B0502040204020203" pitchFamily="34" charset="0"/>
              </a:rPr>
              <a:t>Strukturālās izmaiņas lauku saimniecībās</a:t>
            </a:r>
          </a:p>
        </p:txBody>
      </p:sp>
      <p:sp>
        <p:nvSpPr>
          <p:cNvPr id="65542" name="Content Placeholder 11"/>
          <p:cNvSpPr>
            <a:spLocks noGrp="1"/>
          </p:cNvSpPr>
          <p:nvPr>
            <p:ph type="body" sz="quarter" idx="10"/>
          </p:nvPr>
        </p:nvSpPr>
        <p:spPr>
          <a:xfrm>
            <a:off x="1584961" y="6243873"/>
            <a:ext cx="6993774" cy="433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lvl="1" indent="0" defTabSz="914400">
              <a:buNone/>
            </a:pPr>
            <a:r>
              <a:rPr lang="lv-LV" altLang="en-US" sz="2200" dirty="0">
                <a:solidFill>
                  <a:srgbClr val="333333"/>
                </a:solidFill>
                <a:latin typeface="Segoe UI Semilight" panose="020B0402040204020203" pitchFamily="34" charset="0"/>
                <a:cs typeface="Segoe UI Semilight" panose="020B0402040204020203" pitchFamily="34" charset="0"/>
              </a:rPr>
              <a:t>Izmaiņas saimniecību struktūrā un LIZ (2007/2013) </a:t>
            </a:r>
            <a:endParaRPr lang="lv-LV" altLang="lv-LV" sz="2200" dirty="0">
              <a:solidFill>
                <a:srgbClr val="333333"/>
              </a:solidFill>
              <a:latin typeface="Segoe UI Semilight" panose="020B0402040204020203" pitchFamily="34" charset="0"/>
              <a:cs typeface="Segoe UI Semilight" panose="020B0402040204020203" pitchFamily="34" charset="0"/>
            </a:endParaRPr>
          </a:p>
        </p:txBody>
      </p:sp>
      <p:sp>
        <p:nvSpPr>
          <p:cNvPr id="2" name="Teksta vietturis 1"/>
          <p:cNvSpPr>
            <a:spLocks noGrp="1"/>
          </p:cNvSpPr>
          <p:nvPr>
            <p:ph type="body" sz="quarter" idx="12"/>
          </p:nvPr>
        </p:nvSpPr>
        <p:spPr>
          <a:xfrm>
            <a:off x="213360" y="6250800"/>
            <a:ext cx="2854036" cy="304800"/>
          </a:xfrm>
        </p:spPr>
        <p:txBody>
          <a:bodyPr/>
          <a:lstStyle/>
          <a:p>
            <a:pPr algn="l"/>
            <a:r>
              <a:rPr lang="lv-LV" i="1" dirty="0" smtClean="0"/>
              <a:t>Avots: AREI</a:t>
            </a:r>
            <a:endParaRPr lang="lv-LV" i="1" dirty="0"/>
          </a:p>
        </p:txBody>
      </p:sp>
      <p:pic>
        <p:nvPicPr>
          <p:cNvPr id="6553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5650" y="14288"/>
            <a:ext cx="7683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p:nvPr>
            <p:extLst>
              <p:ext uri="{D42A27DB-BD31-4B8C-83A1-F6EECF244321}">
                <p14:modId xmlns:p14="http://schemas.microsoft.com/office/powerpoint/2010/main" val="1796316712"/>
              </p:ext>
            </p:extLst>
          </p:nvPr>
        </p:nvGraphicFramePr>
        <p:xfrm>
          <a:off x="0" y="1315281"/>
          <a:ext cx="9144000" cy="4928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250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2101338" y="246084"/>
            <a:ext cx="6737861" cy="938281"/>
          </a:xfrm>
        </p:spPr>
        <p:txBody>
          <a:bodyPr>
            <a:noAutofit/>
          </a:bodyPr>
          <a:lstStyle/>
          <a:p>
            <a:pPr>
              <a:defRPr/>
            </a:pP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r>
              <a:rPr lang="lv-LV" sz="2800" b="1" dirty="0">
                <a:solidFill>
                  <a:schemeClr val="accent5">
                    <a:lumMod val="75000"/>
                  </a:schemeClr>
                </a:solidFill>
                <a:effectLst>
                  <a:outerShdw blurRad="38100" dist="38100" dir="2700000" algn="tl">
                    <a:srgbClr val="000000">
                      <a:alpha val="43137"/>
                    </a:srgbClr>
                  </a:outerShdw>
                </a:effectLst>
              </a:rPr>
              <a:t/>
            </a:r>
            <a:br>
              <a:rPr lang="lv-LV" sz="2800" b="1" dirty="0">
                <a:solidFill>
                  <a:schemeClr val="accent5">
                    <a:lumMod val="75000"/>
                  </a:schemeClr>
                </a:solidFill>
                <a:effectLst>
                  <a:outerShdw blurRad="38100" dist="38100" dir="2700000" algn="tl">
                    <a:srgbClr val="000000">
                      <a:alpha val="43137"/>
                    </a:srgbClr>
                  </a:outerShdw>
                </a:effectLst>
              </a:rPr>
            </a:b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r>
              <a:rPr lang="lv-LV" sz="2800" b="1" dirty="0">
                <a:solidFill>
                  <a:schemeClr val="accent5">
                    <a:lumMod val="75000"/>
                  </a:schemeClr>
                </a:solidFill>
                <a:effectLst>
                  <a:outerShdw blurRad="38100" dist="38100" dir="2700000" algn="tl">
                    <a:srgbClr val="000000">
                      <a:alpha val="43137"/>
                    </a:srgbClr>
                  </a:outerShdw>
                </a:effectLst>
              </a:rPr>
              <a:t/>
            </a:r>
            <a:br>
              <a:rPr lang="lv-LV" sz="2800" b="1" dirty="0">
                <a:solidFill>
                  <a:schemeClr val="accent5">
                    <a:lumMod val="75000"/>
                  </a:schemeClr>
                </a:solidFill>
                <a:effectLst>
                  <a:outerShdw blurRad="38100" dist="38100" dir="2700000" algn="tl">
                    <a:srgbClr val="000000">
                      <a:alpha val="43137"/>
                    </a:srgbClr>
                  </a:outerShdw>
                </a:effectLst>
              </a:rPr>
            </a:br>
            <a:r>
              <a:rPr lang="lv-LV" sz="2800" b="1" dirty="0">
                <a:solidFill>
                  <a:srgbClr val="2C3E50"/>
                </a:solidFill>
                <a:latin typeface="Segoe UI Light" panose="020B0502040204020203" pitchFamily="34" charset="0"/>
                <a:cs typeface="Segoe UI Light" panose="020B0502040204020203" pitchFamily="34" charset="0"/>
              </a:rPr>
              <a:t>Lauksaimniecības efektivitātes salīdzinājums </a:t>
            </a:r>
            <a:br>
              <a:rPr lang="lv-LV" sz="2800" b="1" dirty="0">
                <a:solidFill>
                  <a:srgbClr val="2C3E50"/>
                </a:solidFill>
                <a:latin typeface="Segoe UI Light" panose="020B0502040204020203" pitchFamily="34" charset="0"/>
                <a:cs typeface="Segoe UI Light" panose="020B0502040204020203" pitchFamily="34" charset="0"/>
              </a:rPr>
            </a:br>
            <a:r>
              <a:rPr lang="lv-LV" sz="2800" b="1" dirty="0">
                <a:solidFill>
                  <a:srgbClr val="2C3E50"/>
                </a:solidFill>
                <a:latin typeface="Segoe UI Light" panose="020B0502040204020203" pitchFamily="34" charset="0"/>
                <a:cs typeface="Segoe UI Light" panose="020B0502040204020203" pitchFamily="34" charset="0"/>
              </a:rPr>
              <a:t>Latvijā un vidēji ES 2010. un 2016.gadā</a:t>
            </a: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r>
              <a:rPr lang="lv-LV" sz="2800" b="1" dirty="0">
                <a:solidFill>
                  <a:schemeClr val="accent5">
                    <a:lumMod val="75000"/>
                  </a:schemeClr>
                </a:solidFill>
                <a:effectLst>
                  <a:outerShdw blurRad="38100" dist="38100" dir="2700000" algn="tl">
                    <a:srgbClr val="000000">
                      <a:alpha val="43137"/>
                    </a:srgbClr>
                  </a:outerShdw>
                </a:effectLst>
              </a:rPr>
              <a:t/>
            </a:r>
            <a:br>
              <a:rPr lang="lv-LV" sz="2800" b="1" dirty="0">
                <a:solidFill>
                  <a:schemeClr val="accent5">
                    <a:lumMod val="75000"/>
                  </a:schemeClr>
                </a:solidFill>
                <a:effectLst>
                  <a:outerShdw blurRad="38100" dist="38100" dir="2700000" algn="tl">
                    <a:srgbClr val="000000">
                      <a:alpha val="43137"/>
                    </a:srgbClr>
                  </a:outerShdw>
                </a:effectLst>
              </a:rPr>
            </a:b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r>
              <a:rPr lang="lv-LV" sz="2800" b="1" dirty="0">
                <a:solidFill>
                  <a:schemeClr val="accent5">
                    <a:lumMod val="75000"/>
                  </a:schemeClr>
                </a:solidFill>
                <a:effectLst>
                  <a:outerShdw blurRad="38100" dist="38100" dir="2700000" algn="tl">
                    <a:srgbClr val="000000">
                      <a:alpha val="43137"/>
                    </a:srgbClr>
                  </a:outerShdw>
                </a:effectLst>
              </a:rPr>
              <a:t/>
            </a:r>
            <a:br>
              <a:rPr lang="lv-LV" sz="2800" b="1" dirty="0">
                <a:solidFill>
                  <a:schemeClr val="accent5">
                    <a:lumMod val="75000"/>
                  </a:schemeClr>
                </a:solidFill>
                <a:effectLst>
                  <a:outerShdw blurRad="38100" dist="38100" dir="2700000" algn="tl">
                    <a:srgbClr val="000000">
                      <a:alpha val="43137"/>
                    </a:srgbClr>
                  </a:outerShdw>
                </a:effectLst>
              </a:rPr>
            </a:b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endParaRPr lang="lv-LV" sz="2800" b="1" dirty="0">
              <a:solidFill>
                <a:schemeClr val="accent5">
                  <a:lumMod val="75000"/>
                </a:schemeClr>
              </a:solidFill>
            </a:endParaRPr>
          </a:p>
        </p:txBody>
      </p:sp>
      <p:sp>
        <p:nvSpPr>
          <p:cNvPr id="13315" name="TextBox 5"/>
          <p:cNvSpPr txBox="1">
            <a:spLocks noChangeArrowheads="1"/>
          </p:cNvSpPr>
          <p:nvPr/>
        </p:nvSpPr>
        <p:spPr bwMode="auto">
          <a:xfrm>
            <a:off x="444799" y="5556446"/>
            <a:ext cx="81947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200">
                <a:solidFill>
                  <a:srgbClr val="333333"/>
                </a:solidFill>
                <a:latin typeface="Arial" panose="020B0604020202020204" pitchFamily="34" charset="0"/>
              </a:defRPr>
            </a:lvl1pPr>
            <a:lvl2pPr marL="742950" indent="-285750" eaLnBrk="0" hangingPunct="0">
              <a:defRPr sz="2200">
                <a:solidFill>
                  <a:srgbClr val="333333"/>
                </a:solidFill>
                <a:latin typeface="Arial" panose="020B0604020202020204" pitchFamily="34" charset="0"/>
              </a:defRPr>
            </a:lvl2pPr>
            <a:lvl3pPr marL="1143000" indent="-228600" eaLnBrk="0" hangingPunct="0">
              <a:defRPr sz="2200">
                <a:solidFill>
                  <a:srgbClr val="333333"/>
                </a:solidFill>
                <a:latin typeface="Arial" panose="020B0604020202020204" pitchFamily="34" charset="0"/>
              </a:defRPr>
            </a:lvl3pPr>
            <a:lvl4pPr marL="1600200" indent="-228600" eaLnBrk="0" hangingPunct="0">
              <a:defRPr sz="2200">
                <a:solidFill>
                  <a:srgbClr val="333333"/>
                </a:solidFill>
                <a:latin typeface="Arial" panose="020B0604020202020204" pitchFamily="34" charset="0"/>
              </a:defRPr>
            </a:lvl4pPr>
            <a:lvl5pPr marL="2057400" indent="-228600" eaLnBrk="0" hangingPunct="0">
              <a:defRPr sz="2200">
                <a:solidFill>
                  <a:srgbClr val="333333"/>
                </a:solidFill>
                <a:latin typeface="Arial" panose="020B0604020202020204" pitchFamily="34" charset="0"/>
              </a:defRPr>
            </a:lvl5pPr>
            <a:lvl6pPr marL="25146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6pPr>
            <a:lvl7pPr marL="29718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7pPr>
            <a:lvl8pPr marL="34290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8pPr>
            <a:lvl9pPr marL="38862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9pPr>
          </a:lstStyle>
          <a:p>
            <a:pPr marL="0" indent="0" algn="just" eaLnBrk="1" hangingPunct="1"/>
            <a:r>
              <a:rPr lang="lv-LV" altLang="lv-LV" sz="1800" dirty="0">
                <a:solidFill>
                  <a:schemeClr val="tx1"/>
                </a:solidFill>
                <a:latin typeface="Segoe UI Light" panose="020B0502040204020203" pitchFamily="34" charset="0"/>
                <a:ea typeface="+mj-ea"/>
                <a:cs typeface="Segoe UI Light" panose="020B0502040204020203" pitchFamily="34" charset="0"/>
              </a:rPr>
              <a:t>Saimniecību efektivitāte vēl joprojām ir viena no zemākajām ES – saražotā lauksaimniecības produkcija un bruto pievienotā vērtība uz nodarbināto, kā arī no 1 EUR atbalsta saražotā lauksaimniecības produkcija.</a:t>
            </a:r>
          </a:p>
        </p:txBody>
      </p:sp>
      <p:graphicFrame>
        <p:nvGraphicFramePr>
          <p:cNvPr id="7" name="Diagramma 6"/>
          <p:cNvGraphicFramePr>
            <a:graphicFrameLocks/>
          </p:cNvGraphicFramePr>
          <p:nvPr>
            <p:extLst>
              <p:ext uri="{D42A27DB-BD31-4B8C-83A1-F6EECF244321}">
                <p14:modId xmlns:p14="http://schemas.microsoft.com/office/powerpoint/2010/main" val="1658654602"/>
              </p:ext>
            </p:extLst>
          </p:nvPr>
        </p:nvGraphicFramePr>
        <p:xfrm>
          <a:off x="914401" y="1455046"/>
          <a:ext cx="3627782" cy="3119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a 10"/>
          <p:cNvGraphicFramePr>
            <a:graphicFrameLocks/>
          </p:cNvGraphicFramePr>
          <p:nvPr>
            <p:extLst>
              <p:ext uri="{D42A27DB-BD31-4B8C-83A1-F6EECF244321}">
                <p14:modId xmlns:p14="http://schemas.microsoft.com/office/powerpoint/2010/main" val="2187982507"/>
              </p:ext>
            </p:extLst>
          </p:nvPr>
        </p:nvGraphicFramePr>
        <p:xfrm>
          <a:off x="4542183" y="1455046"/>
          <a:ext cx="3730960" cy="311944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914401" y="4547607"/>
            <a:ext cx="3627781" cy="584775"/>
          </a:xfrm>
          <a:prstGeom prst="rect">
            <a:avLst/>
          </a:prstGeom>
          <a:noFill/>
        </p:spPr>
        <p:txBody>
          <a:bodyPr wrap="square" rtlCol="0">
            <a:spAutoFit/>
          </a:bodyPr>
          <a:lstStyle/>
          <a:p>
            <a:pPr algn="ctr"/>
            <a:r>
              <a:rPr lang="lv-LV" sz="1600" b="1" dirty="0">
                <a:latin typeface="Segoe UI Light" panose="020B0502040204020203" pitchFamily="34" charset="0"/>
                <a:ea typeface="+mj-ea"/>
                <a:cs typeface="Segoe UI Light" panose="020B0502040204020203" pitchFamily="34" charset="0"/>
              </a:rPr>
              <a:t>L</a:t>
            </a:r>
            <a:r>
              <a:rPr lang="en-US" sz="1600" b="1" dirty="0" err="1">
                <a:latin typeface="Segoe UI Light" panose="020B0502040204020203" pitchFamily="34" charset="0"/>
                <a:ea typeface="+mj-ea"/>
                <a:cs typeface="Segoe UI Light" panose="020B0502040204020203" pitchFamily="34" charset="0"/>
              </a:rPr>
              <a:t>auksaimniecības</a:t>
            </a:r>
            <a:r>
              <a:rPr lang="en-US" sz="1600" b="1" dirty="0">
                <a:latin typeface="Segoe UI Light" panose="020B0502040204020203" pitchFamily="34" charset="0"/>
                <a:ea typeface="+mj-ea"/>
                <a:cs typeface="Segoe UI Light" panose="020B0502040204020203" pitchFamily="34" charset="0"/>
              </a:rPr>
              <a:t> </a:t>
            </a:r>
            <a:r>
              <a:rPr lang="lv-LV" sz="1600" b="1" dirty="0">
                <a:latin typeface="Segoe UI Light" panose="020B0502040204020203" pitchFamily="34" charset="0"/>
                <a:ea typeface="+mj-ea"/>
                <a:cs typeface="Segoe UI Light" panose="020B0502040204020203" pitchFamily="34" charset="0"/>
              </a:rPr>
              <a:t>atdeve – no</a:t>
            </a:r>
            <a:r>
              <a:rPr lang="en-US" sz="1600" b="1" dirty="0">
                <a:latin typeface="Segoe UI Light" panose="020B0502040204020203" pitchFamily="34" charset="0"/>
                <a:ea typeface="+mj-ea"/>
                <a:cs typeface="Segoe UI Light" panose="020B0502040204020203" pitchFamily="34" charset="0"/>
              </a:rPr>
              <a:t> </a:t>
            </a:r>
            <a:r>
              <a:rPr lang="lv-LV" sz="1600" b="1" dirty="0">
                <a:latin typeface="Segoe UI Light" panose="020B0502040204020203" pitchFamily="34" charset="0"/>
                <a:ea typeface="+mj-ea"/>
                <a:cs typeface="Segoe UI Light" panose="020B0502040204020203" pitchFamily="34" charset="0"/>
              </a:rPr>
              <a:t>1 EUR atbalsta saražotā produkcija, EUR</a:t>
            </a:r>
            <a:endParaRPr lang="en-US" sz="1600" b="1" dirty="0">
              <a:latin typeface="Segoe UI Light" panose="020B0502040204020203" pitchFamily="34" charset="0"/>
              <a:ea typeface="+mj-ea"/>
              <a:cs typeface="Segoe UI Light" panose="020B0502040204020203" pitchFamily="34" charset="0"/>
            </a:endParaRPr>
          </a:p>
        </p:txBody>
      </p:sp>
      <p:sp>
        <p:nvSpPr>
          <p:cNvPr id="6" name="TextBox 5"/>
          <p:cNvSpPr txBox="1"/>
          <p:nvPr/>
        </p:nvSpPr>
        <p:spPr>
          <a:xfrm>
            <a:off x="4542183" y="4574485"/>
            <a:ext cx="3730960" cy="584775"/>
          </a:xfrm>
          <a:prstGeom prst="rect">
            <a:avLst/>
          </a:prstGeom>
          <a:noFill/>
        </p:spPr>
        <p:txBody>
          <a:bodyPr wrap="square" rtlCol="0">
            <a:spAutoFit/>
          </a:bodyPr>
          <a:lstStyle>
            <a:defPPr>
              <a:defRPr lang="lv-LV"/>
            </a:defPPr>
            <a:lvl1pPr algn="ctr">
              <a:defRPr sz="1600" b="1">
                <a:latin typeface="Segoe UI Light" panose="020B0502040204020203" pitchFamily="34" charset="0"/>
                <a:ea typeface="+mj-ea"/>
                <a:cs typeface="Segoe UI Light" panose="020B0502040204020203" pitchFamily="34" charset="0"/>
              </a:defRPr>
            </a:lvl1pPr>
          </a:lstStyle>
          <a:p>
            <a:r>
              <a:rPr lang="lv-LV" dirty="0"/>
              <a:t>Lauksaimniecības produkcija uz 1 lauksaimniecībā nodarbināto, tūkst. EUR</a:t>
            </a:r>
          </a:p>
        </p:txBody>
      </p:sp>
    </p:spTree>
    <p:extLst>
      <p:ext uri="{BB962C8B-B14F-4D97-AF65-F5344CB8AC3E}">
        <p14:creationId xmlns:p14="http://schemas.microsoft.com/office/powerpoint/2010/main" val="49812798"/>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11555</TotalTime>
  <Words>1183</Words>
  <Application>Microsoft Office PowerPoint</Application>
  <PresentationFormat>On-screen Show (4:3)</PresentationFormat>
  <Paragraphs>213</Paragraphs>
  <Slides>23</Slides>
  <Notes>7</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90_Prezentacija_templateLV</vt:lpstr>
      <vt:lpstr>Office tēma</vt:lpstr>
      <vt:lpstr>Latvijas pozīcija par lauku attīstības virzienu pēc 2020</vt:lpstr>
      <vt:lpstr>PowerPoint Presentation</vt:lpstr>
      <vt:lpstr>Latvijas teritorijas struktūra 2016.gadā</vt:lpstr>
      <vt:lpstr>Neizmantotā LIZ novados 2016. gadā, ha</vt:lpstr>
      <vt:lpstr>Lauksaimniecības attīstība kopš 2004.gada</vt:lpstr>
      <vt:lpstr>Lauku saimniecību struktūras izmaiņas  2007.-2016. gadā</vt:lpstr>
      <vt:lpstr>Lauku saimniecību struktūra Latvijā 2016. gadā</vt:lpstr>
      <vt:lpstr> Strukturālās izmaiņas lauku saimniecībās</vt:lpstr>
      <vt:lpstr>    Lauksaimniecības efektivitātes salīdzinājums  Latvijā un vidēji ES 2010. un 2016.gadā     </vt:lpstr>
      <vt:lpstr> Darba ražīguma izmaiņas lauku saimniecībās</vt:lpstr>
      <vt:lpstr>Lauku saimniecību neto pievienotā vērtība  uz darbaspēka vienību ekonomiskā  lieluma grupās ( SI `000 EUR) 2015. gadā </vt:lpstr>
      <vt:lpstr>PowerPoint Presentation</vt:lpstr>
      <vt:lpstr>Nodarbinātības prognozes lauksaimniecībā un lauku teritorijā </vt:lpstr>
      <vt:lpstr>Lauksaimnieku izglītība</vt:lpstr>
      <vt:lpstr>LAP 2007-2013 finansējums novados</vt:lpstr>
      <vt:lpstr>LAP 2014-2020 pasākuma 4.1 ietvaros izmaksātais finansējums novados</vt:lpstr>
      <vt:lpstr>PowerPoint Presentation</vt:lpstr>
      <vt:lpstr>PowerPoint Presentation</vt:lpstr>
      <vt:lpstr>PowerPoint Presentation</vt:lpstr>
      <vt:lpstr>PowerPoint Presentation</vt:lpstr>
      <vt:lpstr>PowerPoint Presentation</vt:lpstr>
      <vt:lpstr>Atvērtie jautājumi arī mums pašiem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LATVIJAS LAUKU ATTĪSTĪBAS PROGRAMMA (LAP) 2014.-2020.</dc:title>
  <dc:creator>Zane Līde</dc:creator>
  <cp:lastModifiedBy>Zanda Dimanta-Svilpe</cp:lastModifiedBy>
  <cp:revision>153</cp:revision>
  <cp:lastPrinted>2017-12-05T07:13:41Z</cp:lastPrinted>
  <dcterms:created xsi:type="dcterms:W3CDTF">2017-01-19T09:21:25Z</dcterms:created>
  <dcterms:modified xsi:type="dcterms:W3CDTF">2019-07-09T11:55:31Z</dcterms:modified>
</cp:coreProperties>
</file>